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115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A97E19-0F94-4067-BCA4-7398DA5F1C68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C1933D-B152-4514-8723-F6155B1096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091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F4A2FD-0B6D-4F52-A790-BCEE3DAAFE28}" type="slidenum">
              <a:rPr lang="ru-RU">
                <a:latin typeface="Arial" pitchFamily="34" charset="0"/>
              </a:rPr>
              <a:pPr/>
              <a:t>2</a:t>
            </a:fld>
            <a:endParaRPr lang="ru-RU">
              <a:latin typeface="Arial" pitchFamily="34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B6B542-C466-451A-8C14-EB5DCE60D485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914400" y="277813"/>
            <a:ext cx="77724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7A0EB-CC82-4B7C-945E-1545CDEEA5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Управление качеством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560" y="1196752"/>
            <a:ext cx="7848872" cy="1944216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3600" dirty="0" smtClean="0">
                <a:solidFill>
                  <a:schemeClr val="tx1"/>
                </a:solidFill>
              </a:rPr>
              <a:t>Лекция 1</a:t>
            </a:r>
          </a:p>
          <a:p>
            <a:pPr eaLnBrk="1" hangingPunct="1">
              <a:defRPr/>
            </a:pPr>
            <a:r>
              <a:rPr lang="ru-RU" sz="3600" dirty="0" smtClean="0">
                <a:solidFill>
                  <a:schemeClr val="tx1"/>
                </a:solidFill>
              </a:rPr>
              <a:t>Качество как экономическая категория и объект управления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88"/>
          <p:cNvSpPr>
            <a:spLocks noChangeArrowheads="1"/>
          </p:cNvSpPr>
          <p:nvPr/>
        </p:nvSpPr>
        <p:spPr bwMode="auto">
          <a:xfrm>
            <a:off x="611188" y="1"/>
            <a:ext cx="8532812" cy="54868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2800" b="1" dirty="0" smtClean="0">
                <a:latin typeface="Times New Roman" pitchFamily="18" charset="0"/>
              </a:rPr>
              <a:t>Понятие </a:t>
            </a:r>
            <a:r>
              <a:rPr lang="ru-RU" sz="2800" b="1" dirty="0">
                <a:latin typeface="Times New Roman" pitchFamily="18" charset="0"/>
              </a:rPr>
              <a:t>качества</a:t>
            </a:r>
          </a:p>
        </p:txBody>
      </p:sp>
      <p:graphicFrame>
        <p:nvGraphicFramePr>
          <p:cNvPr id="20" name="Group 34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34827596"/>
              </p:ext>
            </p:extLst>
          </p:nvPr>
        </p:nvGraphicFramePr>
        <p:xfrm>
          <a:off x="323528" y="620691"/>
          <a:ext cx="8640960" cy="5846455"/>
        </p:xfrm>
        <a:graphic>
          <a:graphicData uri="http://schemas.openxmlformats.org/drawingml/2006/table">
            <a:tbl>
              <a:tblPr/>
              <a:tblGrid>
                <a:gridCol w="2217592"/>
                <a:gridCol w="6423368"/>
              </a:tblGrid>
              <a:tr h="6009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Аристотель</a:t>
                      </a:r>
                      <a:b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</a:b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(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III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в. до н.э.)</a:t>
                      </a:r>
                    </a:p>
                  </a:txBody>
                  <a:tcPr marL="91438" marR="91438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Качество – определенное видовое отличие сущности вещей</a:t>
                      </a:r>
                    </a:p>
                  </a:txBody>
                  <a:tcPr marL="91438" marR="91438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16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Гегель (1770-1831гг.)</a:t>
                      </a:r>
                    </a:p>
                  </a:txBody>
                  <a:tcPr marL="91438" marR="91438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Качество – непосредственная характеристика объекта. «…нечто есть благодаря своему качеству то, что оно есть, и, теряя свое качество, оно перестает быть тем, что оно есть…»</a:t>
                      </a:r>
                    </a:p>
                  </a:txBody>
                  <a:tcPr marL="91438" marR="91438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85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Философский словарь</a:t>
                      </a:r>
                    </a:p>
                  </a:txBody>
                  <a:tcPr marL="91438" marR="91438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+mn-ea"/>
                          <a:cs typeface="+mn-cs"/>
                        </a:rPr>
                        <a:t>Качество – определенность объекта, благодаря которой он является именно этим, а не иным объектом (т.е. специфика, позволяющая отличить один объект от других)</a:t>
                      </a:r>
                    </a:p>
                  </a:txBody>
                  <a:tcPr marL="91438" marR="91438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58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Качество – как философская категория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Качество - как экономическая категория</a:t>
                      </a:r>
                    </a:p>
                  </a:txBody>
                  <a:tcPr marL="91438" marR="91438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+mn-ea"/>
                        <a:cs typeface="+mn-cs"/>
                      </a:endParaRPr>
                    </a:p>
                  </a:txBody>
                  <a:tcPr marL="91438" marR="91438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85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Шухарт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(1931 г.)</a:t>
                      </a:r>
                    </a:p>
                  </a:txBody>
                  <a:tcPr marL="91438" marR="91438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Состоит из двух аспектов: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1) Объективные физические характеристики;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2) субъективная сторона: насколько вещь хороша</a:t>
                      </a:r>
                    </a:p>
                  </a:txBody>
                  <a:tcPr marL="91438" marR="91438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95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Исикава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Каору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(1950 г.) </a:t>
                      </a:r>
                    </a:p>
                  </a:txBody>
                  <a:tcPr marL="91438" marR="91438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+mn-ea"/>
                          <a:cs typeface="+mn-cs"/>
                        </a:rPr>
                        <a:t>Свойство, реально удовлетворяющее потребителей</a:t>
                      </a:r>
                    </a:p>
                  </a:txBody>
                  <a:tcPr marL="91438" marR="91438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95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ГОСТ 15467-79</a:t>
                      </a:r>
                    </a:p>
                  </a:txBody>
                  <a:tcPr marL="91438" marR="91438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+mn-ea"/>
                          <a:cs typeface="+mn-cs"/>
                        </a:rPr>
                        <a:t>Качество – набор свойств продукции, обуславливающий ее пригодность удовлетворять потребность в соответствии со своим назначением.</a:t>
                      </a:r>
                    </a:p>
                  </a:txBody>
                  <a:tcPr marL="91438" marR="91438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52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Международный стандарт качества (конец 1980-х годов)</a:t>
                      </a:r>
                    </a:p>
                  </a:txBody>
                  <a:tcPr marL="91438" marR="91438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+mn-ea"/>
                          <a:cs typeface="+mn-cs"/>
                        </a:rPr>
                        <a:t>Качество - совокупность характеристик объекта, относящихся к его способности удовлетворять установленные и предполагаемые потребности.</a:t>
                      </a:r>
                    </a:p>
                  </a:txBody>
                  <a:tcPr marL="91438" marR="91438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70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Международный стандарт качества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(2015 год)</a:t>
                      </a:r>
                    </a:p>
                  </a:txBody>
                  <a:tcPr marL="91438" marR="91438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+mn-ea"/>
                          <a:cs typeface="+mn-cs"/>
                        </a:rPr>
                        <a:t>Качество - степень соответствия совокупности присущих характеристик объекта требованиям.</a:t>
                      </a:r>
                    </a:p>
                  </a:txBody>
                  <a:tcPr marL="91438" marR="91438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249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C878977-A3F0-4E79-BCD7-C51C93AF5519}" type="slidenum">
              <a:rPr lang="ru-RU" smtClean="0"/>
              <a:pPr/>
              <a:t>3</a:t>
            </a:fld>
            <a:endParaRPr lang="ru-RU" smtClean="0"/>
          </a:p>
        </p:txBody>
      </p:sp>
      <p:sp>
        <p:nvSpPr>
          <p:cNvPr id="9" name="Двойная стрелка вверх/вниз 8"/>
          <p:cNvSpPr/>
          <p:nvPr/>
        </p:nvSpPr>
        <p:spPr>
          <a:xfrm>
            <a:off x="6660232" y="2780928"/>
            <a:ext cx="72008" cy="432048"/>
          </a:xfrm>
          <a:prstGeom prst="up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Двойная стрелка вверх/вниз 9"/>
          <p:cNvSpPr/>
          <p:nvPr/>
        </p:nvSpPr>
        <p:spPr>
          <a:xfrm>
            <a:off x="2627784" y="2780928"/>
            <a:ext cx="72008" cy="432048"/>
          </a:xfrm>
          <a:prstGeom prst="up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dirty="0" smtClean="0"/>
              <a:t>На современном этапе </a:t>
            </a:r>
            <a:r>
              <a:rPr lang="ru-RU" sz="2800" u="sng" dirty="0" smtClean="0"/>
              <a:t>качество</a:t>
            </a:r>
            <a:r>
              <a:rPr lang="ru-RU" sz="2800" dirty="0" smtClean="0"/>
              <a:t> рассматривают как </a:t>
            </a:r>
            <a:r>
              <a:rPr lang="ru-RU" sz="2800" u="sng" dirty="0" smtClean="0"/>
              <a:t>экономическую категорию.</a:t>
            </a:r>
            <a:endParaRPr lang="ru-RU" sz="2800" u="sng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2936"/>
            <a:ext cx="8229600" cy="3273227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b="1" i="1" dirty="0" smtClean="0"/>
              <a:t>	Основное свойство качества </a:t>
            </a:r>
            <a:r>
              <a:rPr lang="ru-RU" sz="2400" dirty="0" smtClean="0"/>
              <a:t>– способность обладать потребительской стоимостью, т.е. быть полезной и удовлетворять потребности лучше других объектов, т.е. обладать или формировать конкурентоспособность.</a:t>
            </a:r>
          </a:p>
          <a:p>
            <a:pPr algn="just"/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22"/>
          <p:cNvSpPr txBox="1">
            <a:spLocks noChangeArrowheads="1"/>
          </p:cNvSpPr>
          <p:nvPr/>
        </p:nvSpPr>
        <p:spPr bwMode="auto">
          <a:xfrm>
            <a:off x="611188" y="0"/>
            <a:ext cx="8532812" cy="7842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10000"/>
              </a:spcBef>
            </a:pPr>
            <a:endParaRPr lang="ru-RU" sz="800" b="1">
              <a:solidFill>
                <a:srgbClr val="A50021"/>
              </a:solidFill>
            </a:endParaRPr>
          </a:p>
          <a:p>
            <a:pPr algn="ctr">
              <a:spcBef>
                <a:spcPct val="10000"/>
              </a:spcBef>
            </a:pPr>
            <a:r>
              <a:rPr lang="ru-RU" sz="2400" b="1">
                <a:solidFill>
                  <a:srgbClr val="A50021"/>
                </a:solidFill>
              </a:rPr>
              <a:t>Качество продукции</a:t>
            </a:r>
          </a:p>
          <a:p>
            <a:pPr algn="ctr">
              <a:spcBef>
                <a:spcPct val="10000"/>
              </a:spcBef>
            </a:pPr>
            <a:endParaRPr lang="ru-RU" sz="1000" b="1">
              <a:solidFill>
                <a:srgbClr val="A50021"/>
              </a:solidFill>
            </a:endParaRPr>
          </a:p>
        </p:txBody>
      </p:sp>
      <p:sp>
        <p:nvSpPr>
          <p:cNvPr id="10244" name="Прямоугольник 7"/>
          <p:cNvSpPr>
            <a:spLocks noChangeArrowheads="1"/>
          </p:cNvSpPr>
          <p:nvPr/>
        </p:nvSpPr>
        <p:spPr bwMode="auto">
          <a:xfrm>
            <a:off x="755650" y="2492375"/>
            <a:ext cx="2592388" cy="50482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ctr"/>
            <a:r>
              <a:rPr lang="ru-RU"/>
              <a:t>Качество продукции</a:t>
            </a:r>
          </a:p>
        </p:txBody>
      </p:sp>
      <p:sp>
        <p:nvSpPr>
          <p:cNvPr id="10245" name="Прямоугольник 12"/>
          <p:cNvSpPr>
            <a:spLocks noChangeArrowheads="1"/>
          </p:cNvSpPr>
          <p:nvPr/>
        </p:nvSpPr>
        <p:spPr bwMode="auto">
          <a:xfrm>
            <a:off x="755650" y="1989138"/>
            <a:ext cx="2592388" cy="503237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ctr"/>
            <a:r>
              <a:rPr lang="ru-RU"/>
              <a:t>Качество работ</a:t>
            </a:r>
          </a:p>
        </p:txBody>
      </p:sp>
      <p:sp>
        <p:nvSpPr>
          <p:cNvPr id="10246" name="Прямоугольник 13"/>
          <p:cNvSpPr>
            <a:spLocks noChangeArrowheads="1"/>
          </p:cNvSpPr>
          <p:nvPr/>
        </p:nvSpPr>
        <p:spPr bwMode="auto">
          <a:xfrm>
            <a:off x="755650" y="1484313"/>
            <a:ext cx="2592388" cy="50482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ctr"/>
            <a:r>
              <a:rPr lang="ru-RU"/>
              <a:t>Качество предприятия</a:t>
            </a:r>
          </a:p>
        </p:txBody>
      </p:sp>
      <p:sp>
        <p:nvSpPr>
          <p:cNvPr id="10247" name="Прямоугольник 14"/>
          <p:cNvSpPr>
            <a:spLocks noChangeArrowheads="1"/>
          </p:cNvSpPr>
          <p:nvPr/>
        </p:nvSpPr>
        <p:spPr bwMode="auto">
          <a:xfrm>
            <a:off x="755650" y="981075"/>
            <a:ext cx="2592388" cy="503238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ctr"/>
            <a:r>
              <a:rPr lang="en-US"/>
              <a:t>TQM</a:t>
            </a:r>
            <a:endParaRPr lang="ru-RU"/>
          </a:p>
        </p:txBody>
      </p:sp>
      <p:sp>
        <p:nvSpPr>
          <p:cNvPr id="9" name="Стрелка вниз 8"/>
          <p:cNvSpPr/>
          <p:nvPr/>
        </p:nvSpPr>
        <p:spPr bwMode="auto">
          <a:xfrm>
            <a:off x="4644008" y="1556792"/>
            <a:ext cx="233586" cy="144016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5400000" rev="0"/>
            </a:camera>
            <a:lightRig rig="threePt" dir="t"/>
          </a:scene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ru-RU"/>
          </a:p>
        </p:txBody>
      </p:sp>
      <p:cxnSp>
        <p:nvCxnSpPr>
          <p:cNvPr id="10249" name="Прямая со стрелкой 10"/>
          <p:cNvCxnSpPr>
            <a:cxnSpLocks noChangeShapeType="1"/>
          </p:cNvCxnSpPr>
          <p:nvPr/>
        </p:nvCxnSpPr>
        <p:spPr bwMode="auto">
          <a:xfrm flipV="1">
            <a:off x="3563938" y="981075"/>
            <a:ext cx="0" cy="2016125"/>
          </a:xfrm>
          <a:prstGeom prst="straightConnector1">
            <a:avLst/>
          </a:prstGeom>
          <a:noFill/>
          <a:ln w="38100" algn="ctr">
            <a:solidFill>
              <a:srgbClr val="669900"/>
            </a:solidFill>
            <a:round/>
            <a:headEnd/>
            <a:tailEnd type="arrow" w="med" len="med"/>
          </a:ln>
          <a:effectLst/>
        </p:spPr>
      </p:cxnSp>
      <p:sp>
        <p:nvSpPr>
          <p:cNvPr id="10250" name="TextBox 11"/>
          <p:cNvSpPr txBox="1">
            <a:spLocks noChangeArrowheads="1"/>
          </p:cNvSpPr>
          <p:nvPr/>
        </p:nvSpPr>
        <p:spPr bwMode="auto">
          <a:xfrm>
            <a:off x="3779838" y="981075"/>
            <a:ext cx="51847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Качество продукции – важнейший показатель деятельности предприятия</a:t>
            </a:r>
          </a:p>
        </p:txBody>
      </p:sp>
      <p:sp>
        <p:nvSpPr>
          <p:cNvPr id="10251" name="TextBox 15"/>
          <p:cNvSpPr txBox="1">
            <a:spLocks noChangeArrowheads="1"/>
          </p:cNvSpPr>
          <p:nvPr/>
        </p:nvSpPr>
        <p:spPr bwMode="auto">
          <a:xfrm>
            <a:off x="3779838" y="1700213"/>
            <a:ext cx="5111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Повышение качества продукции определяет:</a:t>
            </a:r>
          </a:p>
        </p:txBody>
      </p:sp>
      <p:sp>
        <p:nvSpPr>
          <p:cNvPr id="10252" name="TextBox 16"/>
          <p:cNvSpPr txBox="1">
            <a:spLocks noChangeArrowheads="1"/>
          </p:cNvSpPr>
          <p:nvPr/>
        </p:nvSpPr>
        <p:spPr bwMode="auto">
          <a:xfrm>
            <a:off x="3779838" y="2033588"/>
            <a:ext cx="5329237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 sz="1600" dirty="0"/>
              <a:t>выживаемость предприятия в условиях рынка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sz="1600" dirty="0"/>
              <a:t>темпы научно-технического прогресса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sz="1600" dirty="0"/>
              <a:t>рост эффективности производства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sz="1600" dirty="0"/>
              <a:t>экономию всех видов ресурсов, используемых на предприятии</a:t>
            </a:r>
          </a:p>
        </p:txBody>
      </p:sp>
      <p:sp>
        <p:nvSpPr>
          <p:cNvPr id="10253" name="TextBox 17"/>
          <p:cNvSpPr txBox="1">
            <a:spLocks noChangeArrowheads="1"/>
          </p:cNvSpPr>
          <p:nvPr/>
        </p:nvSpPr>
        <p:spPr bwMode="auto">
          <a:xfrm>
            <a:off x="611188" y="3357563"/>
            <a:ext cx="84978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669900"/>
                </a:solidFill>
              </a:rPr>
              <a:t>Рост качества продукции – характерная </a:t>
            </a:r>
            <a:r>
              <a:rPr lang="ru-RU" b="1" dirty="0" smtClean="0">
                <a:solidFill>
                  <a:srgbClr val="669900"/>
                </a:solidFill>
              </a:rPr>
              <a:t>тенденция</a:t>
            </a:r>
          </a:p>
          <a:p>
            <a:pPr algn="ctr"/>
            <a:r>
              <a:rPr lang="ru-RU" b="1" dirty="0" smtClean="0">
                <a:solidFill>
                  <a:srgbClr val="669900"/>
                </a:solidFill>
              </a:rPr>
              <a:t> </a:t>
            </a:r>
            <a:r>
              <a:rPr lang="ru-RU" b="1" dirty="0">
                <a:solidFill>
                  <a:srgbClr val="669900"/>
                </a:solidFill>
              </a:rPr>
              <a:t>работы ведущих компаний мира</a:t>
            </a:r>
          </a:p>
        </p:txBody>
      </p:sp>
      <p:sp>
        <p:nvSpPr>
          <p:cNvPr id="10254" name="TextBox 18"/>
          <p:cNvSpPr txBox="1">
            <a:spLocks noChangeArrowheads="1"/>
          </p:cNvSpPr>
          <p:nvPr/>
        </p:nvSpPr>
        <p:spPr bwMode="auto">
          <a:xfrm>
            <a:off x="2525713" y="4008438"/>
            <a:ext cx="38528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/>
              <a:t>Качество продукции</a:t>
            </a:r>
          </a:p>
        </p:txBody>
      </p:sp>
      <p:sp>
        <p:nvSpPr>
          <p:cNvPr id="10255" name="TextBox 19"/>
          <p:cNvSpPr txBox="1">
            <a:spLocks noChangeArrowheads="1"/>
          </p:cNvSpPr>
          <p:nvPr/>
        </p:nvSpPr>
        <p:spPr bwMode="auto">
          <a:xfrm>
            <a:off x="827088" y="4652963"/>
            <a:ext cx="362426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/>
              <a:t>С позиции производителя </a:t>
            </a:r>
            <a:r>
              <a:rPr lang="ru-RU"/>
              <a:t>(командно-административная экономика)</a:t>
            </a:r>
          </a:p>
        </p:txBody>
      </p:sp>
      <p:sp>
        <p:nvSpPr>
          <p:cNvPr id="10256" name="TextBox 24"/>
          <p:cNvSpPr txBox="1">
            <a:spLocks noChangeArrowheads="1"/>
          </p:cNvSpPr>
          <p:nvPr/>
        </p:nvSpPr>
        <p:spPr bwMode="auto">
          <a:xfrm>
            <a:off x="5508104" y="4652963"/>
            <a:ext cx="3096146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С позиции потребителя </a:t>
            </a:r>
            <a:r>
              <a:rPr lang="ru-RU" dirty="0"/>
              <a:t>(рыночная экономика)</a:t>
            </a:r>
          </a:p>
        </p:txBody>
      </p:sp>
      <p:cxnSp>
        <p:nvCxnSpPr>
          <p:cNvPr id="10257" name="Прямая со стрелкой 21"/>
          <p:cNvCxnSpPr>
            <a:cxnSpLocks noChangeShapeType="1"/>
            <a:stCxn id="10254" idx="2"/>
            <a:endCxn id="10255" idx="0"/>
          </p:cNvCxnSpPr>
          <p:nvPr/>
        </p:nvCxnSpPr>
        <p:spPr bwMode="auto">
          <a:xfrm flipH="1">
            <a:off x="2640013" y="4378325"/>
            <a:ext cx="1811337" cy="2746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ffectLst/>
        </p:spPr>
      </p:cxnSp>
      <p:cxnSp>
        <p:nvCxnSpPr>
          <p:cNvPr id="10258" name="Прямая со стрелкой 23"/>
          <p:cNvCxnSpPr>
            <a:cxnSpLocks noChangeShapeType="1"/>
            <a:stCxn id="10254" idx="2"/>
            <a:endCxn id="10256" idx="0"/>
          </p:cNvCxnSpPr>
          <p:nvPr/>
        </p:nvCxnSpPr>
        <p:spPr bwMode="auto">
          <a:xfrm>
            <a:off x="4452144" y="4378325"/>
            <a:ext cx="2604033" cy="2746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ffectLst/>
        </p:spPr>
      </p:cxnSp>
      <p:sp>
        <p:nvSpPr>
          <p:cNvPr id="10259" name="Двойная стрелка влево/вправо 25"/>
          <p:cNvSpPr>
            <a:spLocks noChangeArrowheads="1"/>
          </p:cNvSpPr>
          <p:nvPr/>
        </p:nvSpPr>
        <p:spPr bwMode="auto">
          <a:xfrm>
            <a:off x="4403725" y="4872038"/>
            <a:ext cx="912813" cy="246062"/>
          </a:xfrm>
          <a:prstGeom prst="leftRightArrow">
            <a:avLst>
              <a:gd name="adj1" fmla="val 50000"/>
              <a:gd name="adj2" fmla="val 49943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0260" name="TextBox 26"/>
          <p:cNvSpPr txBox="1">
            <a:spLocks noChangeArrowheads="1"/>
          </p:cNvSpPr>
          <p:nvPr/>
        </p:nvSpPr>
        <p:spPr bwMode="auto">
          <a:xfrm>
            <a:off x="827088" y="5732463"/>
            <a:ext cx="44894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/>
              <a:t>Технический уровень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/>
              <a:t>Эстетический уровень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/>
              <a:t>Эксплуатационный уровень</a:t>
            </a:r>
          </a:p>
        </p:txBody>
      </p:sp>
      <p:sp>
        <p:nvSpPr>
          <p:cNvPr id="10261" name="Правая фигурная скобка 27"/>
          <p:cNvSpPr>
            <a:spLocks/>
          </p:cNvSpPr>
          <p:nvPr/>
        </p:nvSpPr>
        <p:spPr bwMode="auto">
          <a:xfrm>
            <a:off x="4306888" y="5661025"/>
            <a:ext cx="190500" cy="1008063"/>
          </a:xfrm>
          <a:prstGeom prst="rightBrace">
            <a:avLst>
              <a:gd name="adj1" fmla="val 8378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0262" name="TextBox 28"/>
          <p:cNvSpPr txBox="1">
            <a:spLocks noChangeArrowheads="1"/>
          </p:cNvSpPr>
          <p:nvPr/>
        </p:nvSpPr>
        <p:spPr bwMode="auto">
          <a:xfrm>
            <a:off x="4497388" y="6011863"/>
            <a:ext cx="464661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= </a:t>
            </a:r>
            <a:r>
              <a:rPr lang="ru-RU" dirty="0" smtClean="0"/>
              <a:t>качество товара </a:t>
            </a:r>
            <a:r>
              <a:rPr lang="ru-RU" dirty="0"/>
              <a:t>+ </a:t>
            </a:r>
            <a:r>
              <a:rPr lang="ru-RU" dirty="0" smtClean="0"/>
              <a:t>цена товара </a:t>
            </a:r>
            <a:r>
              <a:rPr lang="ru-RU" dirty="0"/>
              <a:t>= конкурентоспособность</a:t>
            </a:r>
          </a:p>
        </p:txBody>
      </p:sp>
      <p:pic>
        <p:nvPicPr>
          <p:cNvPr id="24" name="Рисунок 23" descr="d056f602b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908720"/>
            <a:ext cx="2943225" cy="2376264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dirty="0" smtClean="0"/>
              <a:t>Экономические аспекты качества</a:t>
            </a:r>
            <a:endParaRPr lang="ru-RU" dirty="0"/>
          </a:p>
        </p:txBody>
      </p:sp>
      <p:pic>
        <p:nvPicPr>
          <p:cNvPr id="10" name="Содержимое 9" descr="171617_html_m7d7f0c1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91680" y="1052735"/>
            <a:ext cx="4968552" cy="550023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Социальные аспекты качества</a:t>
            </a: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7" y="1412776"/>
            <a:ext cx="8424936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Связь качества и конкурентоспособности 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95536" y="1988840"/>
          <a:ext cx="8229600" cy="2529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032448"/>
                <a:gridCol w="419715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>
                          <a:solidFill>
                            <a:schemeClr val="tx1"/>
                          </a:solidFill>
                        </a:rPr>
                        <a:t>Качество </a:t>
                      </a:r>
                      <a:endParaRPr lang="ru-RU" sz="2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>
                          <a:solidFill>
                            <a:schemeClr val="tx1"/>
                          </a:solidFill>
                        </a:rPr>
                        <a:t>Конкурентоспособность </a:t>
                      </a:r>
                      <a:endParaRPr lang="ru-RU" sz="2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200" dirty="0" smtClean="0"/>
                        <a:t>Набор свойств, обуславливающих пригодность</a:t>
                      </a:r>
                      <a:r>
                        <a:rPr lang="ru-RU" sz="2200" baseline="0" dirty="0" smtClean="0"/>
                        <a:t> товара удовлетворять потребность в соответствии с его назначением.</a:t>
                      </a:r>
                      <a:endParaRPr lang="ru-RU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200" dirty="0" smtClean="0"/>
                        <a:t>Совокупность свойств, позволяющих</a:t>
                      </a:r>
                      <a:r>
                        <a:rPr lang="ru-RU" sz="2200" baseline="0" dirty="0" smtClean="0"/>
                        <a:t> удовлетворять потребность лучше товаров-аналогов, и </a:t>
                      </a:r>
                      <a:r>
                        <a:rPr lang="ru-RU" sz="2200" dirty="0" smtClean="0"/>
                        <a:t>которые</a:t>
                      </a:r>
                      <a:r>
                        <a:rPr lang="ru-RU" sz="2200" baseline="0" dirty="0" smtClean="0"/>
                        <a:t> представляют выраженный интерес для потребителя.</a:t>
                      </a:r>
                      <a:endParaRPr lang="ru-RU" sz="2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Связь качества и конкурентоспособности 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algn="just"/>
            <a:r>
              <a:rPr lang="ru-RU" sz="2800" dirty="0" smtClean="0"/>
              <a:t>Качество – составляющая часть КСП;</a:t>
            </a:r>
          </a:p>
          <a:p>
            <a:pPr algn="just"/>
            <a:r>
              <a:rPr lang="ru-RU" sz="2800" dirty="0" smtClean="0"/>
              <a:t>Эти категории имеют общую сферу формирования и проявления – сферу потребления,</a:t>
            </a:r>
          </a:p>
          <a:p>
            <a:pPr algn="just"/>
            <a:r>
              <a:rPr lang="ru-RU" sz="2800" dirty="0" smtClean="0"/>
              <a:t>Качество – категория более статичная и стабильная (при неизменных организационно-производственных условиях создания продукции и достигнутом уровне НТП)</a:t>
            </a:r>
          </a:p>
          <a:p>
            <a:pPr algn="just"/>
            <a:r>
              <a:rPr lang="ru-RU" sz="2800" dirty="0" smtClean="0"/>
              <a:t>КСП – категория динамичная, зависящая от характера и изменений потребностей, сервиса, спроса и т.п.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Связь качества и конкурентоспособности 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00808"/>
            <a:ext cx="8363272" cy="4425355"/>
          </a:xfrm>
        </p:spPr>
        <p:txBody>
          <a:bodyPr/>
          <a:lstStyle/>
          <a:p>
            <a:pPr algn="just"/>
            <a:r>
              <a:rPr lang="ru-RU" sz="2400" u="sng" dirty="0" smtClean="0"/>
              <a:t>Качество</a:t>
            </a:r>
            <a:r>
              <a:rPr lang="ru-RU" sz="2400" dirty="0" smtClean="0"/>
              <a:t> продукции формируется в процессе ее создания (разработки и производства) и сохраняется на всех стадиях ЖЦТ, в том числе на стадии эксплуатации.</a:t>
            </a:r>
          </a:p>
          <a:p>
            <a:pPr algn="just"/>
            <a:r>
              <a:rPr lang="ru-RU" sz="2400" u="sng" dirty="0" smtClean="0"/>
              <a:t>Качество</a:t>
            </a:r>
            <a:r>
              <a:rPr lang="ru-RU" sz="2400" dirty="0" smtClean="0"/>
              <a:t> товара не зависит и не меняется от условий  его использования.</a:t>
            </a:r>
          </a:p>
          <a:p>
            <a:pPr algn="just"/>
            <a:r>
              <a:rPr lang="ru-RU" sz="2400" u="sng" dirty="0" smtClean="0"/>
              <a:t>КСП</a:t>
            </a:r>
            <a:r>
              <a:rPr lang="ru-RU" sz="2400" dirty="0" smtClean="0"/>
              <a:t> меняется в течение ЖЦТ и при изменении внешних условий (спроса, дополнительных услуг и т.д.)</a:t>
            </a:r>
          </a:p>
          <a:p>
            <a:pPr algn="just"/>
            <a:r>
              <a:rPr lang="ru-RU" sz="2400" dirty="0" smtClean="0"/>
              <a:t>По показателям качества можно сравнивать только товары аналогичной группы, по КСП можно сравнивать товары разных групп.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/>
          </p:nvPr>
        </p:nvSpPr>
        <p:spPr>
          <a:xfrm>
            <a:off x="539552" y="277813"/>
            <a:ext cx="8147248" cy="5853112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 smtClean="0"/>
              <a:t>Вывод: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Качество продукции </a:t>
            </a:r>
          </a:p>
          <a:p>
            <a:pPr algn="just">
              <a:buNone/>
            </a:pPr>
            <a:r>
              <a:rPr lang="ru-RU" dirty="0" smtClean="0"/>
              <a:t>– совокупность существенных свойств, количественно оцениваемых системой технико-экономических показателей, отличающих продукцию от другой аналогичного назначения; определяющих степень удовлетворения некой потребности в условиях создания и использования ее при общественно необходимых затратах.</a:t>
            </a:r>
          </a:p>
          <a:p>
            <a:pPr algn="ctr">
              <a:buNone/>
            </a:pP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505</Words>
  <Application>Microsoft Office PowerPoint</Application>
  <PresentationFormat>Экран (4:3)</PresentationFormat>
  <Paragraphs>72</Paragraphs>
  <Slides>11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Управление качеством</vt:lpstr>
      <vt:lpstr>Презентация PowerPoint</vt:lpstr>
      <vt:lpstr>Презентация PowerPoint</vt:lpstr>
      <vt:lpstr>На современном этапе качество рассматривают как экономическую категорию.</vt:lpstr>
      <vt:lpstr>Презентация PowerPoint</vt:lpstr>
      <vt:lpstr>Экономические аспекты качества</vt:lpstr>
      <vt:lpstr>Социальные аспекты качества</vt:lpstr>
      <vt:lpstr>Связь качества и конкурентоспособности </vt:lpstr>
      <vt:lpstr>Связь качества и конкурентоспособности </vt:lpstr>
      <vt:lpstr>Связь качества и конкурентоспособности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качеством</dc:title>
  <dc:creator>user</dc:creator>
  <cp:lastModifiedBy>User</cp:lastModifiedBy>
  <cp:revision>12</cp:revision>
  <dcterms:created xsi:type="dcterms:W3CDTF">2016-10-03T05:23:38Z</dcterms:created>
  <dcterms:modified xsi:type="dcterms:W3CDTF">2021-11-09T12:40:24Z</dcterms:modified>
</cp:coreProperties>
</file>