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3" r:id="rId4"/>
    <p:sldId id="262" r:id="rId5"/>
    <p:sldId id="260" r:id="rId6"/>
    <p:sldId id="261" r:id="rId7"/>
    <p:sldId id="264" r:id="rId8"/>
    <p:sldId id="266" r:id="rId9"/>
    <p:sldId id="267" r:id="rId10"/>
    <p:sldId id="258" r:id="rId11"/>
    <p:sldId id="257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412A6-8B04-4DF8-AAAD-CF390B639E37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186EB-FBCF-4229-9D55-44AD8BCC5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243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186EB-FBCF-4229-9D55-44AD8BCC5E7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599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Метод наблюдения в маркетинговых исследованиях</a:t>
            </a:r>
            <a:endParaRPr lang="ru-RU" dirty="0"/>
          </a:p>
        </p:txBody>
      </p:sp>
      <p:pic>
        <p:nvPicPr>
          <p:cNvPr id="1026" name="Picture 2" descr="Наблюдение как метод сбора маркетинговой информации. Виды наблюдения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524386"/>
            <a:ext cx="6408712" cy="300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057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Наблюдение</a:t>
            </a:r>
            <a:r>
              <a:rPr lang="ru-RU" dirty="0"/>
              <a:t> – это метод сбора первичной маркетинговой информации о каком-либо исследуемом объекте. Наблюдение осуществляется посредством организованного и целенаправленного восприятия с дальнейшим фиксированием полученных данных на каком-либо носителе.</a:t>
            </a:r>
          </a:p>
          <a:p>
            <a:r>
              <a:rPr lang="ru-RU" dirty="0"/>
              <a:t>Для маркетинговых исследований наблюдение является одним из важнейших методов сбора данных. Объектами наблюдения в маркетинге могут являться люди или группы людей, предприятия, конкуренты, рынок или его отдельные системы и состояния. В разных ситуациях для исследования требуются разные виды наблюдения. Рассмотрим их немного более подробно.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943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Процесс наблюдения состоят из ряда трудностей, которые порой мешают сбору правильных результатов.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ru-RU" dirty="0" smtClean="0"/>
              <a:t>Субъективные</a:t>
            </a:r>
            <a:r>
              <a:rPr lang="ru-RU" dirty="0"/>
              <a:t>. Они связаны с наблюдателем, его знаниями, опытом и внимательностью. Будучи обычным человеком, наблюдатель может концентрировать внимание на не важных факторах или наоборот упускать из внимания важные.</a:t>
            </a:r>
          </a:p>
          <a:p>
            <a:pPr fontAlgn="base"/>
            <a:r>
              <a:rPr lang="ru-RU" dirty="0" smtClean="0"/>
              <a:t>Объективные</a:t>
            </a:r>
            <a:r>
              <a:rPr lang="ru-RU" dirty="0"/>
              <a:t> (не зависящие от наблюдателя) – ограничения времени наблюдения, обусловленное временем совершения события.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388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Виды наблюдения</a:t>
            </a:r>
            <a:endParaRPr lang="ru-RU" dirty="0"/>
          </a:p>
        </p:txBody>
      </p:sp>
      <p:pic>
        <p:nvPicPr>
          <p:cNvPr id="2050" name="Picture 2" descr="http://www.bestreferat.ru/images/paper/47/70/458704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496945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986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/>
              <a:t>Виды маркетингового </a:t>
            </a:r>
            <a:r>
              <a:rPr lang="ru-RU" dirty="0" smtClean="0"/>
              <a:t>наблюдения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6021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Включенное/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невключенное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    Включенное - аналитик-наблюдатель включен в наблюдаемый объект и анализирует 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процессы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изнутри.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   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Невключенное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аналитик наблюдает за объектом исследования со стороны, не включаясь в процесс.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Стандартизированное/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нестандартизированное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    Стандартизированное (структурированное) - наблюдение по предварительно разработанному списку событий и явлений,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которые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предстоит наблюдать.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   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Нестандартизированное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(неструктурированное) - наблюдение за объектом исследования по заранее определенному 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общему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направлению (т.е. что или кого мы будем наблюдать). Результаты исследования обычно фиксируются в 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свободной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 форме по памяти или в процессе наблюдения. 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Систематическое/Случайное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    Систематическое - наблюдение, которое осуществляется регулярно,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запланированно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    Случайное - наблюдение, осуществляемое без предварительного плана. Чаще всего, такого рода наблюдения проводятся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единожды.</a:t>
            </a:r>
          </a:p>
        </p:txBody>
      </p:sp>
    </p:spTree>
    <p:extLst>
      <p:ext uri="{BB962C8B-B14F-4D97-AF65-F5344CB8AC3E}">
        <p14:creationId xmlns:p14="http://schemas.microsoft.com/office/powerpoint/2010/main" val="2494628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4944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Основные параметры, описываемые в протоколах метода наблюдения: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8964488" cy="49294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Описание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акторов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участвующих в событии (т.е. люди) - их внешний вид, социально-демографические характеристики, статус, психологические характеристики.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* Описание предметной среды - это физические предметы, находящиеся в зоне наблюдения (элементы интерьера, ландшафта и т.д.)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* Описание актов - отдельных  действий людей по отношению друг к другу и к предметной среде.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* Описание события - взаимосвязанных действий людей 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* Описание эмоций и переживаний участников 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* Описание последовательности происходящего во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1501891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 </a:t>
            </a:r>
            <a:r>
              <a:rPr lang="ru-RU" sz="2800" dirty="0" smtClean="0"/>
              <a:t>Для </a:t>
            </a:r>
            <a:r>
              <a:rPr lang="ru-RU" sz="2800" dirty="0"/>
              <a:t>использования наблюдения как метода исследования </a:t>
            </a:r>
            <a:r>
              <a:rPr lang="ru-RU" sz="2800" dirty="0" smtClean="0"/>
              <a:t>необходимо соблюдение </a:t>
            </a:r>
            <a:r>
              <a:rPr lang="ru-RU" sz="2800" dirty="0"/>
              <a:t>ряда условий: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fontAlgn="base">
              <a:buNone/>
            </a:pPr>
            <a:r>
              <a:rPr lang="ru-RU" dirty="0"/>
              <a:t>1. Данные должны быть доступны для наблюдения (наблюдаемость признака). Такие показатели как отношения потребителей, скрытые мотивы и другие «внутренние» условия не могут быть наблюдаемы. Однако можно сделать определенные выводы об этих показателях путем наблюдения поведения потребителей;</a:t>
            </a:r>
          </a:p>
          <a:p>
            <a:pPr marL="0" indent="0" fontAlgn="base">
              <a:buNone/>
            </a:pPr>
            <a:r>
              <a:rPr lang="ru-RU" dirty="0"/>
              <a:t>2. Поведение должно быть повторяющимся, цикличным или другим способом прогнозируемым. Следует заметить, что возможно наблюдение и неповторяющихся явлений и поведения, однако, потребуется большее количество времени на ожидание и такое наблюдение может быть дорогостоящим. Кроме того, в этой ситуации исследователю необходимо знать время, когда данное явление будет иметь место.</a:t>
            </a:r>
          </a:p>
          <a:p>
            <a:pPr marL="0" indent="0" fontAlgn="base">
              <a:buNone/>
            </a:pPr>
            <a:r>
              <a:rPr lang="ru-RU" dirty="0"/>
              <a:t>3. Событие должно охватывать умеренный краткосрочный период. Наблюдение процесса принятия решения в отношении покупки дома может занять несколько месяцев.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5604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b="1" dirty="0" smtClean="0"/>
              <a:t>Для </a:t>
            </a:r>
            <a:r>
              <a:rPr lang="ru-RU" sz="2700" b="1" dirty="0"/>
              <a:t>регистрации различных действий объекта наблюдения (единиц наблюдения) используются следующие документы</a:t>
            </a:r>
            <a:r>
              <a:rPr lang="ru-RU" b="1" dirty="0"/>
              <a:t> </a:t>
            </a:r>
            <a:r>
              <a:rPr lang="ru-RU" b="1" i="1" dirty="0"/>
              <a:t>: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472608"/>
          </a:xfrm>
        </p:spPr>
        <p:txBody>
          <a:bodyPr>
            <a:noAutofit/>
          </a:bodyPr>
          <a:lstStyle/>
          <a:p>
            <a:r>
              <a:rPr lang="ru-RU" sz="2600" dirty="0" smtClean="0"/>
              <a:t>а</a:t>
            </a:r>
            <a:r>
              <a:rPr lang="ru-RU" sz="2600" dirty="0"/>
              <a:t>) </a:t>
            </a:r>
            <a:r>
              <a:rPr lang="ru-RU" sz="2600" b="1" dirty="0"/>
              <a:t>карточка наблюдения</a:t>
            </a:r>
            <a:r>
              <a:rPr lang="ru-RU" sz="2600" dirty="0"/>
              <a:t> – предназначена для регистрации признаков наблюдения в строго формализованном и, как правило, в закодированном виде;</a:t>
            </a:r>
          </a:p>
          <a:p>
            <a:r>
              <a:rPr lang="ru-RU" sz="2600" dirty="0"/>
              <a:t>б) </a:t>
            </a:r>
            <a:r>
              <a:rPr lang="ru-RU" sz="2600" b="1" dirty="0"/>
              <a:t>протокол наблюдения</a:t>
            </a:r>
            <a:r>
              <a:rPr lang="ru-RU" sz="2600" dirty="0"/>
              <a:t> – предназначен для комбинированной регистрации результатов наблюдения в формализованных и неформализованных процедурах. Отражает алгоритм взаимодействия различных карточек наблюдения;</a:t>
            </a:r>
          </a:p>
          <a:p>
            <a:r>
              <a:rPr lang="ru-RU" sz="2600" dirty="0"/>
              <a:t>в) </a:t>
            </a:r>
            <a:r>
              <a:rPr lang="ru-RU" sz="2600" b="1" dirty="0"/>
              <a:t>дневник наблюдателя</a:t>
            </a:r>
            <a:r>
              <a:rPr lang="ru-RU" sz="2600" dirty="0"/>
              <a:t> – предназначен для фиксации результатов наблюдения. В нем отмечаются не только сведения об объекте, но и действия исследователя в ходе наблюдения, дается оценка инструментария. </a:t>
            </a:r>
          </a:p>
          <a:p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024985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 smtClean="0"/>
              <a:t>В </a:t>
            </a:r>
            <a:r>
              <a:rPr lang="ru-RU" sz="3100" dirty="0"/>
              <a:t>ходе наблюдения может фиксироваться то, что невозможно зарегистрировать никаким иным методом, а именно: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Стиль </a:t>
            </a:r>
            <a:r>
              <a:rPr lang="ru-RU" dirty="0"/>
              <a:t>поведения</a:t>
            </a:r>
            <a:r>
              <a:rPr lang="ru-RU" dirty="0" smtClean="0"/>
              <a:t>,</a:t>
            </a:r>
          </a:p>
          <a:p>
            <a:r>
              <a:rPr lang="ru-RU" dirty="0" smtClean="0"/>
              <a:t>Жесты,</a:t>
            </a:r>
          </a:p>
          <a:p>
            <a:r>
              <a:rPr lang="ru-RU" dirty="0" smtClean="0"/>
              <a:t>Мимику,</a:t>
            </a:r>
          </a:p>
          <a:p>
            <a:r>
              <a:rPr lang="ru-RU" dirty="0" smtClean="0"/>
              <a:t>движения </a:t>
            </a:r>
            <a:r>
              <a:rPr lang="ru-RU" dirty="0"/>
              <a:t>индивидов и целых групп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Наблюдение </a:t>
            </a:r>
            <a:r>
              <a:rPr lang="ru-RU" dirty="0"/>
              <a:t>используется вкупе с другими методами сбора информации, обогащая бесстрастную статистику живым материалом восприятия.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2279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К комплексным методам исследования рынка в отечественной практике маркетинга можно отнести: «Экспресс-анализ рынка» или «Досье по магазинам».</a:t>
            </a:r>
          </a:p>
          <a:p>
            <a:pPr marL="0" indent="0">
              <a:buNone/>
            </a:pPr>
            <a:r>
              <a:rPr lang="ru-RU" dirty="0"/>
              <a:t>Этот метод представляет собой сочетание следующих методов:</a:t>
            </a:r>
          </a:p>
          <a:p>
            <a:r>
              <a:rPr lang="ru-RU" dirty="0"/>
              <a:t>1. </a:t>
            </a:r>
            <a:r>
              <a:rPr lang="ru-RU" dirty="0" err="1"/>
              <a:t>Структуализированное</a:t>
            </a:r>
            <a:r>
              <a:rPr lang="ru-RU" dirty="0"/>
              <a:t> наблюдение (фиксация ассортимента и цен на товары определенной группы в торговых точках разных типов и районов города).</a:t>
            </a:r>
          </a:p>
          <a:p>
            <a:r>
              <a:rPr lang="ru-RU" dirty="0"/>
              <a:t>2. Экспресс-опрос торгового персонала о тенденциях и объемах покупательского спроса.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8264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ример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карточки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структуализированного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наблюдения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Исследовательские методы в маркетинге и социологи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8280920" cy="5445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6946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Типичные ошибки наблюдения</a:t>
            </a:r>
            <a:r>
              <a:rPr lang="ru-RU" b="1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5433467"/>
          </a:xfrm>
        </p:spPr>
        <p:txBody>
          <a:bodyPr>
            <a:noAutofit/>
          </a:bodyPr>
          <a:lstStyle/>
          <a:p>
            <a:r>
              <a:rPr lang="ru-RU" sz="2400" b="1" i="1" dirty="0" smtClean="0"/>
              <a:t>Гало-эффект</a:t>
            </a:r>
            <a:r>
              <a:rPr lang="ru-RU" sz="2400" b="1" i="1" dirty="0"/>
              <a:t> </a:t>
            </a:r>
            <a:r>
              <a:rPr lang="ru-RU" sz="2400" i="1" dirty="0"/>
              <a:t>- </a:t>
            </a:r>
            <a:r>
              <a:rPr lang="ru-RU" sz="2400" dirty="0"/>
              <a:t>обобщенное впечатление наблюдателя ведет к грубому восприятию поведения, игнорированию тонких различий</a:t>
            </a:r>
            <a:r>
              <a:rPr lang="ru-RU" sz="2400" dirty="0" smtClean="0"/>
              <a:t>.</a:t>
            </a:r>
          </a:p>
          <a:p>
            <a:r>
              <a:rPr lang="ru-RU" sz="2400" b="1" i="1" dirty="0" smtClean="0"/>
              <a:t>Эффект </a:t>
            </a:r>
            <a:r>
              <a:rPr lang="ru-RU" sz="2400" b="1" i="1" dirty="0"/>
              <a:t>снисхождения</a:t>
            </a:r>
            <a:r>
              <a:rPr lang="ru-RU" sz="2400" dirty="0"/>
              <a:t>- тенденция всегда давать положительную оценку происходящему</a:t>
            </a:r>
            <a:r>
              <a:rPr lang="ru-RU" sz="2400" dirty="0" smtClean="0"/>
              <a:t>.</a:t>
            </a:r>
          </a:p>
          <a:p>
            <a:r>
              <a:rPr lang="ru-RU" sz="2400" b="1" i="1" dirty="0" smtClean="0"/>
              <a:t>Ошибка </a:t>
            </a:r>
            <a:r>
              <a:rPr lang="ru-RU" sz="2400" b="1" i="1" dirty="0"/>
              <a:t>центральной тенденции</a:t>
            </a:r>
            <a:r>
              <a:rPr lang="ru-RU" sz="2400" i="1" dirty="0"/>
              <a:t> - </a:t>
            </a:r>
            <a:r>
              <a:rPr lang="ru-RU" sz="2400" dirty="0"/>
              <a:t>наблюдатель стремится давать усредненную оценку наблюдаемому поведению</a:t>
            </a:r>
            <a:r>
              <a:rPr lang="ru-RU" sz="2400" dirty="0" smtClean="0"/>
              <a:t>.</a:t>
            </a:r>
          </a:p>
          <a:p>
            <a:r>
              <a:rPr lang="ru-RU" sz="2400" b="1" i="1" dirty="0" smtClean="0"/>
              <a:t>Ошибка </a:t>
            </a:r>
            <a:r>
              <a:rPr lang="ru-RU" sz="2400" b="1" i="1" dirty="0"/>
              <a:t>корреляции</a:t>
            </a:r>
            <a:r>
              <a:rPr lang="ru-RU" sz="2400" dirty="0"/>
              <a:t>- оценка одного признака поведения дается на основании другого наблюдаемого признака (интеллект оценивается по беглости речи</a:t>
            </a:r>
            <a:r>
              <a:rPr lang="ru-RU" sz="2400" dirty="0" smtClean="0"/>
              <a:t>).</a:t>
            </a:r>
          </a:p>
          <a:p>
            <a:r>
              <a:rPr lang="ru-RU" sz="2400" b="1" i="1" dirty="0" smtClean="0"/>
              <a:t>Ошибка </a:t>
            </a:r>
            <a:r>
              <a:rPr lang="ru-RU" sz="2400" b="1" i="1" dirty="0"/>
              <a:t>контраста</a:t>
            </a:r>
            <a:r>
              <a:rPr lang="ru-RU" sz="2400" dirty="0"/>
              <a:t>- склонность наблюдателя выделять у наблюдаемых черты, противоположные собственным</a:t>
            </a:r>
            <a:r>
              <a:rPr lang="ru-RU" sz="2400" dirty="0" smtClean="0"/>
              <a:t>.</a:t>
            </a:r>
          </a:p>
          <a:p>
            <a:r>
              <a:rPr lang="ru-RU" sz="2400" b="1" i="1" dirty="0" smtClean="0"/>
              <a:t>Ошибка </a:t>
            </a:r>
            <a:r>
              <a:rPr lang="ru-RU" sz="2400" b="1" i="1" dirty="0"/>
              <a:t>первого впечатления</a:t>
            </a:r>
            <a:r>
              <a:rPr lang="ru-RU" sz="2400" i="1" dirty="0"/>
              <a:t> - </a:t>
            </a:r>
            <a:r>
              <a:rPr lang="ru-RU" sz="2400" dirty="0"/>
              <a:t>первое впечатление об индивиде определяет восприятие и оценку его дальнейшего поведения.</a:t>
            </a:r>
          </a:p>
        </p:txBody>
      </p:sp>
    </p:spTree>
    <p:extLst>
      <p:ext uri="{BB962C8B-B14F-4D97-AF65-F5344CB8AC3E}">
        <p14:creationId xmlns:p14="http://schemas.microsoft.com/office/powerpoint/2010/main" val="29163818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293</Words>
  <Application>Microsoft Office PowerPoint</Application>
  <PresentationFormat>Экран (4:3)</PresentationFormat>
  <Paragraphs>38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Метод наблюдения в маркетинговых исследованиях</vt:lpstr>
      <vt:lpstr>Презентация PowerPoint</vt:lpstr>
      <vt:lpstr>Процесс наблюдения состоят из ряда трудностей, которые порой мешают сбору правильных результатов. </vt:lpstr>
      <vt:lpstr>Виды наблюдения</vt:lpstr>
      <vt:lpstr>Виды маркетингового наблюдения</vt:lpstr>
      <vt:lpstr>Основные параметры, описываемые в протоколах метода наблюдения:</vt:lpstr>
      <vt:lpstr> Для использования наблюдения как метода исследования необходимо соблюдение ряда условий:</vt:lpstr>
      <vt:lpstr>  Для регистрации различных действий объекта наблюдения (единиц наблюдения) используются следующие документы : </vt:lpstr>
      <vt:lpstr>  В ходе наблюдения может фиксироваться то, что невозможно зарегистрировать никаким иным методом, а именно: </vt:lpstr>
      <vt:lpstr>Презентация PowerPoint</vt:lpstr>
      <vt:lpstr>Пример карточки структуализированного наблюдения</vt:lpstr>
      <vt:lpstr>Типичные ошибки наблюдения: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 наблюдения в маркетинговых исследованиях</dc:title>
  <dc:creator>hp</dc:creator>
  <cp:lastModifiedBy>hp</cp:lastModifiedBy>
  <cp:revision>5</cp:revision>
  <dcterms:created xsi:type="dcterms:W3CDTF">2013-03-17T16:32:52Z</dcterms:created>
  <dcterms:modified xsi:type="dcterms:W3CDTF">2013-03-17T17:41:58Z</dcterms:modified>
</cp:coreProperties>
</file>