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3" r:id="rId3"/>
  </p:sldMasterIdLst>
  <p:notesMasterIdLst>
    <p:notesMasterId r:id="rId50"/>
  </p:notesMasterIdLst>
  <p:sldIdLst>
    <p:sldId id="316" r:id="rId4"/>
    <p:sldId id="305" r:id="rId5"/>
    <p:sldId id="303" r:id="rId6"/>
    <p:sldId id="304" r:id="rId7"/>
    <p:sldId id="309" r:id="rId8"/>
    <p:sldId id="310" r:id="rId9"/>
    <p:sldId id="312" r:id="rId10"/>
    <p:sldId id="313" r:id="rId11"/>
    <p:sldId id="314" r:id="rId12"/>
    <p:sldId id="315" r:id="rId13"/>
    <p:sldId id="287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300" r:id="rId30"/>
    <p:sldId id="296" r:id="rId31"/>
    <p:sldId id="297" r:id="rId32"/>
    <p:sldId id="298" r:id="rId33"/>
    <p:sldId id="299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82" r:id="rId45"/>
    <p:sldId id="284" r:id="rId46"/>
    <p:sldId id="301" r:id="rId47"/>
    <p:sldId id="285" r:id="rId48"/>
    <p:sldId id="286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66BF1-F796-4AE5-8F79-7DC98A1D1706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A26BD-55E9-42BA-9579-A90931C973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594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A26BD-55E9-42BA-9579-A90931C9737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748444-5843-4121-8CFC-CE18252B1A51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59BEC121-9433-480B-8D90-9AE69807483C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08F7A0BA-DBE3-4A6E-BDDE-B6562DBB76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rgbClr val="765E7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0" y="3129945"/>
            <a:ext cx="90249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b="1" dirty="0">
              <a:solidFill>
                <a:srgbClr val="000000"/>
              </a:solidFill>
            </a:endParaRPr>
          </a:p>
          <a:p>
            <a:pPr algn="ctr"/>
            <a:endParaRPr lang="ru-RU" sz="2400" b="1" u="sng" dirty="0">
              <a:solidFill>
                <a:srgbClr val="000000"/>
              </a:solidFill>
            </a:endParaRPr>
          </a:p>
          <a:p>
            <a:pPr algn="ctr"/>
            <a:endParaRPr lang="ru-RU" b="1" u="sng" dirty="0">
              <a:solidFill>
                <a:srgbClr val="000000"/>
              </a:solidFill>
            </a:endParaRPr>
          </a:p>
          <a:p>
            <a:pPr algn="ctr"/>
            <a:endParaRPr lang="ru-RU" b="1" u="sng" dirty="0">
              <a:solidFill>
                <a:srgbClr val="000000"/>
              </a:solidFill>
            </a:endParaRPr>
          </a:p>
          <a:p>
            <a:pPr algn="ctr"/>
            <a:endParaRPr lang="ru-RU" b="1" u="sng" dirty="0"/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684213" y="476250"/>
            <a:ext cx="79200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053" name="Rectangle 9"/>
          <p:cNvSpPr>
            <a:spLocks noChangeArrowheads="1"/>
          </p:cNvSpPr>
          <p:nvPr/>
        </p:nvSpPr>
        <p:spPr bwMode="auto">
          <a:xfrm>
            <a:off x="611188" y="1125538"/>
            <a:ext cx="813752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95286" y="1772816"/>
            <a:ext cx="8748713" cy="206210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Особенности научно-исследовательской работы магистра и написания магистерской диссертации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9144000" cy="4525962"/>
          </a:xfrm>
          <a:solidFill>
            <a:srgbClr val="66FFFF"/>
          </a:solidFill>
          <a:ln w="28575">
            <a:solidFill>
              <a:schemeClr val="accent2"/>
            </a:solidFill>
          </a:ln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ru-RU" sz="3600" b="1"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buFontTx/>
              <a:buNone/>
            </a:pPr>
            <a:endParaRPr lang="ru-RU" sz="3600" b="1"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ru-RU" sz="4400" b="1">
                <a:latin typeface="Arial Black" pitchFamily="34" charset="0"/>
              </a:rPr>
              <a:t>Сущность и содержание научно-исследовательской работы магистра.</a:t>
            </a:r>
            <a:endParaRPr lang="ru-RU" b="1">
              <a:latin typeface="Arial Black" pitchFamily="34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8964613" cy="633412"/>
          </a:xfrm>
          <a:solidFill>
            <a:srgbClr val="D0F587"/>
          </a:solidFill>
        </p:spPr>
        <p:txBody>
          <a:bodyPr/>
          <a:lstStyle/>
          <a:p>
            <a:r>
              <a:rPr lang="ru-RU" sz="2800" b="1" dirty="0"/>
              <a:t>Структура программы магистратуры </a:t>
            </a:r>
            <a:endParaRPr lang="ru-RU" dirty="0"/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18536" t="19313" r="10625" b="17688"/>
          <a:stretch>
            <a:fillRect/>
          </a:stretch>
        </p:blipFill>
        <p:spPr bwMode="auto">
          <a:xfrm>
            <a:off x="20506" y="1268760"/>
            <a:ext cx="907300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8450263" y="123825"/>
            <a:ext cx="504825" cy="528638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5</a:t>
            </a:r>
          </a:p>
        </p:txBody>
      </p:sp>
      <p:sp>
        <p:nvSpPr>
          <p:cNvPr id="33795" name="Freeform 3"/>
          <p:cNvSpPr>
            <a:spLocks/>
          </p:cNvSpPr>
          <p:nvPr/>
        </p:nvSpPr>
        <p:spPr bwMode="auto">
          <a:xfrm>
            <a:off x="179388" y="112713"/>
            <a:ext cx="8399462" cy="598487"/>
          </a:xfrm>
          <a:custGeom>
            <a:avLst/>
            <a:gdLst>
              <a:gd name="T0" fmla="*/ 2147483647 w 5291"/>
              <a:gd name="T1" fmla="*/ 2147483647 h 467"/>
              <a:gd name="T2" fmla="*/ 2147483647 w 5291"/>
              <a:gd name="T3" fmla="*/ 2147483647 h 467"/>
              <a:gd name="T4" fmla="*/ 2147483647 w 5291"/>
              <a:gd name="T5" fmla="*/ 2147483647 h 467"/>
              <a:gd name="T6" fmla="*/ 2147483647 w 5291"/>
              <a:gd name="T7" fmla="*/ 2147483647 h 467"/>
              <a:gd name="T8" fmla="*/ 2147483647 w 5291"/>
              <a:gd name="T9" fmla="*/ 2147483647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33388" y="244475"/>
            <a:ext cx="7775575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sz="2000" b="1" dirty="0">
                <a:latin typeface="Arial Black" pitchFamily="34" charset="0"/>
              </a:rPr>
              <a:t>Цели и задачи магистерской диссертации</a:t>
            </a:r>
          </a:p>
        </p:txBody>
      </p:sp>
      <p:sp>
        <p:nvSpPr>
          <p:cNvPr id="160774" name="AutoShape 6"/>
          <p:cNvSpPr>
            <a:spLocks noChangeArrowheads="1"/>
          </p:cNvSpPr>
          <p:nvPr/>
        </p:nvSpPr>
        <p:spPr bwMode="auto">
          <a:xfrm>
            <a:off x="392113" y="826572"/>
            <a:ext cx="8418512" cy="194095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dirty="0">
                <a:latin typeface="Arial Black" pitchFamily="34" charset="0"/>
              </a:rPr>
              <a:t> В Блок 3 "Государственная итоговая аттестация" входит защита выпускной квалификационной работы, включая подготовку к защите и процедуру защиты, а также подготовка к сдаче и сдача государственного экзамена (если организация включила государственный экзамен в состав государственной итоговой аттестации).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160775" name="AutoShape 7"/>
          <p:cNvSpPr>
            <a:spLocks noChangeArrowheads="1"/>
          </p:cNvSpPr>
          <p:nvPr/>
        </p:nvSpPr>
        <p:spPr bwMode="auto">
          <a:xfrm>
            <a:off x="385763" y="3033713"/>
            <a:ext cx="8450262" cy="28432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dirty="0"/>
              <a:t>     </a:t>
            </a:r>
            <a:r>
              <a:rPr lang="ru-RU" b="1" dirty="0">
                <a:latin typeface="Arial Black" pitchFamily="34" charset="0"/>
              </a:rPr>
              <a:t>Магистерская диссертация представляет собой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законченную авторскую работу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. </a:t>
            </a:r>
          </a:p>
          <a:p>
            <a:pPr algn="just">
              <a:defRPr/>
            </a:pPr>
            <a:r>
              <a:rPr lang="ru-RU" dirty="0">
                <a:latin typeface="Arial Black" pitchFamily="34" charset="0"/>
              </a:rPr>
              <a:t>     </a:t>
            </a:r>
            <a:r>
              <a:rPr lang="ru-RU" b="1" dirty="0">
                <a:latin typeface="Arial Black" pitchFamily="34" charset="0"/>
              </a:rPr>
              <a:t>Она призвана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раскрыть научный потенциал диссертанта</a:t>
            </a:r>
            <a:r>
              <a:rPr lang="ru-RU" b="1" dirty="0">
                <a:latin typeface="Arial Black" pitchFamily="34" charset="0"/>
              </a:rPr>
              <a:t>, показать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его способности</a:t>
            </a:r>
            <a:r>
              <a:rPr lang="ru-RU" b="1" dirty="0">
                <a:latin typeface="Arial Black" pitchFamily="34" charset="0"/>
              </a:rPr>
              <a:t> в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организации</a:t>
            </a:r>
            <a:r>
              <a:rPr lang="ru-RU" b="1" dirty="0">
                <a:solidFill>
                  <a:srgbClr val="FF3300"/>
                </a:solidFill>
                <a:latin typeface="Arial Black" pitchFamily="34" charset="0"/>
              </a:rPr>
              <a:t> </a:t>
            </a:r>
            <a:r>
              <a:rPr lang="ru-RU" b="1" dirty="0">
                <a:latin typeface="Arial Black" pitchFamily="34" charset="0"/>
              </a:rPr>
              <a:t>и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проведении самостоятельного исследования, использовании современных методов и подходов при решении задач в исследуемой области, выявлении результатов проведенного исследования, их аргументации и разработке обоснованных рекомендаций и предложений.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5"/>
          <p:cNvSpPr>
            <a:spLocks noChangeArrowheads="1"/>
          </p:cNvSpPr>
          <p:nvPr/>
        </p:nvSpPr>
        <p:spPr bwMode="auto">
          <a:xfrm>
            <a:off x="8691563" y="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7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625" y="976313"/>
            <a:ext cx="9036050" cy="1084262"/>
          </a:xfrm>
          <a:prstGeom prst="roundRect">
            <a:avLst>
              <a:gd name="adj" fmla="val 1183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2000" dirty="0">
                <a:latin typeface="Arial Black" pitchFamily="34" charset="0"/>
              </a:rPr>
              <a:t>Научно исследовательская работа  магистранта состоит из: </a:t>
            </a:r>
          </a:p>
          <a:p>
            <a:pPr indent="355600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научно-исследовательской работы в семестре (М3.Н);</a:t>
            </a:r>
          </a:p>
          <a:p>
            <a:pPr indent="355600">
              <a:buFont typeface="Wingdings" pitchFamily="2" charset="2"/>
              <a:buChar char="Ø"/>
              <a:defRPr/>
            </a:pPr>
            <a:r>
              <a:rPr lang="ru-RU" sz="2000">
                <a:solidFill>
                  <a:srgbClr val="C00000"/>
                </a:solidFill>
                <a:latin typeface="Arial Black" pitchFamily="34" charset="0"/>
              </a:rPr>
              <a:t>подготовки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магистерской диссертации (М3.Д).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50" y="44450"/>
            <a:ext cx="8135938" cy="4095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b="1" dirty="0">
                <a:latin typeface="Arial Black" pitchFamily="34" charset="0"/>
              </a:rPr>
              <a:t>1. Организация научно-исследовательской работы 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198" y="2842751"/>
            <a:ext cx="9108504" cy="2962513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1.1. Цель научно-исследовательской работы в семестре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– подготовить магистранта как к самостоятельной научно-исследовательской работе, основным результатом которой является написание и успешная защита магистерской диссертации, так и к проведению научных исследований в составе творческого коллектива.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5"/>
          <p:cNvSpPr>
            <a:spLocks noChangeArrowheads="1"/>
          </p:cNvSpPr>
          <p:nvPr/>
        </p:nvSpPr>
        <p:spPr bwMode="auto">
          <a:xfrm>
            <a:off x="8691563" y="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8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25" y="1338263"/>
            <a:ext cx="9037638" cy="5130800"/>
          </a:xfrm>
          <a:prstGeom prst="roundRect">
            <a:avLst>
              <a:gd name="adj" fmla="val 771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развить навыки и умения выполнения научно-исследовательской работы;</a:t>
            </a:r>
          </a:p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развить умения вести библиографическую работу с привлечением современных информационных технологий; </a:t>
            </a:r>
          </a:p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научить формулировать и разрешать задачи, возникающие в ходе выполнения научно-исследовательской работы; </a:t>
            </a:r>
          </a:p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научить выбирать необходимые методы исследования (модифицировать существующие, разрабатывать новые методы), исходя из задач конкретного исследования (по теме магистерской диссертации или при выполнении заданий научного руководителя в рамках магистерской программы); </a:t>
            </a:r>
          </a:p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развить умения применять современные информационные технологии при проведении научных исследований; </a:t>
            </a:r>
          </a:p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научить обрабатывать полученные результаты, анализировать и представлять их в виде законченных научно-исследовательских разработок (отчета по научно-исследовательской работе, тезисов докладов, научной статьи, курсовой работы, магистерской диссертации); </a:t>
            </a:r>
          </a:p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научить оформлять результаты проделанной работы в соответствии с требованиями ГОСТ 7.32-2001 «Отчет о научно-исследовательской работе. Структура и правила оформления» и других нормативных документов с привлечением современных средств редактирования и печати;</a:t>
            </a:r>
          </a:p>
          <a:p>
            <a:pPr indent="355600" algn="just">
              <a:buFont typeface="Wingdings" pitchFamily="2" charset="2"/>
              <a:buChar char="ü"/>
              <a:defRPr/>
            </a:pPr>
            <a:r>
              <a:rPr lang="ru-RU" sz="1500" dirty="0">
                <a:latin typeface="Arial Black" pitchFamily="34" charset="0"/>
              </a:rPr>
              <a:t>дать другие навыки и умения, необходимые студенту-магистранту данного направления, обучающемуся по конкретной магистерской программе.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50" y="139700"/>
            <a:ext cx="8135938" cy="4095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1.2. Задачи научно-исследовательской работы в семестре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5"/>
          <p:cNvSpPr>
            <a:spLocks noChangeArrowheads="1"/>
          </p:cNvSpPr>
          <p:nvPr/>
        </p:nvSpPr>
        <p:spPr bwMode="auto">
          <a:xfrm>
            <a:off x="8691563" y="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9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25" y="1784350"/>
            <a:ext cx="9037638" cy="4240213"/>
          </a:xfrm>
          <a:prstGeom prst="roundRect">
            <a:avLst>
              <a:gd name="adj" fmla="val 1183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buFont typeface="Wingdings" pitchFamily="2" charset="2"/>
              <a:buChar char="§"/>
              <a:defRPr/>
            </a:pPr>
            <a:r>
              <a:rPr lang="ru-RU" dirty="0">
                <a:latin typeface="Arial Black" pitchFamily="34" charset="0"/>
              </a:rPr>
              <a:t>выполнение заданий научного руководителя в соответствии с утвержденным планом научно-исследовательской работы; </a:t>
            </a:r>
          </a:p>
          <a:p>
            <a:pPr indent="355600" algn="just">
              <a:buFont typeface="Wingdings" pitchFamily="2" charset="2"/>
              <a:buChar char="§"/>
              <a:defRPr/>
            </a:pPr>
            <a:r>
              <a:rPr lang="ru-RU" dirty="0">
                <a:latin typeface="Arial Black" pitchFamily="34" charset="0"/>
              </a:rPr>
              <a:t>участие в </a:t>
            </a:r>
            <a:r>
              <a:rPr lang="ru-RU" dirty="0" err="1">
                <a:latin typeface="Arial Black" pitchFamily="34" charset="0"/>
              </a:rPr>
              <a:t>межкафедральных</a:t>
            </a:r>
            <a:r>
              <a:rPr lang="ru-RU" dirty="0">
                <a:latin typeface="Arial Black" pitchFamily="34" charset="0"/>
              </a:rPr>
              <a:t> семинарах, теоретических семинарах (по тематике исследования), а также в научной работе кафедры; </a:t>
            </a:r>
          </a:p>
          <a:p>
            <a:pPr indent="355600" algn="just">
              <a:buFont typeface="Wingdings" pitchFamily="2" charset="2"/>
              <a:buChar char="§"/>
              <a:defRPr/>
            </a:pPr>
            <a:r>
              <a:rPr lang="ru-RU" dirty="0">
                <a:latin typeface="Arial Black" pitchFamily="34" charset="0"/>
              </a:rPr>
              <a:t>выступления на конференциях молодых ученых, проводимых в  Академии, в других вузах, а также участие в других научных конференциях; </a:t>
            </a:r>
          </a:p>
          <a:p>
            <a:pPr indent="355600" algn="just">
              <a:buFont typeface="Wingdings" pitchFamily="2" charset="2"/>
              <a:buChar char="§"/>
              <a:defRPr/>
            </a:pPr>
            <a:r>
              <a:rPr lang="ru-RU" dirty="0">
                <a:latin typeface="Arial Black" pitchFamily="34" charset="0"/>
              </a:rPr>
              <a:t>подготовка и публикация тезисов докладов, научных статей; </a:t>
            </a:r>
          </a:p>
          <a:p>
            <a:pPr indent="355600" algn="just">
              <a:buFont typeface="Wingdings" pitchFamily="2" charset="2"/>
              <a:buChar char="§"/>
              <a:defRPr/>
            </a:pPr>
            <a:r>
              <a:rPr lang="ru-RU" dirty="0">
                <a:latin typeface="Arial Black" pitchFamily="34" charset="0"/>
              </a:rPr>
              <a:t>подготовка и защита курсовой работы по направлению проводимых научных исследований; </a:t>
            </a:r>
          </a:p>
          <a:p>
            <a:pPr indent="355600" algn="just">
              <a:buFont typeface="Wingdings" pitchFamily="2" charset="2"/>
              <a:buChar char="§"/>
              <a:defRPr/>
            </a:pPr>
            <a:r>
              <a:rPr lang="ru-RU" dirty="0">
                <a:latin typeface="Arial Black" pitchFamily="34" charset="0"/>
              </a:rPr>
              <a:t>участие в научно-исследовательских проектах, выполняемых на кафедре в рамках научно-исследовательских программ, подготовка и защита магистерской диссертации.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50" y="115888"/>
            <a:ext cx="8135938" cy="7159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1.4. Научно исследовательская работа в семестре может осуществляться в следующих формах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8459788" y="163513"/>
            <a:ext cx="534987" cy="601662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200" b="1" dirty="0"/>
              <a:t>10</a:t>
            </a:r>
          </a:p>
        </p:txBody>
      </p:sp>
      <p:sp>
        <p:nvSpPr>
          <p:cNvPr id="21507" name="Freeform 3"/>
          <p:cNvSpPr>
            <a:spLocks/>
          </p:cNvSpPr>
          <p:nvPr/>
        </p:nvSpPr>
        <p:spPr bwMode="auto">
          <a:xfrm>
            <a:off x="239713" y="112713"/>
            <a:ext cx="8399462" cy="723900"/>
          </a:xfrm>
          <a:custGeom>
            <a:avLst/>
            <a:gdLst>
              <a:gd name="T0" fmla="*/ 2147483647 w 5291"/>
              <a:gd name="T1" fmla="*/ 2147483647 h 467"/>
              <a:gd name="T2" fmla="*/ 2147483647 w 5291"/>
              <a:gd name="T3" fmla="*/ 2147483647 h 467"/>
              <a:gd name="T4" fmla="*/ 2147483647 w 5291"/>
              <a:gd name="T5" fmla="*/ 2147483647 h 467"/>
              <a:gd name="T6" fmla="*/ 2147483647 w 5291"/>
              <a:gd name="T7" fmla="*/ 2147483647 h 467"/>
              <a:gd name="T8" fmla="*/ 2147483647 w 5291"/>
              <a:gd name="T9" fmla="*/ 2147483647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541338" y="115888"/>
            <a:ext cx="7775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Результатом научно-исследовательской работы в 1-м семестре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является: 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20650" y="985838"/>
            <a:ext cx="8891588" cy="5599112"/>
          </a:xfrm>
          <a:prstGeom prst="horizontalScroll">
            <a:avLst>
              <a:gd name="adj" fmla="val 5624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утвержденная тема диссертации и план-график работы над диссертаций с указанием основных мероприятий и сроков их реализации; </a:t>
            </a:r>
          </a:p>
          <a:p>
            <a:pPr indent="355600" algn="just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обоснование актуальности выбранной темы и характеристика современного состояния изучаемой проблемы; </a:t>
            </a:r>
          </a:p>
          <a:p>
            <a:pPr indent="355600" algn="just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определение объекта и предмета исследования;</a:t>
            </a:r>
          </a:p>
          <a:p>
            <a:pPr indent="355600" algn="just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постановка целей и задач диссертационного исследования; </a:t>
            </a:r>
          </a:p>
          <a:p>
            <a:pPr indent="355600" algn="just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характеристика методологического аппарата, который предполагается использовать, подбор и изучение основных литературных источников, которые будут использованы в качестве теоретической базы исследования;</a:t>
            </a:r>
          </a:p>
          <a:p>
            <a:pPr indent="355600" algn="just"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выявление теоретического и практического значения работы.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8459788" y="163513"/>
            <a:ext cx="534987" cy="601662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200" b="1" dirty="0"/>
              <a:t>11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239713" y="112713"/>
            <a:ext cx="8399462" cy="723900"/>
          </a:xfrm>
          <a:custGeom>
            <a:avLst/>
            <a:gdLst>
              <a:gd name="T0" fmla="*/ 2147483647 w 5291"/>
              <a:gd name="T1" fmla="*/ 2147483647 h 467"/>
              <a:gd name="T2" fmla="*/ 2147483647 w 5291"/>
              <a:gd name="T3" fmla="*/ 2147483647 h 467"/>
              <a:gd name="T4" fmla="*/ 2147483647 w 5291"/>
              <a:gd name="T5" fmla="*/ 2147483647 h 467"/>
              <a:gd name="T6" fmla="*/ 2147483647 w 5291"/>
              <a:gd name="T7" fmla="*/ 2147483647 h 467"/>
              <a:gd name="T8" fmla="*/ 2147483647 w 5291"/>
              <a:gd name="T9" fmla="*/ 2147483647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541338" y="115888"/>
            <a:ext cx="7775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Результатом научно-исследовательской работы во 2-м семестре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является: 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20650" y="1330325"/>
            <a:ext cx="8891588" cy="4911725"/>
          </a:xfrm>
          <a:prstGeom prst="horizontalScroll">
            <a:avLst>
              <a:gd name="adj" fmla="val 5624"/>
            </a:avLst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ln>
            <a:solidFill>
              <a:srgbClr val="7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подробный обзор литературы </a:t>
            </a:r>
            <a:r>
              <a:rPr lang="ru-RU" sz="2000" dirty="0">
                <a:latin typeface="Arial Black" pitchFamily="34" charset="0"/>
              </a:rPr>
              <a:t>по теме диссертационного исследования. </a:t>
            </a:r>
          </a:p>
          <a:p>
            <a:pPr indent="355600" algn="just">
              <a:defRPr/>
            </a:pPr>
            <a:r>
              <a:rPr lang="ru-RU" sz="2000" dirty="0">
                <a:latin typeface="Arial Black" pitchFamily="34" charset="0"/>
              </a:rPr>
              <a:t>Обзор основывается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на актуальных научно-исследовательских публикациях </a:t>
            </a:r>
            <a:r>
              <a:rPr lang="ru-RU" sz="2000" dirty="0">
                <a:latin typeface="Arial Black" pitchFamily="34" charset="0"/>
              </a:rPr>
              <a:t>и содержит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анализ основных результатов и положений, полученных ведущими специалистами в области проводимого исследования, оценку их применимости в рамках диссертационного исследования,</a:t>
            </a:r>
            <a:r>
              <a:rPr lang="ru-RU" sz="2000" dirty="0">
                <a:latin typeface="Arial Black" pitchFamily="34" charset="0"/>
              </a:rPr>
              <a:t> а также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предполагаемый личный вклад автора в разработку темы – новизна исследования. </a:t>
            </a:r>
          </a:p>
          <a:p>
            <a:pPr indent="355600" algn="just">
              <a:defRPr/>
            </a:pPr>
            <a:r>
              <a:rPr lang="ru-RU" sz="2000" dirty="0">
                <a:latin typeface="Arial Black" pitchFamily="34" charset="0"/>
              </a:rPr>
              <a:t>Основу обзора литературы должны составлять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источники, раскрывающие теоретические аспекты изучаемого вопроса, </a:t>
            </a:r>
            <a:r>
              <a:rPr lang="ru-RU" sz="2000" dirty="0">
                <a:latin typeface="Arial Black" pitchFamily="34" charset="0"/>
              </a:rPr>
              <a:t>в первую очередь,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научные монографии и статьи научных журналов.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8459788" y="163513"/>
            <a:ext cx="534987" cy="601662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200" b="1" dirty="0"/>
              <a:t>12</a:t>
            </a:r>
          </a:p>
        </p:txBody>
      </p:sp>
      <p:sp>
        <p:nvSpPr>
          <p:cNvPr id="23555" name="Freeform 3"/>
          <p:cNvSpPr>
            <a:spLocks/>
          </p:cNvSpPr>
          <p:nvPr/>
        </p:nvSpPr>
        <p:spPr bwMode="auto">
          <a:xfrm>
            <a:off x="239713" y="112713"/>
            <a:ext cx="8399462" cy="723900"/>
          </a:xfrm>
          <a:custGeom>
            <a:avLst/>
            <a:gdLst>
              <a:gd name="T0" fmla="*/ 2147483647 w 5291"/>
              <a:gd name="T1" fmla="*/ 2147483647 h 467"/>
              <a:gd name="T2" fmla="*/ 2147483647 w 5291"/>
              <a:gd name="T3" fmla="*/ 2147483647 h 467"/>
              <a:gd name="T4" fmla="*/ 2147483647 w 5291"/>
              <a:gd name="T5" fmla="*/ 2147483647 h 467"/>
              <a:gd name="T6" fmla="*/ 2147483647 w 5291"/>
              <a:gd name="T7" fmla="*/ 2147483647 h 467"/>
              <a:gd name="T8" fmla="*/ 2147483647 w 5291"/>
              <a:gd name="T9" fmla="*/ 2147483647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541338" y="115888"/>
            <a:ext cx="7775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Результатом научно-исследовательской работы в 3-м семестре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является: 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20650" y="1336675"/>
            <a:ext cx="8891588" cy="2020888"/>
          </a:xfrm>
          <a:prstGeom prst="horizontalScroll">
            <a:avLst>
              <a:gd name="adj" fmla="val 10020"/>
            </a:avLst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ln>
            <a:solidFill>
              <a:srgbClr val="7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сбор фактического и эмпирического  материала для магистерской диссертационной работы</a:t>
            </a:r>
            <a:r>
              <a:rPr lang="ru-RU" dirty="0">
                <a:latin typeface="Arial Black" pitchFamily="34" charset="0"/>
              </a:rPr>
              <a:t>, включая разработку методологии сбора данных, методов обработки результатов, оценку их достоверности и достаточности для завершения работы над диссертацией.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4788" y="4052888"/>
            <a:ext cx="8747125" cy="14636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sz="2000" b="1" dirty="0">
                <a:latin typeface="Arial Black" pitchFamily="34" charset="0"/>
              </a:rPr>
              <a:t>Результатом научно-исследовательской работы</a:t>
            </a:r>
            <a:r>
              <a:rPr lang="ru-RU" sz="2000" dirty="0">
                <a:latin typeface="Arial Black" pitchFamily="34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в 4-м (и 5 – для вечерней формы обучения</a:t>
            </a:r>
            <a:r>
              <a:rPr lang="ru-RU" sz="2000" b="1" dirty="0">
                <a:latin typeface="Arial Black" pitchFamily="34" charset="0"/>
              </a:rPr>
              <a:t>) семестре</a:t>
            </a:r>
            <a:r>
              <a:rPr lang="ru-RU" sz="2000" dirty="0">
                <a:latin typeface="Arial Black" pitchFamily="34" charset="0"/>
              </a:rPr>
              <a:t> является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подготовка окончательного текста магистерской диссертации.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4830762"/>
          </a:xfrm>
          <a:solidFill>
            <a:srgbClr val="66FFFF"/>
          </a:solidFill>
          <a:ln w="28575">
            <a:solidFill>
              <a:schemeClr val="accent2"/>
            </a:solidFill>
          </a:ln>
        </p:spPr>
        <p:txBody>
          <a:bodyPr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ru-RU" sz="4400" b="1" dirty="0">
                <a:solidFill>
                  <a:srgbClr val="002060"/>
                </a:solidFill>
                <a:latin typeface="Arial Black" pitchFamily="34" charset="0"/>
              </a:rPr>
              <a:t>Требования, основные особенности выполнения и контрольно-оценочные параметры оценки результатов исследования по магистерской диссертации.</a:t>
            </a:r>
            <a:endParaRPr lang="ru-RU" sz="41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8450263" y="123825"/>
            <a:ext cx="504825" cy="528638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14</a:t>
            </a:r>
          </a:p>
        </p:txBody>
      </p:sp>
      <p:sp>
        <p:nvSpPr>
          <p:cNvPr id="33795" name="Freeform 3"/>
          <p:cNvSpPr>
            <a:spLocks/>
          </p:cNvSpPr>
          <p:nvPr/>
        </p:nvSpPr>
        <p:spPr bwMode="auto">
          <a:xfrm>
            <a:off x="179388" y="112713"/>
            <a:ext cx="8399462" cy="598487"/>
          </a:xfrm>
          <a:custGeom>
            <a:avLst/>
            <a:gdLst>
              <a:gd name="T0" fmla="*/ 2147483647 w 5291"/>
              <a:gd name="T1" fmla="*/ 2147483647 h 467"/>
              <a:gd name="T2" fmla="*/ 2147483647 w 5291"/>
              <a:gd name="T3" fmla="*/ 2147483647 h 467"/>
              <a:gd name="T4" fmla="*/ 2147483647 w 5291"/>
              <a:gd name="T5" fmla="*/ 2147483647 h 467"/>
              <a:gd name="T6" fmla="*/ 2147483647 w 5291"/>
              <a:gd name="T7" fmla="*/ 2147483647 h 467"/>
              <a:gd name="T8" fmla="*/ 2147483647 w 5291"/>
              <a:gd name="T9" fmla="*/ 2147483647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33388" y="244475"/>
            <a:ext cx="7775575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sz="2000" b="1" dirty="0">
                <a:latin typeface="Arial Black" pitchFamily="34" charset="0"/>
              </a:rPr>
              <a:t>Цели и задачи магистерской диссертации</a:t>
            </a:r>
          </a:p>
        </p:txBody>
      </p:sp>
      <p:sp>
        <p:nvSpPr>
          <p:cNvPr id="160774" name="AutoShape 6"/>
          <p:cNvSpPr>
            <a:spLocks noChangeArrowheads="1"/>
          </p:cNvSpPr>
          <p:nvPr/>
        </p:nvSpPr>
        <p:spPr bwMode="auto">
          <a:xfrm>
            <a:off x="392113" y="1136650"/>
            <a:ext cx="8418512" cy="1320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dirty="0">
                <a:latin typeface="Arial Black" pitchFamily="34" charset="0"/>
              </a:rPr>
              <a:t>    </a:t>
            </a:r>
            <a:r>
              <a:rPr lang="ru-RU" b="1" dirty="0">
                <a:latin typeface="Arial Black" pitchFamily="34" charset="0"/>
              </a:rPr>
              <a:t>Магистерская диссертация согласно ФГОС является обязательной для всех направлений подготовки магистров, реализуемых в Академии, и составной частью итоговой государственной аттестации выпускников Академии.</a:t>
            </a:r>
          </a:p>
        </p:txBody>
      </p:sp>
      <p:sp>
        <p:nvSpPr>
          <p:cNvPr id="160775" name="AutoShape 7"/>
          <p:cNvSpPr>
            <a:spLocks noChangeArrowheads="1"/>
          </p:cNvSpPr>
          <p:nvPr/>
        </p:nvSpPr>
        <p:spPr bwMode="auto">
          <a:xfrm>
            <a:off x="385763" y="3033713"/>
            <a:ext cx="8450262" cy="28432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dirty="0"/>
              <a:t>     </a:t>
            </a:r>
            <a:r>
              <a:rPr lang="ru-RU" b="1" dirty="0">
                <a:latin typeface="Arial Black" pitchFamily="34" charset="0"/>
              </a:rPr>
              <a:t>Магистерская диссертация представляет собой</a:t>
            </a:r>
            <a:r>
              <a:rPr lang="ru-RU" dirty="0">
                <a:latin typeface="Arial Black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законченную авторскую работу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. </a:t>
            </a:r>
          </a:p>
          <a:p>
            <a:pPr algn="just">
              <a:defRPr/>
            </a:pPr>
            <a:r>
              <a:rPr lang="ru-RU" dirty="0">
                <a:latin typeface="Arial Black" pitchFamily="34" charset="0"/>
              </a:rPr>
              <a:t>     </a:t>
            </a:r>
            <a:r>
              <a:rPr lang="ru-RU" b="1" dirty="0">
                <a:latin typeface="Arial Black" pitchFamily="34" charset="0"/>
              </a:rPr>
              <a:t>Она призвана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раскрыть научный потенциал диссертанта</a:t>
            </a:r>
            <a:r>
              <a:rPr lang="ru-RU" b="1" dirty="0">
                <a:latin typeface="Arial Black" pitchFamily="34" charset="0"/>
              </a:rPr>
              <a:t>, показать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его способности</a:t>
            </a:r>
            <a:r>
              <a:rPr lang="ru-RU" b="1" dirty="0">
                <a:latin typeface="Arial Black" pitchFamily="34" charset="0"/>
              </a:rPr>
              <a:t> в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организации</a:t>
            </a:r>
            <a:r>
              <a:rPr lang="ru-RU" b="1" dirty="0">
                <a:solidFill>
                  <a:srgbClr val="FF3300"/>
                </a:solidFill>
                <a:latin typeface="Arial Black" pitchFamily="34" charset="0"/>
              </a:rPr>
              <a:t> </a:t>
            </a:r>
            <a:r>
              <a:rPr lang="ru-RU" b="1" dirty="0">
                <a:latin typeface="Arial Black" pitchFamily="34" charset="0"/>
              </a:rPr>
              <a:t>и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проведении самостоятельного исследования, использовании современных методов и подходов при решении задач в исследуемой области, выявлении результатов проведенного исследования, их аргументации и разработке обоснованных рекомендаций и предложений.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9"/>
          <p:cNvSpPr>
            <a:spLocks noChangeArrowheads="1"/>
          </p:cNvSpPr>
          <p:nvPr/>
        </p:nvSpPr>
        <p:spPr bwMode="auto">
          <a:xfrm>
            <a:off x="8699500" y="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15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3025" y="496888"/>
            <a:ext cx="8999538" cy="3611562"/>
          </a:xfrm>
          <a:prstGeom prst="roundRect">
            <a:avLst>
              <a:gd name="adj" fmla="val 7045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Магистерская диссертация выполняется на основе изучения научно-практической литературы по направлению подготовки. В работе должна быть обозначена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научная задача</a:t>
            </a: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, на рассмотрение которой направлена диссертационная работа. Задача предполагает ответы на вопрос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«что это такое?», «почему это происходит?», «каким образом это происходит?» </a:t>
            </a: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или комбинацию этих ответов, что определяется предметом исследования. Сама научная задача обусловлена актуальными тенденциями развития соответствующей отрасли науки.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0" y="4668947"/>
            <a:ext cx="9144000" cy="1712381"/>
          </a:xfrm>
          <a:prstGeom prst="roundRect">
            <a:avLst>
              <a:gd name="adj" fmla="val 8171"/>
            </a:avLst>
          </a:prstGeom>
          <a:gradFill rotWithShape="0">
            <a:gsLst>
              <a:gs pos="0">
                <a:srgbClr val="FFCC99"/>
              </a:gs>
              <a:gs pos="50000">
                <a:schemeClr val="accent1">
                  <a:alpha val="13000"/>
                </a:schemeClr>
              </a:gs>
              <a:gs pos="100000">
                <a:srgbClr val="FFCC99">
                  <a:alpha val="75000"/>
                </a:srgbClr>
              </a:gs>
            </a:gsLst>
            <a:lin ang="5400000" scaled="1"/>
          </a:gradFill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 lIns="18000" tIns="46800" rIns="18000" bIns="46800" anchor="ctr">
            <a:spAutoFit/>
          </a:bodyPr>
          <a:lstStyle/>
          <a:p>
            <a:pPr indent="355600" algn="just">
              <a:defRPr/>
            </a:pP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Составлению плана научной работы должно предшествовать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общее ознакомление с источниками. </a:t>
            </a:r>
            <a:r>
              <a:rPr lang="ru-RU" sz="2000" dirty="0">
                <a:solidFill>
                  <a:srgbClr val="002060"/>
                </a:solidFill>
                <a:latin typeface="Arial Black" pitchFamily="34" charset="0"/>
              </a:rPr>
              <a:t>При подготовке работы необходимо пользоваться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новейшими источниками по избранной теме с приоритетом монографий и научных статей.</a:t>
            </a:r>
            <a:r>
              <a:rPr lang="ru-RU" sz="2000" b="1" dirty="0">
                <a:solidFill>
                  <a:srgbClr val="C00000"/>
                </a:solidFill>
              </a:rPr>
              <a:t>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rrowheads="1"/>
          </p:cNvSpPr>
          <p:nvPr/>
        </p:nvSpPr>
        <p:spPr bwMode="auto">
          <a:xfrm>
            <a:off x="8450263" y="123825"/>
            <a:ext cx="504825" cy="528638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16</a:t>
            </a:r>
          </a:p>
        </p:txBody>
      </p:sp>
      <p:sp>
        <p:nvSpPr>
          <p:cNvPr id="35843" name="Freeform 3"/>
          <p:cNvSpPr>
            <a:spLocks/>
          </p:cNvSpPr>
          <p:nvPr/>
        </p:nvSpPr>
        <p:spPr bwMode="auto">
          <a:xfrm>
            <a:off x="179388" y="112713"/>
            <a:ext cx="8399462" cy="598487"/>
          </a:xfrm>
          <a:custGeom>
            <a:avLst/>
            <a:gdLst>
              <a:gd name="T0" fmla="*/ 2147483647 w 5291"/>
              <a:gd name="T1" fmla="*/ 2147483647 h 467"/>
              <a:gd name="T2" fmla="*/ 2147483647 w 5291"/>
              <a:gd name="T3" fmla="*/ 2147483647 h 467"/>
              <a:gd name="T4" fmla="*/ 2147483647 w 5291"/>
              <a:gd name="T5" fmla="*/ 2147483647 h 467"/>
              <a:gd name="T6" fmla="*/ 2147483647 w 5291"/>
              <a:gd name="T7" fmla="*/ 2147483647 h 467"/>
              <a:gd name="T8" fmla="*/ 2147483647 w 5291"/>
              <a:gd name="T9" fmla="*/ 2147483647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433388" y="244475"/>
            <a:ext cx="7775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sz="2000" b="1" dirty="0"/>
              <a:t>Тема магистерской диссертации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80230" name="AutoShape 6"/>
          <p:cNvSpPr>
            <a:spLocks noChangeArrowheads="1"/>
          </p:cNvSpPr>
          <p:nvPr/>
        </p:nvSpPr>
        <p:spPr bwMode="auto">
          <a:xfrm>
            <a:off x="1547813" y="885728"/>
            <a:ext cx="7488237" cy="5400600"/>
          </a:xfrm>
          <a:prstGeom prst="roundRect">
            <a:avLst>
              <a:gd name="adj" fmla="val 8171"/>
            </a:avLst>
          </a:prstGeom>
          <a:gradFill rotWithShape="0">
            <a:gsLst>
              <a:gs pos="0">
                <a:srgbClr val="FFCC99">
                  <a:alpha val="75000"/>
                </a:srgbClr>
              </a:gs>
              <a:gs pos="50000">
                <a:schemeClr val="accent1">
                  <a:alpha val="13000"/>
                </a:schemeClr>
              </a:gs>
              <a:gs pos="100000">
                <a:srgbClr val="FFCC99">
                  <a:alpha val="75000"/>
                </a:srgbClr>
              </a:gs>
            </a:gsLst>
            <a:lin ang="5400000" scaled="1"/>
          </a:gradFill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 lIns="18000" tIns="46800" rIns="18000" bIns="46800" anchor="ctr"/>
          <a:lstStyle/>
          <a:p>
            <a:pPr indent="269875" algn="just" eaLnBrk="0" hangingPunct="0">
              <a:defRPr/>
            </a:pPr>
            <a:r>
              <a:rPr lang="ru-RU" sz="2000" b="1" dirty="0">
                <a:latin typeface="Arial Black" pitchFamily="34" charset="0"/>
              </a:rPr>
              <a:t>Тема исследований</a:t>
            </a:r>
            <a:r>
              <a:rPr lang="ru-RU" sz="2000" b="1" i="1" dirty="0">
                <a:latin typeface="Arial Black" pitchFamily="34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вводит исполнителя в круг решаемых задач, очерчивает контуры</a:t>
            </a:r>
            <a:r>
              <a:rPr lang="ru-RU" sz="2000" b="1" dirty="0">
                <a:latin typeface="Arial Black" pitchFamily="34" charset="0"/>
              </a:rPr>
              <a:t> того, что будет ставиться в качестве цели исследования,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содержит</a:t>
            </a:r>
            <a:r>
              <a:rPr lang="ru-RU" sz="2000" b="1" dirty="0">
                <a:solidFill>
                  <a:srgbClr val="FF3300"/>
                </a:solidFill>
                <a:latin typeface="Arial Black" pitchFamily="34" charset="0"/>
              </a:rPr>
              <a:t> </a:t>
            </a:r>
            <a:r>
              <a:rPr lang="ru-RU" sz="2000" b="1" dirty="0">
                <a:latin typeface="Arial Black" pitchFamily="34" charset="0"/>
              </a:rPr>
              <a:t>в себе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направленность на то, что предстоит выполнить.</a:t>
            </a:r>
            <a:r>
              <a:rPr lang="ru-RU" sz="2000" b="1" dirty="0">
                <a:latin typeface="Arial Black" pitchFamily="34" charset="0"/>
              </a:rPr>
              <a:t> Тема исследований может отражать содержание нескольких задач или совпадать с содержанием единственной задачи и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несет</a:t>
            </a:r>
            <a:r>
              <a:rPr lang="ru-RU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себе первоначальное толкование поставленной цели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.</a:t>
            </a:r>
            <a:r>
              <a:rPr lang="ru-RU" sz="2000" b="1" dirty="0">
                <a:latin typeface="Arial Black" pitchFamily="34" charset="0"/>
              </a:rPr>
              <a:t> </a:t>
            </a:r>
          </a:p>
          <a:p>
            <a:pPr indent="269875" algn="just">
              <a:defRPr/>
            </a:pPr>
            <a:r>
              <a:rPr lang="ru-RU" sz="2000" b="1" dirty="0">
                <a:latin typeface="Arial Black" pitchFamily="34" charset="0"/>
              </a:rPr>
              <a:t>  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Тема магистерской работы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должна быть актуальной</a:t>
            </a:r>
            <a:r>
              <a:rPr lang="ru-RU" sz="2000" b="1" dirty="0">
                <a:latin typeface="Arial Black" pitchFamily="34" charset="0"/>
              </a:rPr>
              <a:t>, иметь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практическую направленность</a:t>
            </a:r>
            <a:r>
              <a:rPr lang="ru-RU" sz="2000" b="1" dirty="0">
                <a:latin typeface="Arial Black" pitchFamily="34" charset="0"/>
              </a:rPr>
              <a:t> и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отвечать требованиям, предъявляемым МИД России. </a:t>
            </a:r>
            <a:r>
              <a:rPr lang="ru-RU" sz="2000" b="1" dirty="0">
                <a:latin typeface="Arial Black" pitchFamily="34" charset="0"/>
              </a:rPr>
              <a:t>Выбор темы осуществляется в соответствии с магистерской программой, по которой обучается студент магистратуры.</a:t>
            </a:r>
            <a:r>
              <a:rPr lang="ru-RU" sz="2000" b="1" dirty="0"/>
              <a:t>   </a:t>
            </a:r>
          </a:p>
        </p:txBody>
      </p:sp>
      <p:sp>
        <p:nvSpPr>
          <p:cNvPr id="180231" name="AutoShape 7"/>
          <p:cNvSpPr>
            <a:spLocks noChangeArrowheads="1"/>
          </p:cNvSpPr>
          <p:nvPr/>
        </p:nvSpPr>
        <p:spPr bwMode="auto">
          <a:xfrm>
            <a:off x="179388" y="3373438"/>
            <a:ext cx="1368425" cy="415925"/>
          </a:xfrm>
          <a:prstGeom prst="homePlate">
            <a:avLst>
              <a:gd name="adj" fmla="val 38095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90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/>
              <a:t>Тема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val 2"/>
          <p:cNvSpPr>
            <a:spLocks noChangeArrowheads="1"/>
          </p:cNvSpPr>
          <p:nvPr/>
        </p:nvSpPr>
        <p:spPr bwMode="auto">
          <a:xfrm>
            <a:off x="8450263" y="123825"/>
            <a:ext cx="504825" cy="528638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17</a:t>
            </a:r>
          </a:p>
        </p:txBody>
      </p:sp>
      <p:sp>
        <p:nvSpPr>
          <p:cNvPr id="36867" name="Freeform 3"/>
          <p:cNvSpPr>
            <a:spLocks/>
          </p:cNvSpPr>
          <p:nvPr/>
        </p:nvSpPr>
        <p:spPr bwMode="auto">
          <a:xfrm>
            <a:off x="179388" y="112713"/>
            <a:ext cx="8399462" cy="598487"/>
          </a:xfrm>
          <a:custGeom>
            <a:avLst/>
            <a:gdLst>
              <a:gd name="T0" fmla="*/ 2147483647 w 5291"/>
              <a:gd name="T1" fmla="*/ 2147483647 h 467"/>
              <a:gd name="T2" fmla="*/ 2147483647 w 5291"/>
              <a:gd name="T3" fmla="*/ 2147483647 h 467"/>
              <a:gd name="T4" fmla="*/ 2147483647 w 5291"/>
              <a:gd name="T5" fmla="*/ 2147483647 h 467"/>
              <a:gd name="T6" fmla="*/ 2147483647 w 5291"/>
              <a:gd name="T7" fmla="*/ 2147483647 h 467"/>
              <a:gd name="T8" fmla="*/ 2147483647 w 5291"/>
              <a:gd name="T9" fmla="*/ 2147483647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3388" y="244475"/>
            <a:ext cx="7775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sz="2000" b="1" dirty="0"/>
              <a:t>Тема магистерской диссертации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81254" name="AutoShape 6"/>
          <p:cNvSpPr>
            <a:spLocks noChangeArrowheads="1"/>
          </p:cNvSpPr>
          <p:nvPr/>
        </p:nvSpPr>
        <p:spPr bwMode="auto">
          <a:xfrm>
            <a:off x="1547813" y="1484784"/>
            <a:ext cx="7488237" cy="4824536"/>
          </a:xfrm>
          <a:prstGeom prst="roundRect">
            <a:avLst>
              <a:gd name="adj" fmla="val 8171"/>
            </a:avLst>
          </a:prstGeom>
          <a:gradFill rotWithShape="0">
            <a:gsLst>
              <a:gs pos="0">
                <a:srgbClr val="FFCC99">
                  <a:alpha val="75000"/>
                </a:srgbClr>
              </a:gs>
              <a:gs pos="50000">
                <a:schemeClr val="accent1">
                  <a:alpha val="13000"/>
                </a:schemeClr>
              </a:gs>
              <a:gs pos="100000">
                <a:srgbClr val="FFCC99">
                  <a:alpha val="75000"/>
                </a:srgbClr>
              </a:gs>
            </a:gsLst>
            <a:lin ang="5400000" scaled="1"/>
          </a:gradFill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 lIns="18000" tIns="46800" rIns="18000" bIns="46800" anchor="ctr"/>
          <a:lstStyle/>
          <a:p>
            <a:pPr indent="269875" algn="just" eaLnBrk="0" hangingPunct="0">
              <a:defRPr/>
            </a:pPr>
            <a:r>
              <a:rPr lang="ru-RU" b="1" dirty="0">
                <a:latin typeface="Arial Black" pitchFamily="34" charset="0"/>
              </a:rPr>
              <a:t>Тема магистерской диссертации</a:t>
            </a:r>
            <a:r>
              <a:rPr lang="ru-RU" b="1" i="1" dirty="0">
                <a:latin typeface="Arial Black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должна формулироваться проблемно. 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То есть в формулировке темы должна отражаться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проблемная ситуация, сформулированная относительно предмета исследований.</a:t>
            </a:r>
          </a:p>
          <a:p>
            <a:pPr indent="269875" algn="just" eaLnBrk="0" hangingPunct="0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Например, тема может быть сформулирована так:</a:t>
            </a:r>
          </a:p>
          <a:p>
            <a:pPr indent="269875" algn="just" eaLnBrk="0" hangingPunct="0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Роль и значение превентивной дипломатии в условиях кризиса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», а может быть и так: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«Значение превентивной дипломатии в урегулировании  кризисов на Ближнем Востоке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». 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Борьба с терроризмом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» или 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Международный терроризм: новые вызовы и угрозы национальной безопасности России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».</a:t>
            </a:r>
          </a:p>
          <a:p>
            <a:pPr indent="269875" algn="just" eaLnBrk="0" hangingPunct="0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Энергетическая безопасность России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» или 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Роль и значение исследования арктического шельфа на энергетическую безопасность России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».</a:t>
            </a:r>
            <a:r>
              <a:rPr lang="ru-RU" sz="2100" b="1" dirty="0"/>
              <a:t>  </a:t>
            </a:r>
          </a:p>
        </p:txBody>
      </p:sp>
      <p:sp>
        <p:nvSpPr>
          <p:cNvPr id="181255" name="AutoShape 7"/>
          <p:cNvSpPr>
            <a:spLocks noChangeArrowheads="1"/>
          </p:cNvSpPr>
          <p:nvPr/>
        </p:nvSpPr>
        <p:spPr bwMode="auto">
          <a:xfrm>
            <a:off x="179388" y="3673475"/>
            <a:ext cx="1368425" cy="415925"/>
          </a:xfrm>
          <a:prstGeom prst="homePlate">
            <a:avLst>
              <a:gd name="adj" fmla="val 38095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90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/>
              <a:t>Тема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964613" cy="720725"/>
          </a:xfrm>
          <a:solidFill>
            <a:srgbClr val="00FF00">
              <a:alpha val="39999"/>
            </a:srgb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ru-RU" sz="2400" b="1" dirty="0">
                <a:latin typeface="Arial Black" pitchFamily="34" charset="0"/>
              </a:rPr>
              <a:t>Требования к содержанию и структуре магистерской диссертации</a:t>
            </a:r>
          </a:p>
        </p:txBody>
      </p:sp>
      <p:sp>
        <p:nvSpPr>
          <p:cNvPr id="37891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18</a:t>
            </a:r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785225" cy="4784725"/>
          </a:xfrm>
          <a:gradFill rotWithShape="1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800" dirty="0"/>
              <a:t>	</a:t>
            </a:r>
            <a:r>
              <a:rPr lang="ru-RU" sz="2800" dirty="0">
                <a:latin typeface="Arial Black" pitchFamily="34" charset="0"/>
              </a:rPr>
              <a:t>Магистерская диссертация выполняется на основе </a:t>
            </a:r>
            <a:r>
              <a:rPr lang="ru-RU" sz="2800" b="1" dirty="0">
                <a:solidFill>
                  <a:srgbClr val="FF0000"/>
                </a:solidFill>
                <a:latin typeface="Arial Black" pitchFamily="34" charset="0"/>
              </a:rPr>
              <a:t>глубокого изучения научно-практической литературы по направлению подготовки</a:t>
            </a:r>
            <a:r>
              <a:rPr lang="ru-RU" sz="2800" dirty="0">
                <a:latin typeface="Arial Black" pitchFamily="34" charset="0"/>
              </a:rPr>
              <a:t>. В каждой магистерской диссертации должна быть </a:t>
            </a:r>
            <a:r>
              <a:rPr lang="ru-RU" sz="2800" b="1" dirty="0">
                <a:latin typeface="Arial Black" pitchFamily="34" charset="0"/>
              </a:rPr>
              <a:t>поставлена и разработана </a:t>
            </a:r>
            <a:r>
              <a:rPr lang="ru-RU" sz="2800" b="1" u="sng" dirty="0">
                <a:solidFill>
                  <a:srgbClr val="FF0000"/>
                </a:solidFill>
                <a:latin typeface="Arial Black" pitchFamily="34" charset="0"/>
              </a:rPr>
              <a:t>научная задача</a:t>
            </a:r>
            <a:r>
              <a:rPr lang="ru-RU" sz="2800" b="1" dirty="0">
                <a:latin typeface="Arial Black" pitchFamily="34" charset="0"/>
              </a:rPr>
              <a:t>, связанная с актуальными тенденциями развития науки и практики.</a:t>
            </a:r>
            <a:endParaRPr lang="ru-RU" sz="2800" dirty="0">
              <a:latin typeface="Arial Black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ru-RU" sz="2800" dirty="0"/>
              <a:t>	</a:t>
            </a:r>
            <a:r>
              <a:rPr lang="ru-RU" sz="2800" dirty="0">
                <a:latin typeface="Arial Black" pitchFamily="34" charset="0"/>
              </a:rPr>
              <a:t>Магистерская работа должна иметь </a:t>
            </a:r>
            <a:r>
              <a:rPr lang="ru-RU" sz="2800" b="1" dirty="0">
                <a:solidFill>
                  <a:srgbClr val="FF0000"/>
                </a:solidFill>
                <a:latin typeface="Arial Black" pitchFamily="34" charset="0"/>
              </a:rPr>
              <a:t>внутреннее единство</a:t>
            </a:r>
            <a:r>
              <a:rPr lang="ru-RU" sz="2800" dirty="0">
                <a:latin typeface="Arial Black" pitchFamily="34" charset="0"/>
              </a:rPr>
              <a:t> и </a:t>
            </a:r>
            <a:r>
              <a:rPr lang="ru-RU" sz="2800" b="1" dirty="0">
                <a:solidFill>
                  <a:srgbClr val="FF0000"/>
                </a:solidFill>
                <a:latin typeface="Arial Black" pitchFamily="34" charset="0"/>
              </a:rPr>
              <a:t>логическую последовательность в раскрытии избранной темы.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0" y="611188"/>
            <a:ext cx="9144000" cy="563245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НАУЧНАЯ ПРОБЛЕМА</a:t>
            </a:r>
            <a:r>
              <a:rPr lang="ru-RU" sz="24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endParaRPr lang="ru-RU" sz="2400" b="1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     Проблема характеризуется таким различием между необходимым (желаемым) и существующим состоянием объекта исследования, которое препятствует нормальному функционированию или развитию этого объекта;</a:t>
            </a:r>
          </a:p>
          <a:p>
            <a:pPr algn="just">
              <a:lnSpc>
                <a:spcPct val="90000"/>
              </a:lnSpc>
              <a:defRPr/>
            </a:pPr>
            <a:r>
              <a:rPr lang="ru-RU" dirty="0"/>
              <a:t>        </a:t>
            </a:r>
            <a:r>
              <a:rPr lang="ru-RU" sz="24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это вопрос или совокупность взаимосвязанных вопросов, не имеющих решения, ответом на которые (или решением) является теория в целом (либо научный метод или совокупность взаимосвязанных методик, обеспечивающих решение определенных задач). </a:t>
            </a:r>
            <a:endParaRPr lang="ru-RU" sz="2400" b="1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lnSpc>
                <a:spcPct val="80000"/>
              </a:lnSpc>
              <a:defRPr/>
            </a:pPr>
            <a:r>
              <a:rPr lang="ru-RU" sz="2400" b="1" dirty="0">
                <a:solidFill>
                  <a:srgbClr val="000099"/>
                </a:solidFill>
                <a:cs typeface="Times New Roman" pitchFamily="18" charset="0"/>
              </a:rPr>
              <a:t>      </a:t>
            </a:r>
            <a:r>
              <a:rPr lang="ru-RU" sz="2400" b="1" dirty="0">
                <a:solidFill>
                  <a:srgbClr val="FF0000"/>
                </a:solidFill>
                <a:cs typeface="Times New Roman" pitchFamily="18" charset="0"/>
              </a:rPr>
              <a:t>Решение научных проблем</a:t>
            </a:r>
            <a:r>
              <a:rPr lang="ru-RU" sz="2400" b="1" dirty="0">
                <a:solidFill>
                  <a:srgbClr val="000099"/>
                </a:solidFill>
                <a:cs typeface="Times New Roman" pitchFamily="18" charset="0"/>
              </a:rPr>
              <a:t> и обоснование новых перспективных направлений в соответствующей отрасли науки достигается в </a:t>
            </a:r>
            <a:r>
              <a:rPr lang="ru-RU" sz="2400" b="1" dirty="0">
                <a:solidFill>
                  <a:srgbClr val="FF0000"/>
                </a:solidFill>
                <a:cs typeface="Times New Roman" pitchFamily="18" charset="0"/>
              </a:rPr>
              <a:t>докторской диссертации</a:t>
            </a:r>
            <a:r>
              <a:rPr lang="ru-RU" sz="2400" b="1" dirty="0">
                <a:solidFill>
                  <a:srgbClr val="000099"/>
                </a:solidFill>
                <a:cs typeface="Times New Roman" pitchFamily="18" charset="0"/>
              </a:rPr>
              <a:t> за счет разработки </a:t>
            </a:r>
            <a:r>
              <a:rPr lang="ru-RU" sz="2400" b="1" dirty="0">
                <a:solidFill>
                  <a:srgbClr val="FF0000"/>
                </a:solidFill>
                <a:cs typeface="Times New Roman" pitchFamily="18" charset="0"/>
              </a:rPr>
              <a:t>нового научно-методического аппарата на уровне теории</a:t>
            </a:r>
            <a:r>
              <a:rPr lang="ru-RU" sz="2400" b="1" dirty="0">
                <a:solidFill>
                  <a:srgbClr val="000099"/>
                </a:solidFill>
                <a:cs typeface="Times New Roman" pitchFamily="18" charset="0"/>
              </a:rPr>
              <a:t> (либо научного метода или совокупности взаимосвязанных методик</a:t>
            </a:r>
            <a:r>
              <a:rPr lang="ru-RU" sz="2400" b="1" dirty="0">
                <a:solidFill>
                  <a:srgbClr val="000099"/>
                </a:solidFill>
              </a:rPr>
              <a:t>)</a:t>
            </a:r>
            <a:r>
              <a:rPr lang="ru-RU" sz="2400" b="1" dirty="0">
                <a:solidFill>
                  <a:srgbClr val="000099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20</a:t>
            </a:r>
          </a:p>
        </p:txBody>
      </p:sp>
      <p:sp>
        <p:nvSpPr>
          <p:cNvPr id="39939" name="AutoShape 6"/>
          <p:cNvSpPr>
            <a:spLocks noChangeArrowheads="1"/>
          </p:cNvSpPr>
          <p:nvPr/>
        </p:nvSpPr>
        <p:spPr bwMode="auto">
          <a:xfrm>
            <a:off x="36513" y="1404853"/>
            <a:ext cx="9036050" cy="286035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indent="355600" algn="just"/>
            <a:r>
              <a:rPr lang="ru-RU" dirty="0">
                <a:solidFill>
                  <a:srgbClr val="002060"/>
                </a:solidFill>
                <a:latin typeface="Arial Black" pitchFamily="34" charset="0"/>
              </a:rPr>
              <a:t>Структура магистерской диссертации как правило, должна включать в себя: </a:t>
            </a:r>
          </a:p>
          <a:p>
            <a:pPr indent="355600" algn="just"/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введение; </a:t>
            </a:r>
          </a:p>
          <a:p>
            <a:pPr indent="355600" algn="just"/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основную часть, которая</a:t>
            </a: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может состоять из 2-4 глав, каждая из которых должна быть разбита на </a:t>
            </a:r>
            <a:r>
              <a:rPr lang="ru-RU" dirty="0" err="1">
                <a:solidFill>
                  <a:srgbClr val="C00000"/>
                </a:solidFill>
                <a:latin typeface="Arial Black" pitchFamily="34" charset="0"/>
              </a:rPr>
              <a:t>подглавы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; </a:t>
            </a:r>
          </a:p>
          <a:p>
            <a:pPr indent="355600" algn="just"/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заключение; </a:t>
            </a:r>
          </a:p>
          <a:p>
            <a:pPr indent="355600" algn="just"/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библиография; </a:t>
            </a:r>
          </a:p>
          <a:p>
            <a:pPr indent="355600" algn="just"/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перечень сокращений и условных обозначений;</a:t>
            </a:r>
          </a:p>
          <a:p>
            <a:pPr indent="355600" algn="just"/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приложения.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8230" y="620688"/>
            <a:ext cx="8604250" cy="4079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Структура магистерской диссертации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4532545"/>
            <a:ext cx="8604250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/>
            <a:r>
              <a:rPr lang="ru-RU" dirty="0">
                <a:latin typeface="Arial Black" pitchFamily="34" charset="0"/>
              </a:rPr>
              <a:t>Объем работы должен быть в рамках 80-100 стр. формата А-4.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21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35496" y="513774"/>
            <a:ext cx="9037638" cy="5666065"/>
          </a:xfrm>
          <a:prstGeom prst="roundRect">
            <a:avLst>
              <a:gd name="adj" fmla="val 9583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Введение</a:t>
            </a:r>
            <a:endParaRPr lang="ru-RU" sz="2000" dirty="0">
              <a:solidFill>
                <a:srgbClr val="C00000"/>
              </a:solidFill>
            </a:endParaRPr>
          </a:p>
          <a:p>
            <a:pPr lvl="0" algn="just"/>
            <a:r>
              <a:rPr lang="ru-RU" dirty="0">
                <a:latin typeface="Arial Black" pitchFamily="34" charset="0"/>
              </a:rPr>
              <a:t>Актуальность – не более 1, 5 страниц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Объект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Предмет – его теоретический элемент, ракурс рассмотрения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Официальные документы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Степень научной  разработанности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Цель 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Задачи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Новизна (по пунктам, соразмерно числу задач)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Методология – подходы и методы – не более 1/3 стр.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Теоретическая и практическая значимость работы. Теоретическая –  значимость для учебных курсов, практическая – для профильных министерств и агентств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Апробация (участие в конференциях, открытых семинарах, коллоквиумах, «круглых столах»)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Публикации </a:t>
            </a:r>
          </a:p>
          <a:p>
            <a:pPr lvl="0" algn="just"/>
            <a:r>
              <a:rPr lang="ru-RU" dirty="0">
                <a:latin typeface="Arial Black" pitchFamily="34" charset="0"/>
              </a:rPr>
              <a:t>Структура работы – в одном предложении </a:t>
            </a:r>
          </a:p>
          <a:p>
            <a:pPr indent="450850" algn="just">
              <a:defRPr/>
            </a:pPr>
            <a:r>
              <a:rPr lang="ru-RU" dirty="0">
                <a:solidFill>
                  <a:srgbClr val="002060"/>
                </a:solidFill>
                <a:latin typeface="Arial Black" pitchFamily="34" charset="0"/>
              </a:rPr>
              <a:t>Объем введения должен быть равен примерно 1/10 (одной десятой) общего объема магистерской диссертации.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22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6402" y="1308889"/>
            <a:ext cx="9037638" cy="132802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60363" algn="just"/>
            <a:r>
              <a:rPr lang="ru-RU" u="sng" dirty="0">
                <a:latin typeface="Arial Black" pitchFamily="34" charset="0"/>
              </a:rPr>
              <a:t>Основная часть</a:t>
            </a:r>
            <a:r>
              <a:rPr lang="ru-RU" dirty="0">
                <a:latin typeface="Arial Black" pitchFamily="34" charset="0"/>
              </a:rPr>
              <a:t>  состоит из 2-4 глав, каждая из которых  должна  быть разбита на параграфы. В конце каждой структурной единицы (параграфа или главы) основной части делаются краткие выводы.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40886" y="3090654"/>
            <a:ext cx="9037638" cy="163449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60363" algn="just"/>
            <a:r>
              <a:rPr lang="ru-RU" u="sng" dirty="0">
                <a:latin typeface="Arial Black" pitchFamily="34" charset="0"/>
              </a:rPr>
              <a:t>Заключение</a:t>
            </a:r>
            <a:r>
              <a:rPr lang="ru-RU" dirty="0">
                <a:latin typeface="Arial Black" pitchFamily="34" charset="0"/>
              </a:rPr>
              <a:t> представляет собой последовательное, логически стройное изложение основных выводов проведенного исследования и их соотношение с целью и задачами, поставленными во введении.</a:t>
            </a:r>
          </a:p>
          <a:p>
            <a:pPr indent="360363" algn="just"/>
            <a:r>
              <a:rPr lang="ru-RU" dirty="0">
                <a:latin typeface="Arial Black" pitchFamily="34" charset="0"/>
              </a:rPr>
              <a:t>Заключение должно быть соразмерно введению.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23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61392" y="836712"/>
            <a:ext cx="9037638" cy="40862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6350" indent="354013" algn="just"/>
            <a:r>
              <a:rPr lang="ru-RU" u="sng" dirty="0">
                <a:latin typeface="Arial Black" pitchFamily="34" charset="0"/>
              </a:rPr>
              <a:t>Библиография</a:t>
            </a:r>
            <a:r>
              <a:rPr lang="ru-RU" dirty="0">
                <a:latin typeface="Arial Black" pitchFamily="34" charset="0"/>
              </a:rPr>
              <a:t> – структурированный перечень печатных изданий и электронных источников:</a:t>
            </a:r>
          </a:p>
          <a:p>
            <a:pPr marL="6350" lvl="1" indent="354013" algn="just"/>
            <a:r>
              <a:rPr lang="ru-RU" dirty="0">
                <a:latin typeface="Arial Black" pitchFamily="34" charset="0"/>
              </a:rPr>
              <a:t> официальные документы и источники на русском и иностранных языках;</a:t>
            </a:r>
          </a:p>
          <a:p>
            <a:pPr marL="6350" lvl="1" indent="354013" algn="just"/>
            <a:r>
              <a:rPr lang="ru-RU" dirty="0">
                <a:latin typeface="Arial Black" pitchFamily="34" charset="0"/>
              </a:rPr>
              <a:t>монографии на русском языке, затем на иностранных языках;</a:t>
            </a:r>
          </a:p>
          <a:p>
            <a:pPr marL="6350" lvl="1" indent="354013" algn="just"/>
            <a:r>
              <a:rPr lang="ru-RU" dirty="0">
                <a:latin typeface="Arial Black" pitchFamily="34" charset="0"/>
              </a:rPr>
              <a:t>статьи и публикации в периодических изданиях на русском языке, затем – на иностранных языках;</a:t>
            </a:r>
          </a:p>
          <a:p>
            <a:pPr marL="6350" lvl="1" indent="354013" algn="just"/>
            <a:r>
              <a:rPr lang="ru-RU" dirty="0">
                <a:latin typeface="Arial Black" pitchFamily="34" charset="0"/>
              </a:rPr>
              <a:t>диссертации, представленные на соискание ученой степени кандидата и доктора наук, в том числе и защищенные в ДА МИД РФ;</a:t>
            </a:r>
          </a:p>
          <a:p>
            <a:pPr marL="6350" lvl="1" indent="354013" algn="just"/>
            <a:r>
              <a:rPr lang="ru-RU" dirty="0">
                <a:latin typeface="Arial Black" pitchFamily="34" charset="0"/>
              </a:rPr>
              <a:t>электронные источники на русском языке, затем на иностранных языках.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24</a:t>
            </a:r>
          </a:p>
        </p:txBody>
      </p:sp>
      <p:sp>
        <p:nvSpPr>
          <p:cNvPr id="51203" name="AutoShape 6"/>
          <p:cNvSpPr>
            <a:spLocks noChangeArrowheads="1"/>
          </p:cNvSpPr>
          <p:nvPr/>
        </p:nvSpPr>
        <p:spPr bwMode="auto">
          <a:xfrm>
            <a:off x="44450" y="1041400"/>
            <a:ext cx="9036050" cy="527843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indent="355600" algn="just"/>
            <a:r>
              <a:rPr lang="ru-RU" sz="1600" dirty="0">
                <a:latin typeface="Arial Black" pitchFamily="34" charset="0"/>
              </a:rPr>
              <a:t>Раздел должен содержать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рассмотрение и оценку различных теоретических концепций, взглядов, методических подходов </a:t>
            </a:r>
            <a:r>
              <a:rPr lang="ru-RU" sz="1600" dirty="0">
                <a:latin typeface="Arial Black" pitchFamily="34" charset="0"/>
              </a:rPr>
              <a:t>по решению рассматриваемой научной задачи. Здесь должно быть дано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четкое описание предмета (объекта) исследования, отмечены недостатки и слабые его стороны. </a:t>
            </a:r>
            <a:r>
              <a:rPr lang="ru-RU" sz="1600" dirty="0">
                <a:latin typeface="Arial Black" pitchFamily="34" charset="0"/>
              </a:rPr>
              <a:t>Рекомендуется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критически проанализировать функционирование аналогов предмета (объекта) исследования,</a:t>
            </a:r>
            <a:r>
              <a:rPr lang="ru-RU" sz="1600" dirty="0">
                <a:latin typeface="Arial Black" pitchFamily="34" charset="0"/>
              </a:rPr>
              <a:t> как в российской практике, так и за рубежом.</a:t>
            </a:r>
          </a:p>
          <a:p>
            <a:pPr indent="355600" algn="just"/>
            <a:r>
              <a:rPr lang="ru-RU" sz="1600" dirty="0">
                <a:latin typeface="Arial Black" pitchFamily="34" charset="0"/>
              </a:rPr>
              <a:t>В этом разделе работы автор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анализирует существующий понятийный аппарат в исследуемой области, представляет свою трактовку определенных понятий</a:t>
            </a:r>
            <a:r>
              <a:rPr lang="ru-RU" sz="1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1600" dirty="0">
                <a:latin typeface="Arial Black" pitchFamily="34" charset="0"/>
              </a:rPr>
              <a:t>(авторское определение), или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дает критическую их оценку.</a:t>
            </a:r>
          </a:p>
          <a:p>
            <a:pPr indent="355600" algn="just"/>
            <a:r>
              <a:rPr lang="ru-RU" sz="1600" dirty="0">
                <a:latin typeface="Arial Black" pitchFamily="34" charset="0"/>
              </a:rPr>
              <a:t>При освещении методологических основ исследуемой проблемы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не допускается </a:t>
            </a:r>
            <a:r>
              <a:rPr lang="ru-RU" sz="1600" dirty="0" err="1">
                <a:solidFill>
                  <a:srgbClr val="002060"/>
                </a:solidFill>
                <a:latin typeface="Arial Black" pitchFamily="34" charset="0"/>
              </a:rPr>
              <a:t>пересказывание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, цитирование содержания учебников, учебных пособий, монографий, </a:t>
            </a:r>
            <a:r>
              <a:rPr lang="ru-RU" sz="1600" dirty="0" err="1">
                <a:solidFill>
                  <a:srgbClr val="002060"/>
                </a:solidFill>
                <a:latin typeface="Arial Black" pitchFamily="34" charset="0"/>
              </a:rPr>
              <a:t>интернет-ресурсов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 без соответствующих ссылок на источник. </a:t>
            </a:r>
            <a:r>
              <a:rPr lang="ru-RU" sz="1600" dirty="0">
                <a:latin typeface="Arial Black" pitchFamily="34" charset="0"/>
              </a:rPr>
              <a:t>При этом рекомендуется использовать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либо систему включения ссылки прямо в текст раздела </a:t>
            </a:r>
            <a:r>
              <a:rPr lang="ru-RU" sz="1600" dirty="0">
                <a:latin typeface="Arial Black" pitchFamily="34" charset="0"/>
              </a:rPr>
              <a:t>(в виде постраничных сносок), либо </a:t>
            </a: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указание на источник в виде номера в квадратных скобках в соответствие с приведенным в библиографии списком литературы.</a:t>
            </a:r>
            <a:endParaRPr lang="ru-RU" sz="1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50" y="0"/>
            <a:ext cx="8604250" cy="647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Arial Black" pitchFamily="34" charset="0"/>
              </a:rPr>
              <a:t>Глава 1. </a:t>
            </a:r>
            <a:r>
              <a:rPr lang="ru-RU" sz="1600" b="1" dirty="0">
                <a:solidFill>
                  <a:srgbClr val="002060"/>
                </a:solidFill>
                <a:latin typeface="Arial Black" pitchFamily="34" charset="0"/>
              </a:rPr>
              <a:t>Обзор теоретических концепций по рассматриваемой научной задаче. Обоснование выбора методологии исследования.</a:t>
            </a:r>
            <a:endParaRPr lang="ru-RU" sz="16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25</a:t>
            </a:r>
          </a:p>
        </p:txBody>
      </p:sp>
      <p:sp>
        <p:nvSpPr>
          <p:cNvPr id="52227" name="AutoShape 6"/>
          <p:cNvSpPr>
            <a:spLocks noChangeArrowheads="1"/>
          </p:cNvSpPr>
          <p:nvPr/>
        </p:nvSpPr>
        <p:spPr bwMode="auto">
          <a:xfrm>
            <a:off x="44450" y="922338"/>
            <a:ext cx="9036050" cy="5891212"/>
          </a:xfrm>
          <a:prstGeom prst="roundRect">
            <a:avLst>
              <a:gd name="adj" fmla="val 16667"/>
            </a:avLst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indent="355600" algn="just"/>
            <a:r>
              <a:rPr lang="ru-RU" sz="2000" dirty="0">
                <a:latin typeface="Arial Black" pitchFamily="34" charset="0"/>
              </a:rPr>
              <a:t>Автор диссертации должен показать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основные тенденции развития теории и практики в конкретной области и степень их отражения в отечественной и зарубежной научной и учебной литературе.</a:t>
            </a:r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Приоритет в первом разделе магистерской работы должен отдаваться использованию монографий, научных статей и учебной и специальной литературы.</a:t>
            </a:r>
          </a:p>
          <a:p>
            <a:pPr indent="355600" algn="just"/>
            <a:r>
              <a:rPr lang="ru-RU" sz="2000" dirty="0">
                <a:latin typeface="Arial Black" pitchFamily="34" charset="0"/>
              </a:rPr>
              <a:t>Раздел также должен содержать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обоснование выбора методологии исследования по рассматриваемой научной задаче.</a:t>
            </a:r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При этом рекомендуется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дать оценку предполагаемых методов исследования с точки зрения возможности и целесообразности их использования, преимуществ и возможных трудностей для решения поставленной научной задачи </a:t>
            </a:r>
            <a:r>
              <a:rPr lang="ru-RU" sz="2000" dirty="0">
                <a:latin typeface="Arial Black" pitchFamily="34" charset="0"/>
              </a:rPr>
              <a:t>применительно к определенному предмету, отрасли и целям исследования. В конце главы должны содержаться 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выводы по материалам,</a:t>
            </a:r>
            <a:r>
              <a:rPr lang="ru-RU" sz="2000" dirty="0">
                <a:latin typeface="Arial Black" pitchFamily="34" charset="0"/>
              </a:rPr>
              <a:t> представленным в ней.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50" y="46038"/>
            <a:ext cx="8604250" cy="646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Arial Black" pitchFamily="34" charset="0"/>
              </a:rPr>
              <a:t>Глава 1. </a:t>
            </a:r>
            <a:r>
              <a:rPr lang="ru-RU" sz="1600" b="1" dirty="0">
                <a:solidFill>
                  <a:srgbClr val="002060"/>
                </a:solidFill>
                <a:latin typeface="Arial Black" pitchFamily="34" charset="0"/>
              </a:rPr>
              <a:t>Обзор теоретических концепций по рассматриваемой научной задаче. Обоснование выбора методологии исследования.</a:t>
            </a:r>
            <a:endParaRPr lang="ru-RU" sz="16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5"/>
          <p:cNvSpPr>
            <a:spLocks noChangeArrowheads="1"/>
          </p:cNvSpPr>
          <p:nvPr/>
        </p:nvSpPr>
        <p:spPr bwMode="auto">
          <a:xfrm>
            <a:off x="8691563" y="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26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625" y="1671638"/>
            <a:ext cx="9037638" cy="5027612"/>
          </a:xfrm>
          <a:prstGeom prst="roundRect">
            <a:avLst>
              <a:gd name="adj" fmla="val 1183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sz="1500" dirty="0">
                <a:latin typeface="Arial Black" pitchFamily="34" charset="0"/>
              </a:rPr>
              <a:t>Этот раздел является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основным по содержанию </a:t>
            </a:r>
            <a:r>
              <a:rPr lang="ru-RU" sz="1500" dirty="0">
                <a:latin typeface="Arial Black" pitchFamily="34" charset="0"/>
              </a:rPr>
              <a:t>и должен носить аналитический характер. В нем на примере конкретной страны, международной организации, должна быть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исследована практика деятельности, раскрыто и проанализировано действие международно-политических механизмов в исследуемой области. </a:t>
            </a:r>
            <a:r>
              <a:rPr lang="ru-RU" sz="1500" dirty="0">
                <a:latin typeface="Arial Black" pitchFamily="34" charset="0"/>
              </a:rPr>
              <a:t>При написании данной главы и проведении анализа должны быть использованы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современные статистические данные</a:t>
            </a:r>
            <a:r>
              <a:rPr lang="ru-RU" sz="1500" dirty="0">
                <a:latin typeface="Arial Black" pitchFamily="34" charset="0"/>
              </a:rPr>
              <a:t>, характеризующие состояние исследуемого объекта в динамике. Раздел должен содержать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результаты всех видов проведенных исследований, как на основе вторичной информации </a:t>
            </a:r>
            <a:r>
              <a:rPr lang="ru-RU" sz="1500" dirty="0">
                <a:latin typeface="Arial Black" pitchFamily="34" charset="0"/>
              </a:rPr>
              <a:t>(обязательно указание источников информации), так и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исследований, проведенных магистрантом самостоятельно.</a:t>
            </a:r>
          </a:p>
          <a:p>
            <a:pPr indent="355600" algn="just">
              <a:defRPr/>
            </a:pPr>
            <a:r>
              <a:rPr lang="ru-RU" sz="1500" dirty="0">
                <a:latin typeface="Arial Black" pitchFamily="34" charset="0"/>
              </a:rPr>
              <a:t>Данный раздел должен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содержать анализ результатов каждого из проведенных исследований по рассматриваемой научной задаче. </a:t>
            </a:r>
            <a:r>
              <a:rPr lang="ru-RU" sz="1500" dirty="0">
                <a:latin typeface="Arial Black" pitchFamily="34" charset="0"/>
              </a:rPr>
              <a:t>При подготовке раздела необходимо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использовать различные методы анализа</a:t>
            </a:r>
            <a:r>
              <a:rPr lang="ru-RU" sz="1500" dirty="0">
                <a:latin typeface="Arial Black" pitchFamily="34" charset="0"/>
              </a:rPr>
              <a:t>, в том числе </a:t>
            </a:r>
            <a:r>
              <a:rPr lang="ru-RU" sz="1500" dirty="0">
                <a:solidFill>
                  <a:srgbClr val="C00000"/>
                </a:solidFill>
                <a:latin typeface="Arial Black" pitchFamily="34" charset="0"/>
              </a:rPr>
              <a:t>с использованием специальных компьютерных программ обработки информации.</a:t>
            </a:r>
            <a:r>
              <a:rPr lang="ru-RU" sz="1500" dirty="0">
                <a:latin typeface="Arial Black" pitchFamily="34" charset="0"/>
              </a:rPr>
              <a:t> Материалы раздела должны позволить оценить корректность, полноту и обоснованность выводов и рекомендаций по научной задаче, рассматриваемой в диссертационной работе. В конце 2 главы, как и в предыдущем случае, должны содержаться выводы по материалам, представленным в ней.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20638"/>
            <a:ext cx="8604250" cy="14636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Arial Black" pitchFamily="34" charset="0"/>
              </a:rPr>
              <a:t>Глава 2. </a:t>
            </a:r>
            <a:r>
              <a:rPr lang="ru-RU" sz="1600" b="1" dirty="0">
                <a:solidFill>
                  <a:srgbClr val="002060"/>
                </a:solidFill>
                <a:latin typeface="Arial Black" pitchFamily="34" charset="0"/>
              </a:rPr>
              <a:t>Анализ конкретных проблемных ситуаций, процессов, системы (экономических, международных, политических) показателей деятельности и оценка результатов проведенных исследований. Представление результатов проведенных исследований по рассматриваемой научной задаче.</a:t>
            </a:r>
            <a:endParaRPr lang="ru-RU" sz="16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315913"/>
            <a:ext cx="8964612" cy="708025"/>
          </a:xfrm>
          <a:solidFill>
            <a:srgbClr val="00FF00">
              <a:alpha val="39999"/>
            </a:srgbClr>
          </a:solidFill>
          <a:ln>
            <a:solidFill>
              <a:srgbClr val="FF3300"/>
            </a:solidFill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Arial Black" pitchFamily="34" charset="0"/>
              </a:rPr>
              <a:t>Глава 3.</a:t>
            </a:r>
            <a:r>
              <a:rPr lang="ru-RU" sz="2000" b="1">
                <a:latin typeface="Arial Black" pitchFamily="34" charset="0"/>
              </a:rPr>
              <a:t> Основные выводы, предложения и рекомендации по результатам проведенных исследований.</a:t>
            </a:r>
            <a:endParaRPr lang="ru-RU" sz="2000">
              <a:latin typeface="Arial Black" pitchFamily="34" charset="0"/>
            </a:endParaRPr>
          </a:p>
        </p:txBody>
      </p:sp>
      <p:sp>
        <p:nvSpPr>
          <p:cNvPr id="54275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27</a:t>
            </a:r>
          </a:p>
        </p:txBody>
      </p:sp>
      <p:sp>
        <p:nvSpPr>
          <p:cNvPr id="126983" name="AutoShape 7"/>
          <p:cNvSpPr>
            <a:spLocks noChangeArrowheads="1"/>
          </p:cNvSpPr>
          <p:nvPr/>
        </p:nvSpPr>
        <p:spPr bwMode="auto">
          <a:xfrm>
            <a:off x="395288" y="1166813"/>
            <a:ext cx="8421687" cy="5278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99FFCC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sz="1600" dirty="0">
                <a:latin typeface="Arial Black" pitchFamily="34" charset="0"/>
              </a:rPr>
              <a:t> Раздел должен содержать </a:t>
            </a:r>
            <a:r>
              <a:rPr lang="ru-RU" sz="1600" dirty="0">
                <a:solidFill>
                  <a:srgbClr val="C00000"/>
                </a:solidFill>
                <a:latin typeface="Arial Black" pitchFamily="34" charset="0"/>
              </a:rPr>
              <a:t>обоснованные магистрантом выводы по результатам проведения исследований и анализу результатов.</a:t>
            </a:r>
          </a:p>
          <a:p>
            <a:pPr indent="355600" algn="just">
              <a:defRPr/>
            </a:pPr>
            <a:r>
              <a:rPr lang="ru-RU" sz="1600" dirty="0">
                <a:latin typeface="Arial Black" pitchFamily="34" charset="0"/>
              </a:rPr>
              <a:t>В этом разделе диссертант </a:t>
            </a:r>
            <a:r>
              <a:rPr lang="ru-RU" sz="1600" dirty="0">
                <a:solidFill>
                  <a:srgbClr val="C00000"/>
                </a:solidFill>
                <a:latin typeface="Arial Black" pitchFamily="34" charset="0"/>
              </a:rPr>
              <a:t>разрабатывает методические и организационные предложения </a:t>
            </a:r>
            <a:r>
              <a:rPr lang="ru-RU" sz="1600" dirty="0">
                <a:latin typeface="Arial Black" pitchFamily="34" charset="0"/>
              </a:rPr>
              <a:t>в исследуемой области.</a:t>
            </a:r>
          </a:p>
          <a:p>
            <a:pPr indent="355600" algn="just">
              <a:defRPr/>
            </a:pPr>
            <a:r>
              <a:rPr lang="ru-RU" sz="1600" dirty="0">
                <a:latin typeface="Arial Black" pitchFamily="34" charset="0"/>
              </a:rPr>
              <a:t>Диссертант должен </a:t>
            </a:r>
            <a:r>
              <a:rPr lang="ru-RU" sz="1600" dirty="0">
                <a:solidFill>
                  <a:srgbClr val="C00000"/>
                </a:solidFill>
                <a:latin typeface="Arial Black" pitchFamily="34" charset="0"/>
              </a:rPr>
              <a:t>предложить вариант или набор вариантов и механизмов решения поставленной в магистерской работе научной задачи исследования. </a:t>
            </a:r>
            <a:r>
              <a:rPr lang="ru-RU" sz="1600" dirty="0">
                <a:latin typeface="Arial Black" pitchFamily="34" charset="0"/>
              </a:rPr>
              <a:t>Предлагаемые варианты решения поставленной научной задачи </a:t>
            </a:r>
            <a:r>
              <a:rPr lang="ru-RU" sz="1600" dirty="0">
                <a:solidFill>
                  <a:srgbClr val="C00000"/>
                </a:solidFill>
                <a:latin typeface="Arial Black" pitchFamily="34" charset="0"/>
              </a:rPr>
              <a:t>должны базироваться на конкретном примере, что может потребовать проведение расчетов с последующей оценкой их результатов. </a:t>
            </a:r>
            <a:r>
              <a:rPr lang="ru-RU" sz="1600" dirty="0">
                <a:latin typeface="Arial Black" pitchFamily="34" charset="0"/>
              </a:rPr>
              <a:t>Проведенные расчеты должны </a:t>
            </a:r>
            <a:r>
              <a:rPr lang="ru-RU" sz="1600" dirty="0">
                <a:solidFill>
                  <a:srgbClr val="C00000"/>
                </a:solidFill>
                <a:latin typeface="Arial Black" pitchFamily="34" charset="0"/>
              </a:rPr>
              <a:t>позволить автору сделать практические рекомендации по совершенствованию процессов, протекающих в исследуемом объекте</a:t>
            </a:r>
            <a:r>
              <a:rPr lang="ru-RU" sz="1600" dirty="0">
                <a:latin typeface="Arial Black" pitchFamily="34" charset="0"/>
              </a:rPr>
              <a:t>, а также </a:t>
            </a:r>
            <a:r>
              <a:rPr lang="ru-RU" sz="1600" dirty="0">
                <a:solidFill>
                  <a:srgbClr val="C00000"/>
                </a:solidFill>
                <a:latin typeface="Arial Black" pitchFamily="34" charset="0"/>
              </a:rPr>
              <a:t>оценить возможный положительный эффект от реализации предлагаемых мероприятий.</a:t>
            </a:r>
            <a:r>
              <a:rPr lang="ru-RU" sz="1600" dirty="0">
                <a:latin typeface="Arial Black" pitchFamily="34" charset="0"/>
              </a:rPr>
              <a:t> Все рекомендации должны вытекать из результатов проведенных магистрантом исследований. В конце 3 главы, также должны содержаться выводы по материалам, представленным в ней.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144463"/>
            <a:ext cx="4537075" cy="981075"/>
          </a:xfrm>
          <a:gradFill rotWithShape="1">
            <a:gsLst>
              <a:gs pos="0">
                <a:schemeClr val="bg1"/>
              </a:gs>
              <a:gs pos="50000">
                <a:srgbClr val="00FF00">
                  <a:alpha val="39999"/>
                </a:srgbClr>
              </a:gs>
              <a:gs pos="100000">
                <a:schemeClr val="bg1"/>
              </a:gs>
            </a:gsLst>
            <a:lin ang="5400000" scaled="1"/>
          </a:gradFill>
          <a:ln>
            <a:solidFill>
              <a:srgbClr val="00FF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2200" b="1" dirty="0">
                <a:latin typeface="Arial Black" pitchFamily="34" charset="0"/>
              </a:rPr>
              <a:t>ЗАКЛЮЧЕНИЕ</a:t>
            </a:r>
          </a:p>
        </p:txBody>
      </p:sp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28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5164138"/>
          </a:xfrm>
          <a:gradFill rotWithShape="1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marL="0" indent="355600" algn="just">
              <a:buFontTx/>
              <a:buNone/>
              <a:defRPr/>
            </a:pPr>
            <a:r>
              <a:rPr lang="ru-RU" sz="2000" b="1" dirty="0"/>
              <a:t> </a:t>
            </a:r>
            <a:r>
              <a:rPr lang="ru-RU" sz="1800" dirty="0">
                <a:latin typeface="Arial Black" pitchFamily="34" charset="0"/>
              </a:rPr>
              <a:t>Заключение как самостоятельный раздел работы должно содержать </a:t>
            </a:r>
            <a:r>
              <a:rPr lang="ru-RU" sz="1800" dirty="0">
                <a:solidFill>
                  <a:srgbClr val="C00000"/>
                </a:solidFill>
                <a:latin typeface="Arial Black" pitchFamily="34" charset="0"/>
              </a:rPr>
              <a:t>краткий обзор основных аналитических выводов проведенного исследования и описание полученных в ходе него результатов. </a:t>
            </a:r>
            <a:r>
              <a:rPr lang="ru-RU" sz="1800" dirty="0">
                <a:latin typeface="Arial Black" pitchFamily="34" charset="0"/>
              </a:rPr>
              <a:t>В заключении могут приводиться </a:t>
            </a:r>
            <a:r>
              <a:rPr lang="ru-RU" sz="1800" dirty="0">
                <a:solidFill>
                  <a:srgbClr val="C00000"/>
                </a:solidFill>
                <a:latin typeface="Arial Black" pitchFamily="34" charset="0"/>
              </a:rPr>
              <a:t>сведения о возможном использовании полученных результатов в областях науки, экономики или практики. </a:t>
            </a:r>
            <a:r>
              <a:rPr lang="ru-RU" sz="1800" dirty="0">
                <a:latin typeface="Arial Black" pitchFamily="34" charset="0"/>
              </a:rPr>
              <a:t>Объем заключения должен быть равен примерно </a:t>
            </a:r>
            <a:r>
              <a:rPr lang="ru-RU" sz="1800" dirty="0">
                <a:solidFill>
                  <a:srgbClr val="C00000"/>
                </a:solidFill>
                <a:latin typeface="Arial Black" pitchFamily="34" charset="0"/>
              </a:rPr>
              <a:t>1/10 (одной десятой) общего объема магистерской диссертации.</a:t>
            </a:r>
          </a:p>
          <a:p>
            <a:pPr marL="0" indent="355600" algn="just">
              <a:buFontTx/>
              <a:buNone/>
              <a:defRPr/>
            </a:pPr>
            <a:r>
              <a:rPr lang="ru-RU" sz="1800" dirty="0">
                <a:latin typeface="Arial Black" pitchFamily="34" charset="0"/>
              </a:rPr>
              <a:t>Изложение по разделам должно быть </a:t>
            </a:r>
            <a:r>
              <a:rPr lang="ru-RU" sz="1800" dirty="0">
                <a:solidFill>
                  <a:srgbClr val="C00000"/>
                </a:solidFill>
                <a:latin typeface="Arial Black" pitchFamily="34" charset="0"/>
              </a:rPr>
              <a:t>логичным с точки зрения выбранной и обоснованной студентом методологии исследования</a:t>
            </a:r>
            <a:r>
              <a:rPr lang="ru-RU" sz="1800" dirty="0">
                <a:latin typeface="Arial Black" pitchFamily="34" charset="0"/>
              </a:rPr>
              <a:t>, что позволит оценить его научный уровень. При этом в заключении должны быть отражены </a:t>
            </a:r>
            <a:r>
              <a:rPr lang="ru-RU" sz="1800" dirty="0">
                <a:solidFill>
                  <a:srgbClr val="C00000"/>
                </a:solidFill>
                <a:latin typeface="Arial Black" pitchFamily="34" charset="0"/>
              </a:rPr>
              <a:t>только итоговые результаты проведенных расчетов, анализа и оценки, </a:t>
            </a:r>
            <a:r>
              <a:rPr lang="ru-RU" sz="1800" dirty="0">
                <a:latin typeface="Arial Black" pitchFamily="34" charset="0"/>
              </a:rPr>
              <a:t>а также </a:t>
            </a:r>
            <a:r>
              <a:rPr lang="ru-RU" sz="1800" dirty="0">
                <a:solidFill>
                  <a:srgbClr val="C00000"/>
                </a:solidFill>
                <a:latin typeface="Arial Black" pitchFamily="34" charset="0"/>
              </a:rPr>
              <a:t>наиболее интересные рекомендации и предложения автора. </a:t>
            </a:r>
            <a:r>
              <a:rPr lang="ru-RU" sz="1800" dirty="0">
                <a:latin typeface="Arial Black" pitchFamily="34" charset="0"/>
              </a:rPr>
              <a:t>В целом представленные в заключении выводы и результаты исследования должны </a:t>
            </a:r>
            <a:r>
              <a:rPr lang="ru-RU" sz="1800" dirty="0">
                <a:solidFill>
                  <a:srgbClr val="C00000"/>
                </a:solidFill>
                <a:latin typeface="Arial Black" pitchFamily="34" charset="0"/>
              </a:rPr>
              <a:t>последовательно отражать решение всех задач, поставленных автором в начале работы (во введении), </a:t>
            </a:r>
            <a:r>
              <a:rPr lang="ru-RU" sz="1800" dirty="0">
                <a:latin typeface="Arial Black" pitchFamily="34" charset="0"/>
              </a:rPr>
              <a:t>что позволит оценить законченность и полноту проведенного исследования.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29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692696"/>
            <a:ext cx="9144000" cy="5940088"/>
          </a:xfrm>
          <a:gradFill rotWithShape="1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Arial Black" pitchFamily="34" charset="0"/>
              </a:rPr>
              <a:t>Образец заключения</a:t>
            </a:r>
            <a:endParaRPr lang="ru-RU" sz="2000" dirty="0">
              <a:latin typeface="Arial Black" pitchFamily="34" charset="0"/>
            </a:endParaRPr>
          </a:p>
          <a:p>
            <a:pPr marL="0" indent="630238">
              <a:buNone/>
            </a:pPr>
            <a:r>
              <a:rPr lang="ru-RU" sz="2000" dirty="0">
                <a:latin typeface="Arial Black" pitchFamily="34" charset="0"/>
              </a:rPr>
              <a:t> </a:t>
            </a:r>
          </a:p>
          <a:p>
            <a:pPr marL="0" indent="630238" algn="just">
              <a:buNone/>
            </a:pPr>
            <a:r>
              <a:rPr lang="ru-RU" sz="2000" dirty="0">
                <a:latin typeface="Arial Black" pitchFamily="34" charset="0"/>
              </a:rPr>
              <a:t>В данной диссертации рассматривались наиболее характерные угрозы, связанные с современными миграционными потоками в странах – реципиентах – России и Германии. Был проведён глубокий анализ механизмов регулирования миграции, проведен обзор возможных направлений по их совершенствованию. </a:t>
            </a:r>
          </a:p>
          <a:p>
            <a:pPr marL="0" indent="630238" algn="just">
              <a:buNone/>
            </a:pPr>
            <a:r>
              <a:rPr lang="ru-RU" sz="2000" dirty="0">
                <a:latin typeface="Arial Black" pitchFamily="34" charset="0"/>
              </a:rPr>
              <a:t>Для достижения поставленной цели был проанализирован феномен миграции в условиях глобализации, как вызов международной и национальной безопасности обоих государств. Был проведён сравнительный анализ миграционных процессов в России и Германии в контексте угроз национальной безопасности.</a:t>
            </a:r>
          </a:p>
          <a:p>
            <a:pPr marL="0" indent="630238" algn="just">
              <a:buNone/>
            </a:pPr>
            <a:r>
              <a:rPr lang="ru-RU" sz="2000" dirty="0">
                <a:latin typeface="Arial Black" pitchFamily="34" charset="0"/>
              </a:rPr>
              <a:t>В результате проведённых исследований все поставленные задачи решены. Проведённый анализ позволяет сделать следующие выводы.</a:t>
            </a:r>
          </a:p>
          <a:p>
            <a:pPr marL="0" indent="630238" algn="just">
              <a:buNone/>
            </a:pPr>
            <a:r>
              <a:rPr lang="ru-RU" sz="2000" dirty="0">
                <a:latin typeface="Arial Black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30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2308324"/>
          </a:xfrm>
          <a:gradFill rotWithShape="1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marL="0" indent="355600" algn="just">
              <a:buNone/>
              <a:defRPr/>
            </a:pPr>
            <a:r>
              <a:rPr lang="ru-RU" sz="2400" u="sng" dirty="0">
                <a:latin typeface="Arial Black" pitchFamily="34" charset="0"/>
              </a:rPr>
              <a:t>Приложения</a:t>
            </a:r>
            <a:r>
              <a:rPr lang="ru-RU" sz="2400" dirty="0">
                <a:latin typeface="Arial Black" pitchFamily="34" charset="0"/>
              </a:rPr>
              <a:t>  помещаются в конец текста, после библиографии, должны быть пронумерованы. Они  содержат информационные материалы табличного, графического и текстового характера, иллюстрирующие и аргументирующие тезисы и положения основной части исследования.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31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620688"/>
            <a:ext cx="9144000" cy="1938992"/>
          </a:xfrm>
          <a:gradFill rotWithShape="1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marL="0" indent="360363" algn="just">
              <a:buNone/>
              <a:tabLst>
                <a:tab pos="0" algn="l"/>
              </a:tabLst>
            </a:pPr>
            <a:r>
              <a:rPr lang="ru-RU" sz="2000" dirty="0">
                <a:latin typeface="Arial Black" pitchFamily="34" charset="0"/>
              </a:rPr>
              <a:t>Стиль изложения материала диссертации должен быть научным. При освещении исследуемой проблемы не допускается цитирование и компиляция без ссылки на источник и без соответствующих авторских комментариев. Необходимо использовать систему постраничных сносок со сквозной нумерацией.</a:t>
            </a: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3068960"/>
            <a:ext cx="9144000" cy="2246769"/>
          </a:xfrm>
          <a:prstGeom prst="rect">
            <a:avLst/>
          </a:prstGeom>
          <a:gradFill rotWithShape="1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</p:spPr>
        <p:txBody>
          <a:bodyPr vert="horz" lIns="91440" tIns="45720" rIns="91440" bIns="45720" rtlCol="0">
            <a:spAutoFit/>
          </a:bodyPr>
          <a:lstStyle/>
          <a:p>
            <a:pPr indent="360363" algn="just"/>
            <a:r>
              <a:rPr lang="ru-RU" sz="2000" dirty="0">
                <a:latin typeface="Arial Black" pitchFamily="34" charset="0"/>
              </a:rPr>
              <a:t>Диссертация оформляется в соответствии с ГОСТ 7.32–2001 (Отчет о научно-исследовательской работе. Структура и правила оформления), ГОСТ 7.1–2003 (Библиографическая запись. Библиографическое описание. Общие требования и правила составления), ГОСТ Р 7.0.5–2008 (Библиографическая ссылка. Общие требования и правила составления) или их актуальных редакций.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32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620688"/>
            <a:ext cx="9144000" cy="3539430"/>
          </a:xfrm>
          <a:gradFill rotWithShape="1">
            <a:gsLst>
              <a:gs pos="0">
                <a:srgbClr val="00FFFF"/>
              </a:gs>
              <a:gs pos="50000">
                <a:schemeClr val="bg1"/>
              </a:gs>
              <a:gs pos="100000">
                <a:srgbClr val="00FFFF"/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marL="0" indent="360363">
              <a:buNone/>
            </a:pPr>
            <a:r>
              <a:rPr lang="ru-RU" sz="2000" u="sng" dirty="0">
                <a:latin typeface="Arial Black" pitchFamily="34" charset="0"/>
              </a:rPr>
              <a:t>Параметры страниц:</a:t>
            </a:r>
            <a:endParaRPr lang="ru-RU" sz="2000" dirty="0">
              <a:latin typeface="Arial Black" pitchFamily="34" charset="0"/>
            </a:endParaRPr>
          </a:p>
          <a:p>
            <a:pPr marL="0" indent="360363">
              <a:buNone/>
            </a:pPr>
            <a:r>
              <a:rPr lang="ru-RU" sz="2000" dirty="0">
                <a:latin typeface="Arial Black" pitchFamily="34" charset="0"/>
              </a:rPr>
              <a:t>Формат листа — А4;</a:t>
            </a:r>
          </a:p>
          <a:p>
            <a:pPr marL="0" indent="360363">
              <a:buNone/>
            </a:pPr>
            <a:r>
              <a:rPr lang="ru-RU" sz="2000" dirty="0">
                <a:latin typeface="Arial Black" pitchFamily="34" charset="0"/>
              </a:rPr>
              <a:t>Поля: левое — 30 мм; правое — 15 мм; верхнее, нижнее — 25 мм;</a:t>
            </a:r>
          </a:p>
          <a:p>
            <a:pPr marL="0" indent="360363">
              <a:buNone/>
            </a:pPr>
            <a:r>
              <a:rPr lang="ru-RU" sz="2000" dirty="0">
                <a:latin typeface="Arial Black" pitchFamily="34" charset="0"/>
              </a:rPr>
              <a:t>Шрифт — 14 кегль, начертание — </a:t>
            </a:r>
            <a:r>
              <a:rPr lang="en-US" sz="2000" dirty="0">
                <a:latin typeface="Arial Black" pitchFamily="34" charset="0"/>
              </a:rPr>
              <a:t>Times New Roman</a:t>
            </a:r>
            <a:r>
              <a:rPr lang="ru-RU" sz="2000" dirty="0">
                <a:latin typeface="Arial Black" pitchFamily="34" charset="0"/>
              </a:rPr>
              <a:t>; для списка литературы, приложений и таблиц — 12, для сносок — 10;</a:t>
            </a:r>
          </a:p>
          <a:p>
            <a:pPr marL="0" indent="360363">
              <a:buNone/>
            </a:pPr>
            <a:r>
              <a:rPr lang="ru-RU" sz="2000" dirty="0">
                <a:latin typeface="Arial Black" pitchFamily="34" charset="0"/>
              </a:rPr>
              <a:t>Межстрочный интервал — 1,5;</a:t>
            </a:r>
          </a:p>
          <a:p>
            <a:pPr marL="0" indent="360363">
              <a:buNone/>
            </a:pPr>
            <a:r>
              <a:rPr lang="ru-RU" sz="2000" dirty="0">
                <a:latin typeface="Arial Black" pitchFamily="34" charset="0"/>
              </a:rPr>
              <a:t>Отступ красной строки — 1,3 см;</a:t>
            </a:r>
          </a:p>
          <a:p>
            <a:pPr marL="0" indent="360363">
              <a:buNone/>
            </a:pPr>
            <a:r>
              <a:rPr lang="ru-RU" sz="2000" dirty="0">
                <a:latin typeface="Arial Black" pitchFamily="34" charset="0"/>
              </a:rPr>
              <a:t>Выравнивание — по ширине.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33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4225"/>
          <a:stretch>
            <a:fillRect/>
          </a:stretch>
        </p:blipFill>
        <p:spPr bwMode="auto">
          <a:xfrm>
            <a:off x="2267744" y="129157"/>
            <a:ext cx="4896543" cy="650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304800" y="1524000"/>
            <a:ext cx="2971800" cy="3657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КОНТРОЛЬНО-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ОЦЕНОЧНЫЕ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ПАРАМЕТРЫ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ОЦЕНКИ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РЕЗУЛЬТАТОВ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ИССЛЕДОВАНИЯ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4572000" y="5562600"/>
            <a:ext cx="4572000" cy="9144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Arial Black" pitchFamily="34" charset="0"/>
              </a:rPr>
              <a:t>Достоверность выводов</a:t>
            </a: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4572000" y="4267200"/>
            <a:ext cx="4572000" cy="9144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Arial Black" pitchFamily="34" charset="0"/>
              </a:rPr>
              <a:t>Практическое значение </a:t>
            </a:r>
          </a:p>
          <a:p>
            <a:pPr algn="ctr"/>
            <a:r>
              <a:rPr lang="ru-RU" sz="2400" b="1" dirty="0">
                <a:latin typeface="Arial Black" pitchFamily="34" charset="0"/>
              </a:rPr>
              <a:t>полученных результатов</a:t>
            </a:r>
          </a:p>
        </p:txBody>
      </p:sp>
      <p:sp>
        <p:nvSpPr>
          <p:cNvPr id="40965" name="Rectangle 6"/>
          <p:cNvSpPr>
            <a:spLocks noChangeArrowheads="1"/>
          </p:cNvSpPr>
          <p:nvPr/>
        </p:nvSpPr>
        <p:spPr bwMode="auto">
          <a:xfrm>
            <a:off x="4572000" y="2971800"/>
            <a:ext cx="4572000" cy="9144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Arial Black" pitchFamily="34" charset="0"/>
              </a:rPr>
              <a:t>Теоретическое значение </a:t>
            </a:r>
          </a:p>
          <a:p>
            <a:pPr algn="ctr"/>
            <a:r>
              <a:rPr lang="ru-RU" sz="2400" b="1" dirty="0">
                <a:latin typeface="Arial Black" pitchFamily="34" charset="0"/>
              </a:rPr>
              <a:t>полученных результатов</a:t>
            </a:r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4572000" y="1676400"/>
            <a:ext cx="4572000" cy="9144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Arial Black" pitchFamily="34" charset="0"/>
              </a:rPr>
              <a:t>Научная новизна </a:t>
            </a:r>
          </a:p>
          <a:p>
            <a:pPr algn="ctr"/>
            <a:r>
              <a:rPr lang="ru-RU" sz="2400" b="1" dirty="0">
                <a:latin typeface="Arial Black" pitchFamily="34" charset="0"/>
              </a:rPr>
              <a:t>полученных результатов</a:t>
            </a:r>
          </a:p>
        </p:txBody>
      </p:sp>
      <p:sp>
        <p:nvSpPr>
          <p:cNvPr id="40967" name="Rectangle 8"/>
          <p:cNvSpPr>
            <a:spLocks noChangeArrowheads="1"/>
          </p:cNvSpPr>
          <p:nvPr/>
        </p:nvSpPr>
        <p:spPr bwMode="auto">
          <a:xfrm>
            <a:off x="4572000" y="457200"/>
            <a:ext cx="4572000" cy="9144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Arial Black" pitchFamily="34" charset="0"/>
              </a:rPr>
              <a:t>Актуальность </a:t>
            </a:r>
          </a:p>
          <a:p>
            <a:pPr algn="ctr"/>
            <a:r>
              <a:rPr lang="ru-RU" sz="2400" b="1" dirty="0">
                <a:latin typeface="Arial Black" pitchFamily="34" charset="0"/>
              </a:rPr>
              <a:t>темы исследования</a:t>
            </a:r>
          </a:p>
        </p:txBody>
      </p:sp>
      <p:sp>
        <p:nvSpPr>
          <p:cNvPr id="40968" name="Line 9"/>
          <p:cNvSpPr>
            <a:spLocks noChangeShapeType="1"/>
          </p:cNvSpPr>
          <p:nvPr/>
        </p:nvSpPr>
        <p:spPr bwMode="auto">
          <a:xfrm flipV="1">
            <a:off x="3276600" y="914400"/>
            <a:ext cx="1295400" cy="2514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0969" name="Line 10"/>
          <p:cNvSpPr>
            <a:spLocks noChangeShapeType="1"/>
          </p:cNvSpPr>
          <p:nvPr/>
        </p:nvSpPr>
        <p:spPr bwMode="auto">
          <a:xfrm flipV="1">
            <a:off x="3276600" y="21336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0970" name="Line 11"/>
          <p:cNvSpPr>
            <a:spLocks noChangeShapeType="1"/>
          </p:cNvSpPr>
          <p:nvPr/>
        </p:nvSpPr>
        <p:spPr bwMode="auto">
          <a:xfrm>
            <a:off x="3276600" y="34290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0971" name="Line 12"/>
          <p:cNvSpPr>
            <a:spLocks noChangeShapeType="1"/>
          </p:cNvSpPr>
          <p:nvPr/>
        </p:nvSpPr>
        <p:spPr bwMode="auto">
          <a:xfrm>
            <a:off x="3276600" y="34290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0972" name="Line 13"/>
          <p:cNvSpPr>
            <a:spLocks noChangeShapeType="1"/>
          </p:cNvSpPr>
          <p:nvPr/>
        </p:nvSpPr>
        <p:spPr bwMode="auto">
          <a:xfrm>
            <a:off x="3276600" y="3429000"/>
            <a:ext cx="1295400" cy="259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0973" name="AutoShape 14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34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0" y="854075"/>
            <a:ext cx="89154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</a:pPr>
            <a:endParaRPr lang="ru-RU" sz="2400" b="1" dirty="0">
              <a:latin typeface="Times New Roman" pitchFamily="18" charset="0"/>
            </a:endParaRPr>
          </a:p>
          <a:p>
            <a:pPr algn="ctr">
              <a:lnSpc>
                <a:spcPct val="85000"/>
              </a:lnSpc>
            </a:pPr>
            <a:endParaRPr lang="ru-RU" sz="2400" b="1" dirty="0">
              <a:latin typeface="Times New Roman" pitchFamily="18" charset="0"/>
            </a:endParaRPr>
          </a:p>
          <a:p>
            <a:pPr>
              <a:lnSpc>
                <a:spcPct val="85000"/>
              </a:lnSpc>
            </a:pPr>
            <a:endParaRPr lang="ru-RU" sz="2400" b="1" dirty="0">
              <a:latin typeface="Times New Roman" pitchFamily="18" charset="0"/>
            </a:endParaRPr>
          </a:p>
          <a:p>
            <a:pPr algn="ctr">
              <a:lnSpc>
                <a:spcPct val="85000"/>
              </a:lnSpc>
            </a:pPr>
            <a:br>
              <a:rPr lang="ru-RU" sz="2400" dirty="0">
                <a:latin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endParaRPr lang="ru-RU" sz="3200" b="1" dirty="0">
              <a:solidFill>
                <a:srgbClr val="993300"/>
              </a:solidFill>
              <a:latin typeface="Times New Roman" pitchFamily="18" charset="0"/>
            </a:endParaRP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0" y="0"/>
            <a:ext cx="9144000" cy="26670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Отражает необходимость и своевременность решения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исследуемой  проблемы для развития теории и практики. </a:t>
            </a:r>
          </a:p>
          <a:p>
            <a:pPr algn="ctr">
              <a:lnSpc>
                <a:spcPct val="80000"/>
              </a:lnSpc>
              <a:defRPr/>
            </a:pPr>
            <a:endParaRPr lang="ru-RU" sz="1000" b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Характеризует противоречия между потребностями практики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и наличными средствами их удовлетворения, которые могут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дать наука и практика в настоящее время.</a:t>
            </a:r>
          </a:p>
          <a:p>
            <a:pPr algn="ctr">
              <a:defRPr/>
            </a:pPr>
            <a:endParaRPr lang="ru-RU" sz="1000" b="1" dirty="0">
              <a:solidFill>
                <a:srgbClr val="006600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</a:t>
            </a: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очему данную проблему нужно в настоящее время изучать?</a:t>
            </a:r>
            <a:r>
              <a:rPr lang="ru-RU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5893" name="Rectangle 5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Исследование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можно считать актуальным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 том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случае, если не только данное научное направление,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 и сама тема актуальна в двух отношениях: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во-первых,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ее изучение отвечает насущной потребности практики,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во-вторых,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полученные результаты заполнят пробел в науке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которая в настоящее время не располагает средствами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для решения этой актуальной научной задачи. 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3619500" y="2667000"/>
            <a:ext cx="1905000" cy="762000"/>
          </a:xfrm>
          <a:prstGeom prst="downArrow">
            <a:avLst>
              <a:gd name="adj1" fmla="val 50000"/>
              <a:gd name="adj2" fmla="val 4729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 dirty="0">
              <a:latin typeface="Times New Roman" pitchFamily="18" charset="0"/>
            </a:endParaRP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35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ChangeArrowheads="1"/>
          </p:cNvSpPr>
          <p:nvPr/>
        </p:nvSpPr>
        <p:spPr bwMode="auto">
          <a:xfrm>
            <a:off x="0" y="0"/>
            <a:ext cx="91440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НАУЧНАЯ </a:t>
            </a:r>
            <a:r>
              <a:rPr lang="ru-RU" sz="28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НОВИЗНА </a:t>
            </a:r>
            <a:endParaRPr lang="ru-RU" sz="2800" b="1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РЕЗУЛЬТАТОВ</a:t>
            </a:r>
            <a:r>
              <a:rPr lang="ru-RU" sz="28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ИССЛЕДОВАНИЯ</a:t>
            </a:r>
            <a:endParaRPr lang="ru-RU" sz="28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Ч</a:t>
            </a: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то сделано из того, что другими не было сделано, какие результаты </a:t>
            </a:r>
            <a:endParaRPr lang="ru-RU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получены впервые?</a:t>
            </a:r>
            <a:endParaRPr lang="ru-RU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latin typeface="Times New Roman" pitchFamily="18" charset="0"/>
              </a:rPr>
              <a:t>Это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содержательное изложение новых результатов</a:t>
            </a:r>
            <a:r>
              <a:rPr lang="ru-RU" sz="2800" b="1" dirty="0">
                <a:latin typeface="Times New Roman" pitchFamily="18" charset="0"/>
              </a:rPr>
              <a:t>.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Характеристика новых научных положений (результатов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исследования), которые не были известны и не зафиксированы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в науке и практике.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0" y="3657600"/>
            <a:ext cx="9144000" cy="3108325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200" b="1" dirty="0">
                <a:latin typeface="Times New Roman" pitchFamily="18" charset="0"/>
              </a:rPr>
              <a:t>В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се характеристики исследования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ориентированы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 новое знание.</a:t>
            </a:r>
            <a:r>
              <a:rPr lang="ru-RU" sz="2200" b="1" dirty="0">
                <a:latin typeface="Times New Roman" pitchFamily="18" charset="0"/>
              </a:rPr>
              <a:t>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Ц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ель исследований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 состоит в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получении такого знания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dirty="0">
                <a:latin typeface="Times New Roman" pitchFamily="18" charset="0"/>
              </a:rPr>
              <a:t>При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обосновани</a:t>
            </a:r>
            <a:r>
              <a:rPr lang="ru-RU" sz="2200" b="1" dirty="0">
                <a:latin typeface="Times New Roman" pitchFamily="18" charset="0"/>
              </a:rPr>
              <a:t>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актуальности</a:t>
            </a:r>
            <a:r>
              <a:rPr lang="ru-RU" sz="2200" b="1" dirty="0">
                <a:latin typeface="Times New Roman" pitchFamily="18" charset="0"/>
              </a:rPr>
              <a:t>, выделении проблемы (задачи),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определени</a:t>
            </a:r>
            <a:r>
              <a:rPr lang="ru-RU" sz="2200" b="1" dirty="0">
                <a:latin typeface="Times New Roman" pitchFamily="18" charset="0"/>
              </a:rPr>
              <a:t>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предмета</a:t>
            </a:r>
            <a:r>
              <a:rPr lang="ru-RU" sz="2200" b="1" dirty="0">
                <a:latin typeface="Times New Roman" pitchFamily="18" charset="0"/>
              </a:rPr>
              <a:t> исследования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обознач</a:t>
            </a:r>
            <a:r>
              <a:rPr lang="ru-RU" sz="2200" b="1" dirty="0">
                <a:latin typeface="Times New Roman" pitchFamily="18" charset="0"/>
              </a:rPr>
              <a:t>ается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относительно чего новое знание должно быть получено. Новое знание в виде предположений выдвига</a:t>
            </a:r>
            <a:r>
              <a:rPr lang="ru-RU" sz="2200" b="1" dirty="0">
                <a:latin typeface="Times New Roman" pitchFamily="18" charset="0"/>
              </a:rPr>
              <a:t>ется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 гипотезе и в защищаемых положениях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b="1" dirty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200" b="1" dirty="0">
                <a:latin typeface="Times New Roman" pitchFamily="18" charset="0"/>
              </a:rPr>
              <a:t>Ч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ем </a:t>
            </a:r>
            <a:r>
              <a:rPr lang="ru-RU" sz="2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конкретнее сформулирована проблема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выделен предмет исследования, показана практическая и научная актуальность темы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тем яснее самому исследователю,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что именно он выполнил впервые, каков его конкретный вклад в науку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b="1" dirty="0">
              <a:latin typeface="Times New Roman" pitchFamily="18" charset="0"/>
            </a:endParaRPr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2286000" y="2819400"/>
            <a:ext cx="4572000" cy="838200"/>
          </a:xfrm>
          <a:prstGeom prst="downArrow">
            <a:avLst>
              <a:gd name="adj1" fmla="val 49231"/>
              <a:gd name="adj2" fmla="val 57185"/>
            </a:avLst>
          </a:pr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 dirty="0">
              <a:latin typeface="Times New Roman" pitchFamily="18" charset="0"/>
            </a:endParaRP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36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val 2"/>
          <p:cNvSpPr>
            <a:spLocks noChangeArrowheads="1"/>
          </p:cNvSpPr>
          <p:nvPr/>
        </p:nvSpPr>
        <p:spPr bwMode="auto">
          <a:xfrm>
            <a:off x="8450263" y="123825"/>
            <a:ext cx="504825" cy="528638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37</a:t>
            </a:r>
          </a:p>
        </p:txBody>
      </p:sp>
      <p:sp>
        <p:nvSpPr>
          <p:cNvPr id="44035" name="Freeform 3"/>
          <p:cNvSpPr>
            <a:spLocks/>
          </p:cNvSpPr>
          <p:nvPr/>
        </p:nvSpPr>
        <p:spPr bwMode="auto">
          <a:xfrm>
            <a:off x="179388" y="112713"/>
            <a:ext cx="8399462" cy="598487"/>
          </a:xfrm>
          <a:custGeom>
            <a:avLst/>
            <a:gdLst>
              <a:gd name="T0" fmla="*/ 182562 w 5291"/>
              <a:gd name="T1" fmla="*/ 1282 h 467"/>
              <a:gd name="T2" fmla="*/ 207963 w 5291"/>
              <a:gd name="T3" fmla="*/ 588235 h 467"/>
              <a:gd name="T4" fmla="*/ 8399462 w 5291"/>
              <a:gd name="T5" fmla="*/ 588235 h 467"/>
              <a:gd name="T6" fmla="*/ 8362950 w 5291"/>
              <a:gd name="T7" fmla="*/ 1282 h 467"/>
              <a:gd name="T8" fmla="*/ 182562 w 5291"/>
              <a:gd name="T9" fmla="*/ 1282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433388" y="274638"/>
            <a:ext cx="77755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sz="2200" b="1" dirty="0">
                <a:latin typeface="Arial Black" pitchFamily="34" charset="0"/>
              </a:rPr>
              <a:t>Объект исследования во введении</a:t>
            </a:r>
          </a:p>
          <a:p>
            <a:pPr algn="ctr" eaLnBrk="0" hangingPunct="0">
              <a:lnSpc>
                <a:spcPct val="70000"/>
              </a:lnSpc>
            </a:pPr>
            <a:endParaRPr lang="ru-RU" sz="2200" b="1" dirty="0"/>
          </a:p>
        </p:txBody>
      </p:sp>
      <p:sp>
        <p:nvSpPr>
          <p:cNvPr id="144390" name="AutoShape 6"/>
          <p:cNvSpPr>
            <a:spLocks noChangeArrowheads="1"/>
          </p:cNvSpPr>
          <p:nvPr/>
        </p:nvSpPr>
        <p:spPr bwMode="auto">
          <a:xfrm>
            <a:off x="1835150" y="1843088"/>
            <a:ext cx="6985000" cy="3457575"/>
          </a:xfrm>
          <a:prstGeom prst="roundRect">
            <a:avLst>
              <a:gd name="adj" fmla="val 8171"/>
            </a:avLst>
          </a:prstGeom>
          <a:gradFill rotWithShape="0">
            <a:gsLst>
              <a:gs pos="0">
                <a:srgbClr val="FFCC99">
                  <a:alpha val="75000"/>
                </a:srgbClr>
              </a:gs>
              <a:gs pos="50000">
                <a:schemeClr val="accent1">
                  <a:alpha val="13000"/>
                </a:schemeClr>
              </a:gs>
              <a:gs pos="100000">
                <a:srgbClr val="FFCC99">
                  <a:alpha val="75000"/>
                </a:srgbClr>
              </a:gs>
            </a:gsLst>
            <a:lin ang="5400000" scaled="1"/>
          </a:gradFill>
          <a:ln w="1905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lIns="18000" tIns="46800" rIns="18000" bIns="46800" anchor="ctr"/>
          <a:lstStyle/>
          <a:p>
            <a:pPr indent="269875" algn="just">
              <a:defRPr/>
            </a:pPr>
            <a:r>
              <a:rPr lang="ru-RU" sz="2400" b="1" dirty="0">
                <a:latin typeface="Arial Black" pitchFamily="34" charset="0"/>
              </a:rPr>
              <a:t>Это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носитель проблемной ситуации</a:t>
            </a:r>
            <a:r>
              <a:rPr lang="ru-RU" sz="2400" b="1" dirty="0">
                <a:latin typeface="Arial Black" pitchFamily="34" charset="0"/>
              </a:rPr>
              <a:t>, на которую направлена познавательная деятельность. </a:t>
            </a:r>
          </a:p>
          <a:p>
            <a:pPr indent="269875" algn="just">
              <a:defRPr/>
            </a:pPr>
            <a:r>
              <a:rPr lang="ru-RU" sz="2400" b="1" dirty="0">
                <a:latin typeface="Arial Black" pitchFamily="34" charset="0"/>
              </a:rPr>
              <a:t>В объекте выделяется та часть, которая служит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предметом исследования</a:t>
            </a:r>
            <a:r>
              <a:rPr lang="ru-RU" sz="2400" b="1" dirty="0">
                <a:latin typeface="Arial Black" pitchFamily="34" charset="0"/>
              </a:rPr>
              <a:t>.</a:t>
            </a:r>
          </a:p>
        </p:txBody>
      </p:sp>
      <p:sp>
        <p:nvSpPr>
          <p:cNvPr id="144391" name="AutoShape 7"/>
          <p:cNvSpPr>
            <a:spLocks noChangeArrowheads="1"/>
          </p:cNvSpPr>
          <p:nvPr/>
        </p:nvSpPr>
        <p:spPr bwMode="auto">
          <a:xfrm>
            <a:off x="252413" y="2840038"/>
            <a:ext cx="1584325" cy="1295400"/>
          </a:xfrm>
          <a:prstGeom prst="homePlate">
            <a:avLst>
              <a:gd name="adj" fmla="val 3057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90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/>
              <a:t>Объект </a:t>
            </a:r>
          </a:p>
          <a:p>
            <a:pPr algn="ctr" eaLnBrk="0" hangingPunct="0">
              <a:defRPr/>
            </a:pPr>
            <a:r>
              <a:rPr lang="ru-RU" sz="2000" b="1" dirty="0" err="1"/>
              <a:t>исследо</a:t>
            </a:r>
            <a:r>
              <a:rPr lang="ru-RU" sz="2000" b="1" dirty="0"/>
              <a:t>-</a:t>
            </a:r>
          </a:p>
          <a:p>
            <a:pPr algn="ctr" eaLnBrk="0" hangingPunct="0">
              <a:defRPr/>
            </a:pPr>
            <a:r>
              <a:rPr lang="ru-RU" sz="2000" b="1" dirty="0" err="1"/>
              <a:t>вания</a:t>
            </a:r>
            <a:endParaRPr lang="ru-RU" sz="20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val 2"/>
          <p:cNvSpPr>
            <a:spLocks noChangeArrowheads="1"/>
          </p:cNvSpPr>
          <p:nvPr/>
        </p:nvSpPr>
        <p:spPr bwMode="auto">
          <a:xfrm>
            <a:off x="8450263" y="123825"/>
            <a:ext cx="504825" cy="528638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38</a:t>
            </a:r>
          </a:p>
        </p:txBody>
      </p:sp>
      <p:sp>
        <p:nvSpPr>
          <p:cNvPr id="45059" name="Freeform 3"/>
          <p:cNvSpPr>
            <a:spLocks/>
          </p:cNvSpPr>
          <p:nvPr/>
        </p:nvSpPr>
        <p:spPr bwMode="auto">
          <a:xfrm>
            <a:off x="179388" y="112713"/>
            <a:ext cx="8399462" cy="598487"/>
          </a:xfrm>
          <a:custGeom>
            <a:avLst/>
            <a:gdLst>
              <a:gd name="T0" fmla="*/ 182562 w 5291"/>
              <a:gd name="T1" fmla="*/ 1282 h 467"/>
              <a:gd name="T2" fmla="*/ 207963 w 5291"/>
              <a:gd name="T3" fmla="*/ 588235 h 467"/>
              <a:gd name="T4" fmla="*/ 8399462 w 5291"/>
              <a:gd name="T5" fmla="*/ 588235 h 467"/>
              <a:gd name="T6" fmla="*/ 8362950 w 5291"/>
              <a:gd name="T7" fmla="*/ 1282 h 467"/>
              <a:gd name="T8" fmla="*/ 182562 w 5291"/>
              <a:gd name="T9" fmla="*/ 1282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33388" y="244475"/>
            <a:ext cx="777557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b="1">
                <a:latin typeface="Arial Black" pitchFamily="34" charset="0"/>
              </a:rPr>
              <a:t>Предмет исследования во введении</a:t>
            </a:r>
          </a:p>
        </p:txBody>
      </p:sp>
      <p:sp>
        <p:nvSpPr>
          <p:cNvPr id="145414" name="AutoShape 6"/>
          <p:cNvSpPr>
            <a:spLocks noChangeArrowheads="1"/>
          </p:cNvSpPr>
          <p:nvPr/>
        </p:nvSpPr>
        <p:spPr bwMode="auto">
          <a:xfrm>
            <a:off x="1908175" y="1412776"/>
            <a:ext cx="6985000" cy="4752527"/>
          </a:xfrm>
          <a:prstGeom prst="roundRect">
            <a:avLst>
              <a:gd name="adj" fmla="val 8171"/>
            </a:avLst>
          </a:prstGeom>
          <a:gradFill rotWithShape="0">
            <a:gsLst>
              <a:gs pos="0">
                <a:srgbClr val="FFCC99">
                  <a:alpha val="75000"/>
                </a:srgbClr>
              </a:gs>
              <a:gs pos="50000">
                <a:schemeClr val="accent1">
                  <a:alpha val="13000"/>
                </a:schemeClr>
              </a:gs>
              <a:gs pos="100000">
                <a:srgbClr val="FFCC99">
                  <a:alpha val="75000"/>
                </a:srgbClr>
              </a:gs>
            </a:gsLst>
            <a:lin ang="5400000" scaled="1"/>
          </a:gradFill>
          <a:ln w="1905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lIns="18000" tIns="46800" rIns="18000" bIns="46800" anchor="ctr"/>
          <a:lstStyle/>
          <a:p>
            <a:pPr indent="269875" algn="just">
              <a:defRPr/>
            </a:pPr>
            <a:r>
              <a:rPr lang="ru-RU" sz="2000" b="1" dirty="0"/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Предмет исследований</a:t>
            </a:r>
            <a:r>
              <a:rPr lang="ru-RU" sz="2400" b="1" dirty="0">
                <a:latin typeface="Arial Black" pitchFamily="34" charset="0"/>
              </a:rPr>
              <a:t> –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свойство, поведение, функционирование объекта</a:t>
            </a:r>
            <a:r>
              <a:rPr lang="ru-RU" sz="2400" b="1" dirty="0">
                <a:latin typeface="Arial Black" pitchFamily="34" charset="0"/>
              </a:rPr>
              <a:t>, подлежащие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непосредственному изучению</a:t>
            </a:r>
            <a:r>
              <a:rPr lang="ru-RU" sz="2400" b="1" dirty="0">
                <a:latin typeface="Arial Black" pitchFamily="34" charset="0"/>
              </a:rPr>
              <a:t>. Он ориентирует на выделение системы, состоящей из элементов различной природы и связей между ними и очерчивающей границу поиска решений.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Объект и предмет исследования</a:t>
            </a:r>
            <a:r>
              <a:rPr lang="ru-RU" sz="2400" b="1" dirty="0">
                <a:latin typeface="Arial Black" pitchFamily="34" charset="0"/>
              </a:rPr>
              <a:t> как категории научного процесса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соотносятся между собой как общее и частное.</a:t>
            </a:r>
          </a:p>
        </p:txBody>
      </p:sp>
      <p:sp>
        <p:nvSpPr>
          <p:cNvPr id="145415" name="AutoShape 7"/>
          <p:cNvSpPr>
            <a:spLocks noChangeArrowheads="1"/>
          </p:cNvSpPr>
          <p:nvPr/>
        </p:nvSpPr>
        <p:spPr bwMode="auto">
          <a:xfrm>
            <a:off x="309563" y="2925763"/>
            <a:ext cx="1584325" cy="1582737"/>
          </a:xfrm>
          <a:prstGeom prst="homePlate">
            <a:avLst>
              <a:gd name="adj" fmla="val 18272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90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/>
              <a:t>Предмет </a:t>
            </a:r>
          </a:p>
          <a:p>
            <a:pPr algn="ctr" eaLnBrk="0" hangingPunct="0">
              <a:defRPr/>
            </a:pPr>
            <a:r>
              <a:rPr lang="ru-RU" sz="2000" b="1"/>
              <a:t>исследо-</a:t>
            </a:r>
          </a:p>
          <a:p>
            <a:pPr algn="ctr" eaLnBrk="0" hangingPunct="0">
              <a:defRPr/>
            </a:pPr>
            <a:r>
              <a:rPr lang="ru-RU" sz="2000" b="1"/>
              <a:t>вания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val 2"/>
          <p:cNvSpPr>
            <a:spLocks noChangeArrowheads="1"/>
          </p:cNvSpPr>
          <p:nvPr/>
        </p:nvSpPr>
        <p:spPr bwMode="auto">
          <a:xfrm>
            <a:off x="8450263" y="123825"/>
            <a:ext cx="504825" cy="528638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93B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39</a:t>
            </a:r>
          </a:p>
        </p:txBody>
      </p:sp>
      <p:sp>
        <p:nvSpPr>
          <p:cNvPr id="46083" name="Freeform 3"/>
          <p:cNvSpPr>
            <a:spLocks/>
          </p:cNvSpPr>
          <p:nvPr/>
        </p:nvSpPr>
        <p:spPr bwMode="auto">
          <a:xfrm>
            <a:off x="179388" y="112713"/>
            <a:ext cx="8399462" cy="598487"/>
          </a:xfrm>
          <a:custGeom>
            <a:avLst/>
            <a:gdLst>
              <a:gd name="T0" fmla="*/ 182562 w 5291"/>
              <a:gd name="T1" fmla="*/ 1282 h 467"/>
              <a:gd name="T2" fmla="*/ 207963 w 5291"/>
              <a:gd name="T3" fmla="*/ 588235 h 467"/>
              <a:gd name="T4" fmla="*/ 8399462 w 5291"/>
              <a:gd name="T5" fmla="*/ 588235 h 467"/>
              <a:gd name="T6" fmla="*/ 8362950 w 5291"/>
              <a:gd name="T7" fmla="*/ 1282 h 467"/>
              <a:gd name="T8" fmla="*/ 182562 w 5291"/>
              <a:gd name="T9" fmla="*/ 1282 h 4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1"/>
              <a:gd name="T16" fmla="*/ 0 h 467"/>
              <a:gd name="T17" fmla="*/ 5291 w 5291"/>
              <a:gd name="T18" fmla="*/ 467 h 4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1" h="467">
                <a:moveTo>
                  <a:pt x="115" y="1"/>
                </a:moveTo>
                <a:cubicBezTo>
                  <a:pt x="0" y="1"/>
                  <a:pt x="0" y="449"/>
                  <a:pt x="131" y="459"/>
                </a:cubicBezTo>
                <a:cubicBezTo>
                  <a:pt x="2317" y="467"/>
                  <a:pt x="2726" y="459"/>
                  <a:pt x="5291" y="459"/>
                </a:cubicBezTo>
                <a:cubicBezTo>
                  <a:pt x="5071" y="349"/>
                  <a:pt x="5115" y="79"/>
                  <a:pt x="5268" y="1"/>
                </a:cubicBezTo>
                <a:cubicBezTo>
                  <a:pt x="4428" y="0"/>
                  <a:pt x="1250" y="1"/>
                  <a:pt x="115" y="1"/>
                </a:cubicBezTo>
                <a:close/>
              </a:path>
            </a:pathLst>
          </a:custGeom>
          <a:gradFill rotWithShape="1">
            <a:gsLst>
              <a:gs pos="0">
                <a:srgbClr val="88AA88"/>
              </a:gs>
              <a:gs pos="50000">
                <a:srgbClr val="CCFFCC"/>
              </a:gs>
              <a:gs pos="100000">
                <a:srgbClr val="88AA88"/>
              </a:gs>
            </a:gsLst>
            <a:lin ang="5400000" scaled="1"/>
          </a:gra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76200" y="63500"/>
            <a:ext cx="8985250" cy="67056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33388" y="244475"/>
            <a:ext cx="777557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b="1">
                <a:latin typeface="Arial Black" pitchFamily="34" charset="0"/>
              </a:rPr>
              <a:t>Цели исследования в магистерской диссертации</a:t>
            </a:r>
          </a:p>
        </p:txBody>
      </p:sp>
      <p:sp>
        <p:nvSpPr>
          <p:cNvPr id="146438" name="AutoShape 6"/>
          <p:cNvSpPr>
            <a:spLocks noChangeArrowheads="1"/>
          </p:cNvSpPr>
          <p:nvPr/>
        </p:nvSpPr>
        <p:spPr bwMode="auto">
          <a:xfrm>
            <a:off x="1908175" y="1412614"/>
            <a:ext cx="6985000" cy="4680848"/>
          </a:xfrm>
          <a:prstGeom prst="roundRect">
            <a:avLst>
              <a:gd name="adj" fmla="val 8171"/>
            </a:avLst>
          </a:prstGeom>
          <a:gradFill rotWithShape="0">
            <a:gsLst>
              <a:gs pos="0">
                <a:srgbClr val="FFCC99">
                  <a:alpha val="75000"/>
                </a:srgbClr>
              </a:gs>
              <a:gs pos="50000">
                <a:schemeClr val="accent1">
                  <a:alpha val="13000"/>
                </a:schemeClr>
              </a:gs>
              <a:gs pos="100000">
                <a:srgbClr val="FFCC99">
                  <a:alpha val="75000"/>
                </a:srgbClr>
              </a:gs>
            </a:gsLst>
            <a:lin ang="5400000" scaled="1"/>
          </a:gradFill>
          <a:ln w="19050" algn="ctr">
            <a:solidFill>
              <a:srgbClr val="0000FF"/>
            </a:solidFill>
            <a:round/>
            <a:headEnd/>
            <a:tailEnd/>
          </a:ln>
          <a:effectLst/>
        </p:spPr>
        <p:txBody>
          <a:bodyPr lIns="18000" tIns="46800" rIns="18000" bIns="46800" anchor="ctr">
            <a:spAutoFit/>
          </a:bodyPr>
          <a:lstStyle/>
          <a:p>
            <a:pPr indent="269875" algn="just">
              <a:defRPr/>
            </a:pPr>
            <a:r>
              <a:rPr lang="ru-RU" sz="2000" b="1" dirty="0"/>
              <a:t> </a:t>
            </a:r>
            <a:r>
              <a:rPr lang="ru-RU" sz="2000" b="1" dirty="0">
                <a:latin typeface="Arial Black" pitchFamily="34" charset="0"/>
              </a:rPr>
              <a:t>Определяет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результаты</a:t>
            </a:r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,</a:t>
            </a:r>
            <a:r>
              <a:rPr lang="ru-RU" sz="2000" b="1" dirty="0">
                <a:latin typeface="Arial Black" pitchFamily="34" charset="0"/>
              </a:rPr>
              <a:t> которые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надо получить в процессе исследования, и последствия реализации полученных результатов.</a:t>
            </a:r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000" b="1" dirty="0">
                <a:latin typeface="Arial Black" pitchFamily="34" charset="0"/>
              </a:rPr>
              <a:t>Например, </a:t>
            </a:r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цель</a:t>
            </a:r>
            <a:r>
              <a:rPr lang="ru-RU" sz="2000" b="1" dirty="0">
                <a:latin typeface="Arial Black" pitchFamily="34" charset="0"/>
              </a:rPr>
              <a:t> – </a:t>
            </a:r>
            <a:r>
              <a:rPr lang="ru-RU" sz="2000" b="1" dirty="0">
                <a:solidFill>
                  <a:srgbClr val="002060"/>
                </a:solidFill>
                <a:latin typeface="Arial Black" pitchFamily="34" charset="0"/>
              </a:rPr>
              <a:t>определить причины начала сирийского кризиса, выявить состав участников конфликта. Позиции сторон, оценить последствия для международной безопасности и спрогнозировать возможные сценарии развития конфликта.</a:t>
            </a:r>
            <a:r>
              <a:rPr lang="ru-RU" sz="2000" b="1" dirty="0">
                <a:latin typeface="Arial Black" pitchFamily="34" charset="0"/>
              </a:rPr>
              <a:t> В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формулировке цели</a:t>
            </a:r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000" b="1" dirty="0">
                <a:latin typeface="Arial Black" pitchFamily="34" charset="0"/>
              </a:rPr>
              <a:t>научного исследования конкретизируется, раскрывается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суть тематики и ее результатов </a:t>
            </a:r>
            <a:r>
              <a:rPr lang="ru-RU" sz="2000" b="1" dirty="0">
                <a:latin typeface="Arial Black" pitchFamily="34" charset="0"/>
              </a:rPr>
              <a:t>(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Тема: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«Сирийский конфликт и его влияние на международную безопасность»</a:t>
            </a:r>
            <a:r>
              <a:rPr lang="ru-RU" sz="2000" b="1" dirty="0">
                <a:latin typeface="Arial Black" pitchFamily="34" charset="0"/>
              </a:rPr>
              <a:t>).</a:t>
            </a:r>
          </a:p>
        </p:txBody>
      </p:sp>
      <p:sp>
        <p:nvSpPr>
          <p:cNvPr id="146439" name="AutoShape 7"/>
          <p:cNvSpPr>
            <a:spLocks noChangeArrowheads="1"/>
          </p:cNvSpPr>
          <p:nvPr/>
        </p:nvSpPr>
        <p:spPr bwMode="auto">
          <a:xfrm>
            <a:off x="309563" y="2754313"/>
            <a:ext cx="1584325" cy="1582737"/>
          </a:xfrm>
          <a:prstGeom prst="homePlate">
            <a:avLst>
              <a:gd name="adj" fmla="val 25025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90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/>
              <a:t>Цель</a:t>
            </a:r>
          </a:p>
          <a:p>
            <a:pPr algn="ctr" eaLnBrk="0" hangingPunct="0">
              <a:defRPr/>
            </a:pPr>
            <a:r>
              <a:rPr lang="ru-RU" sz="2000" b="1"/>
              <a:t>исследо-</a:t>
            </a:r>
          </a:p>
          <a:p>
            <a:pPr algn="ctr" eaLnBrk="0" hangingPunct="0">
              <a:defRPr/>
            </a:pPr>
            <a:r>
              <a:rPr lang="ru-RU" sz="2000" b="1"/>
              <a:t>вания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441325" y="346075"/>
            <a:ext cx="832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b="1">
              <a:latin typeface="Times New Roman" pitchFamily="18" charset="0"/>
            </a:endParaRPr>
          </a:p>
        </p:txBody>
      </p:sp>
      <p:sp>
        <p:nvSpPr>
          <p:cNvPr id="163843" name="Rectangle 3"/>
          <p:cNvSpPr>
            <a:spLocks noChangeArrowheads="1"/>
          </p:cNvSpPr>
          <p:nvPr/>
        </p:nvSpPr>
        <p:spPr bwMode="auto">
          <a:xfrm>
            <a:off x="0" y="0"/>
            <a:ext cx="9144000" cy="1981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32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endParaRPr lang="ru-RU" sz="1000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акой результат предполагается получить, каким в общих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чертах видится этот результат еще до его получения?</a:t>
            </a:r>
            <a:r>
              <a:rPr lang="ru-RU" sz="2400" dirty="0"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endParaRPr lang="ru-RU" sz="1000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боснованное представление об общих конечных 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или промежуточных результатах поиска. 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2057400"/>
            <a:ext cx="9144000" cy="10668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Цель исследования по своей гносеологической природе 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состоит в решении его проблемы, т.е. в получении некоего 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нового научного знания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3200400"/>
            <a:ext cx="9144000" cy="11430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Формулировка цели состоит в том, чтобы кратко и 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содержательно раскрыть искомый результат, 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искомое решение проблемы</a:t>
            </a:r>
          </a:p>
        </p:txBody>
      </p:sp>
      <p:sp>
        <p:nvSpPr>
          <p:cNvPr id="163846" name="Rectangle 8"/>
          <p:cNvSpPr>
            <a:spLocks noChangeArrowheads="1"/>
          </p:cNvSpPr>
          <p:nvPr/>
        </p:nvSpPr>
        <p:spPr bwMode="auto">
          <a:xfrm>
            <a:off x="19050" y="4365625"/>
            <a:ext cx="9144000" cy="24892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ИССЛЕДОВАНИЯ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Ч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то нужно сделать, чтобы цель была достигнута?</a:t>
            </a:r>
            <a:endParaRPr lang="ru-RU" sz="2400" b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endParaRPr lang="ru-RU" sz="1000" b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Представляют собой детализированную и «привязанную» к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конкретным условиям цель исследования с ориентацией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на его гипотезу.</a:t>
            </a:r>
          </a:p>
          <a:p>
            <a:pPr algn="ctr">
              <a:lnSpc>
                <a:spcPct val="80000"/>
              </a:lnSpc>
              <a:defRPr/>
            </a:pPr>
            <a:endParaRPr lang="ru-RU" sz="1000" b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Каждая задача представляет собой звено, шаг, этап достижения цели.</a:t>
            </a:r>
          </a:p>
        </p:txBody>
      </p:sp>
      <p:sp>
        <p:nvSpPr>
          <p:cNvPr id="47111" name="AutoShape 7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0"/>
            <a:ext cx="9144000" cy="25908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ТЕОРЕТИЧЕСКАЯ ЗНАЧИМОСТЬ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РЕЗУЛЬТАТОВ ИССЛЕДОВАНИЯ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</a:t>
            </a: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какие проблемы, концепции, отрасли знания вносятся</a:t>
            </a: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изменения, </a:t>
            </a:r>
            <a:endParaRPr lang="ru-RU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направленные на развитие науки, пополняющие ее содержание</a:t>
            </a: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?</a:t>
            </a:r>
            <a:r>
              <a:rPr lang="ru-RU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14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Влияние результатов исследования на существующие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концепции, подходы, идеи, теоретические представления в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области теории и истории данной науки, методики и т.п.</a:t>
            </a:r>
          </a:p>
        </p:txBody>
      </p:sp>
      <p:sp>
        <p:nvSpPr>
          <p:cNvPr id="167939" name="Rectangle 3"/>
          <p:cNvSpPr>
            <a:spLocks noChangeArrowheads="1"/>
          </p:cNvSpPr>
          <p:nvPr/>
        </p:nvSpPr>
        <p:spPr bwMode="auto">
          <a:xfrm>
            <a:off x="0" y="3238500"/>
            <a:ext cx="9144000" cy="3503613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2400" b="1">
                <a:latin typeface="Times New Roman" pitchFamily="18" charset="0"/>
              </a:rPr>
              <a:t>  </a:t>
            </a: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Для характеристики теоретической значимости учитывают:</a:t>
            </a:r>
          </a:p>
          <a:p>
            <a:pPr algn="just">
              <a:lnSpc>
                <a:spcPct val="90000"/>
              </a:lnSpc>
              <a:defRPr/>
            </a:pPr>
            <a:endParaRPr lang="ru-RU" sz="10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just">
              <a:lnSpc>
                <a:spcPct val="70000"/>
              </a:lnSpc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Новизну</a:t>
            </a:r>
            <a:r>
              <a:rPr lang="ru-RU" sz="2400" b="1">
                <a:latin typeface="Times New Roman" pitchFamily="18" charset="0"/>
              </a:rPr>
              <a:t> (</a:t>
            </a:r>
            <a:r>
              <a:rPr lang="ru-RU" sz="2000" b="1">
                <a:latin typeface="Times New Roman" pitchFamily="18" charset="0"/>
              </a:rPr>
              <a:t>результаты исследования или обосновывают новые, или 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дополняют, развивают, вносят новые элементы в существующие, или 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уточняют и конкретизируют отдельные теоретические положения</a:t>
            </a:r>
            <a:r>
              <a:rPr lang="ru-RU" sz="2400" b="1">
                <a:latin typeface="Times New Roman" pitchFamily="18" charset="0"/>
              </a:rPr>
              <a:t>).</a:t>
            </a:r>
          </a:p>
          <a:p>
            <a:pPr algn="just">
              <a:lnSpc>
                <a:spcPct val="70000"/>
              </a:lnSpc>
              <a:defRPr/>
            </a:pPr>
            <a:endParaRPr lang="ru-RU" sz="1000" b="1">
              <a:latin typeface="Times New Roman" pitchFamily="18" charset="0"/>
            </a:endParaRPr>
          </a:p>
          <a:p>
            <a:pPr algn="just">
              <a:lnSpc>
                <a:spcPct val="70000"/>
              </a:lnSpc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Концептуальность и доказательность</a:t>
            </a:r>
            <a:r>
              <a:rPr lang="ru-RU" sz="2400" b="1">
                <a:latin typeface="Times New Roman" pitchFamily="18" charset="0"/>
              </a:rPr>
              <a:t> (</a:t>
            </a:r>
            <a:r>
              <a:rPr lang="ru-RU" sz="2000" b="1">
                <a:latin typeface="Times New Roman" pitchFamily="18" charset="0"/>
              </a:rPr>
              <a:t>Разработана теория, 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определены принципы ее применения на практике, даны рекомендации,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выводы теоретически и экспериментально подтверждены. Выдвинуты отдельные теоретические положения, выводы частично подтверждены.)</a:t>
            </a:r>
          </a:p>
          <a:p>
            <a:pPr algn="just">
              <a:lnSpc>
                <a:spcPct val="70000"/>
              </a:lnSpc>
              <a:defRPr/>
            </a:pPr>
            <a:endParaRPr lang="ru-RU" sz="1000" b="1">
              <a:latin typeface="Times New Roman" pitchFamily="18" charset="0"/>
            </a:endParaRPr>
          </a:p>
          <a:p>
            <a:pPr algn="just">
              <a:lnSpc>
                <a:spcPct val="70000"/>
              </a:lnSpc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Перспективность </a:t>
            </a:r>
            <a:r>
              <a:rPr lang="ru-RU" sz="2400" b="1">
                <a:latin typeface="Times New Roman" pitchFamily="18" charset="0"/>
              </a:rPr>
              <a:t>(</a:t>
            </a:r>
            <a:r>
              <a:rPr lang="ru-RU" sz="2000" b="1">
                <a:latin typeface="Times New Roman" pitchFamily="18" charset="0"/>
              </a:rPr>
              <a:t>Открывается новое направление в данной области 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науки, создаются новые перспективы для прикладных исследований. 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Открываются перспективы для прикладных работ в данной области. 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Открываются перспективы для решения отдельных, частных вопросов в </a:t>
            </a:r>
          </a:p>
          <a:p>
            <a:pPr algn="just">
              <a:lnSpc>
                <a:spcPct val="70000"/>
              </a:lnSpc>
              <a:defRPr/>
            </a:pPr>
            <a:r>
              <a:rPr lang="ru-RU" sz="2000" b="1">
                <a:latin typeface="Times New Roman" pitchFamily="18" charset="0"/>
              </a:rPr>
              <a:t>пределах данной области, темы, проблемы).</a:t>
            </a:r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2590800" y="2590800"/>
            <a:ext cx="3962400" cy="533400"/>
          </a:xfrm>
          <a:prstGeom prst="downArrow">
            <a:avLst>
              <a:gd name="adj1" fmla="val 50000"/>
              <a:gd name="adj2" fmla="val 57384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0" y="0"/>
            <a:ext cx="91440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ПРАКТИЧЕСКАЯ ЗНАЧИМОСТЬ</a:t>
            </a:r>
            <a:endParaRPr lang="ru-RU" sz="2800" b="1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РЕЗУЛЬТАТОВ ИССЛЕДОВАНИЯ</a:t>
            </a:r>
          </a:p>
          <a:p>
            <a:pPr algn="ctr">
              <a:defRPr/>
            </a:pPr>
            <a:r>
              <a:rPr lang="ru-RU" sz="20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</a:t>
            </a:r>
            <a:r>
              <a:rPr lang="ru-RU" sz="20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акие конкретные недостатки практики можно исправить </a:t>
            </a:r>
            <a:endParaRPr lang="ru-RU" sz="2000" b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0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 помощью полученных в ходе исследования результатов?</a:t>
            </a:r>
            <a:endParaRPr lang="ru-RU" sz="2000" b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Указывает на изменения, которые произошли или могут</a:t>
            </a:r>
          </a:p>
          <a:p>
            <a:pPr algn="ctr">
              <a:defRPr/>
            </a:pPr>
            <a:r>
              <a:rPr lang="ru-RU" sz="24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быть достигнуты в результате внедрения результатов</a:t>
            </a:r>
          </a:p>
          <a:p>
            <a:pPr algn="ctr">
              <a:defRPr/>
            </a:pPr>
            <a:r>
              <a:rPr lang="ru-RU" sz="24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исследования в практику.</a:t>
            </a:r>
            <a:endParaRPr lang="ru-RU" sz="240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9718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Нужно обозначить </a:t>
            </a: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раздел практической деятельности, </a:t>
            </a:r>
            <a:endParaRPr lang="ru-RU" sz="24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где конкретный результат исследования поможет исправить </a:t>
            </a:r>
            <a:endParaRPr lang="ru-RU" sz="24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определенный недостаток в работе. </a:t>
            </a:r>
          </a:p>
          <a:p>
            <a:pPr algn="ctr">
              <a:defRPr/>
            </a:pPr>
            <a:endParaRPr lang="ru-RU" sz="24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2438400" y="2819400"/>
            <a:ext cx="3886200" cy="1066800"/>
          </a:xfrm>
          <a:prstGeom prst="downArrow">
            <a:avLst>
              <a:gd name="adj1" fmla="val 49102"/>
              <a:gd name="adj2" fmla="val 58333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372683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НАУЧНАЯ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ДОСТОВЕРНОСТЬ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>
                <a:latin typeface="Times New Roman" pitchFamily="18" charset="0"/>
              </a:rPr>
              <a:t>- это доказательство того, что полученный результат не вызывает сомнения, надежен и выполняется всегда для названного класса объектов при названных условиях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0" y="1371600"/>
            <a:ext cx="9144000" cy="2143125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4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ДОСТОВЕРН</a:t>
            </a:r>
            <a:r>
              <a:rPr lang="ru-RU" sz="2400" b="1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ОСТЬ полученных результатов обусловливается: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</a:rPr>
              <a:t>получением совокупной информации об исследуемом  процессе, явлении,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>
                <a:latin typeface="Times New Roman" pitchFamily="18" charset="0"/>
              </a:rPr>
              <a:t>   объекте (совокупным анализом всех работ в данной области, проводимых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>
                <a:latin typeface="Times New Roman" pitchFamily="18" charset="0"/>
              </a:rPr>
              <a:t>   другими научными коллективами);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000" b="1">
                <a:latin typeface="Times New Roman" pitchFamily="18" charset="0"/>
              </a:rPr>
              <a:t>  обоснованным выбором исходных данных (положений);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000" b="1">
                <a:latin typeface="Times New Roman" pitchFamily="18" charset="0"/>
              </a:rPr>
              <a:t>  использованием фундаментальных достижений и обоснованным 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>
                <a:latin typeface="Times New Roman" pitchFamily="18" charset="0"/>
              </a:rPr>
              <a:t>   применением соответствующего (уже апробированного) научно-</a:t>
            </a:r>
          </a:p>
          <a:p>
            <a:pPr>
              <a:lnSpc>
                <a:spcPct val="80000"/>
              </a:lnSpc>
              <a:defRPr/>
            </a:pPr>
            <a:r>
              <a:rPr lang="ru-RU" sz="2000" b="1">
                <a:latin typeface="Times New Roman" pitchFamily="18" charset="0"/>
              </a:rPr>
              <a:t>   методического аппарата.</a:t>
            </a: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0" y="3505200"/>
            <a:ext cx="9144000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МЕТОДЫ ДОКАЗАТЕЛЬСТВА ДОСТОВЕРНОСТИ</a:t>
            </a:r>
          </a:p>
          <a:p>
            <a:pPr>
              <a:lnSpc>
                <a:spcPct val="85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АНАЛИТИЧЕСКИЕ</a:t>
            </a:r>
            <a:r>
              <a:rPr lang="ru-RU" sz="2400" b="1" dirty="0">
                <a:latin typeface="Times New Roman" pitchFamily="18" charset="0"/>
              </a:rPr>
              <a:t> – </a:t>
            </a:r>
            <a:r>
              <a:rPr lang="ru-RU" sz="2000" b="1" dirty="0">
                <a:latin typeface="Times New Roman" pitchFamily="18" charset="0"/>
              </a:rPr>
              <a:t>доказательство научного результата при помощи математических преобразований (при построения математической модели).</a:t>
            </a:r>
          </a:p>
          <a:p>
            <a:pPr>
              <a:lnSpc>
                <a:spcPct val="85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ЭКСПЕРИМЕНТАЛЬНЫЕ</a:t>
            </a:r>
            <a:r>
              <a:rPr lang="ru-RU" sz="2400" b="1" dirty="0">
                <a:latin typeface="Times New Roman" pitchFamily="18" charset="0"/>
              </a:rPr>
              <a:t> – </a:t>
            </a:r>
            <a:r>
              <a:rPr lang="ru-RU" sz="2000" b="1" dirty="0">
                <a:latin typeface="Times New Roman" pitchFamily="18" charset="0"/>
              </a:rPr>
              <a:t>воспроизведение на каких-либо моделях (физических, цифровых, аналоговых и т.д.) исследуемого явления и сравнения теоретических и экспериментальных результатов (</a:t>
            </a:r>
            <a:r>
              <a:rPr lang="ru-RU" sz="1600" b="1" dirty="0">
                <a:latin typeface="Times New Roman" pitchFamily="18" charset="0"/>
              </a:rPr>
              <a:t>При этом оцениваются точность, определяется погрешность, учитываются реальные условия и обосновывается число опытов - минимально достаточное, наименьшее из возможных</a:t>
            </a:r>
            <a:r>
              <a:rPr lang="ru-RU" b="1" dirty="0">
                <a:latin typeface="Times New Roman" pitchFamily="18" charset="0"/>
              </a:rPr>
              <a:t>).</a:t>
            </a:r>
          </a:p>
          <a:p>
            <a:pPr>
              <a:lnSpc>
                <a:spcPct val="85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ПОДТВЕРЖДЕНИЕ ПРАКТИКОЙ</a:t>
            </a:r>
            <a:r>
              <a:rPr lang="ru-RU" sz="2000" b="1" dirty="0">
                <a:latin typeface="Times New Roman" pitchFamily="18" charset="0"/>
              </a:rPr>
              <a:t> – совпадение выведенных теоретических положений с явлениями, наблюдающимися в практических ситуациях.</a:t>
            </a:r>
          </a:p>
          <a:p>
            <a:pPr>
              <a:lnSpc>
                <a:spcPct val="85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ВЕРИФИКАЦИЯ</a:t>
            </a:r>
            <a:r>
              <a:rPr lang="ru-RU" sz="2000" b="1" dirty="0">
                <a:latin typeface="Times New Roman" pitchFamily="18" charset="0"/>
              </a:rPr>
              <a:t> – повторяемость результатов в одних и тех же условиях при множестве проверок на множестве объектов.</a:t>
            </a:r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5"/>
          <p:cNvSpPr>
            <a:spLocks noChangeArrowheads="1"/>
          </p:cNvSpPr>
          <p:nvPr/>
        </p:nvSpPr>
        <p:spPr bwMode="auto">
          <a:xfrm>
            <a:off x="8691563" y="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44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25" y="722313"/>
            <a:ext cx="9037638" cy="6078537"/>
          </a:xfrm>
          <a:prstGeom prst="roundRect">
            <a:avLst>
              <a:gd name="adj" fmla="val 1183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Главы в тексте диссертации выделяются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жирным шрифтом</a:t>
            </a:r>
            <a:r>
              <a:rPr lang="ru-RU" sz="1400" dirty="0">
                <a:latin typeface="Arial Black" pitchFamily="34" charset="0"/>
              </a:rPr>
              <a:t>, </a:t>
            </a:r>
            <a:r>
              <a:rPr lang="ru-RU" sz="1400" dirty="0" err="1">
                <a:latin typeface="Arial Black" pitchFamily="34" charset="0"/>
              </a:rPr>
              <a:t>подглавы</a:t>
            </a:r>
            <a:r>
              <a:rPr lang="ru-RU" sz="1400" dirty="0">
                <a:latin typeface="Arial Black" pitchFamily="34" charset="0"/>
              </a:rPr>
              <a:t> пишутся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обычным шрифтом</a:t>
            </a:r>
            <a:r>
              <a:rPr lang="ru-RU" sz="1400" dirty="0">
                <a:latin typeface="Arial Black" pitchFamily="34" charset="0"/>
              </a:rPr>
              <a:t>. Точка в конце названия глав и </a:t>
            </a:r>
            <a:r>
              <a:rPr lang="ru-RU" sz="1400" dirty="0" err="1">
                <a:latin typeface="Arial Black" pitchFamily="34" charset="0"/>
              </a:rPr>
              <a:t>подглав</a:t>
            </a:r>
            <a:r>
              <a:rPr lang="ru-RU" sz="1400" dirty="0">
                <a:latin typeface="Arial Black" pitchFamily="34" charset="0"/>
              </a:rPr>
              <a:t> не ставится.</a:t>
            </a:r>
          </a:p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Страницы магистерской диссертации с рисунками и приложениями должны иметь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сквозную нумерацию. </a:t>
            </a:r>
            <a:r>
              <a:rPr lang="ru-RU" sz="1400" dirty="0">
                <a:latin typeface="Arial Black" pitchFamily="34" charset="0"/>
              </a:rPr>
              <a:t>Первой страницей является титульный лист, на котором номер страницы не проставляется. На остальных страницах номер ставится внизу страницы по центру.</a:t>
            </a:r>
          </a:p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Использованные в работе цифровые данные, выводы, мысли других авторов в пересказе и цитаты в обязательном порядке должны сопровождаться ссылками на использованные источники. Эти ссылки должны быть сделаны в виде сносок в нижней части страницы. Пересказ мыслей и выводов других авторов следует делать без искажения этих мыслей. Цитаты должны быть тщательно выверены и заключены в кавычки.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Магистрант несет ответственность за точность приносимых данных, а также за объективность изложения мыслей других авторов. </a:t>
            </a:r>
          </a:p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В работе можно использовать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только общепринятые сокращения и условные обозначения.</a:t>
            </a:r>
          </a:p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Магистерская диссертация передается на кафедру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в бумажном и в электронном виде.</a:t>
            </a:r>
            <a:r>
              <a:rPr lang="ru-RU" sz="1400" dirty="0">
                <a:latin typeface="Arial Black" pitchFamily="34" charset="0"/>
              </a:rPr>
              <a:t> В бумажном виде она должна быть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переплетена,</a:t>
            </a:r>
            <a:r>
              <a:rPr lang="ru-RU" sz="1400" dirty="0">
                <a:latin typeface="Arial Black" pitchFamily="34" charset="0"/>
              </a:rPr>
              <a:t> к ней приложен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отзыв научного руководителя и рецензента. </a:t>
            </a:r>
          </a:p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На титульном листе диссертации должны быть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личные подписи автора, научного руководителя и рецензента.</a:t>
            </a:r>
            <a:r>
              <a:rPr lang="ru-RU" sz="1400" dirty="0">
                <a:latin typeface="Arial Black" pitchFamily="34" charset="0"/>
              </a:rPr>
              <a:t> При этом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автор диссертации подписывается дважды: на титульном листе и после списка использованных источников.</a:t>
            </a:r>
          </a:p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В электронной версии работы должны содержаться: </a:t>
            </a:r>
            <a:r>
              <a:rPr lang="ru-RU" sz="1400" dirty="0">
                <a:solidFill>
                  <a:srgbClr val="C00000"/>
                </a:solidFill>
                <a:latin typeface="Arial Black" pitchFamily="34" charset="0"/>
              </a:rPr>
              <a:t>текст диссертации и сканированный лист титула со всеми подписями.  </a:t>
            </a:r>
          </a:p>
          <a:p>
            <a:pPr indent="355600" algn="just">
              <a:defRPr/>
            </a:pPr>
            <a:r>
              <a:rPr lang="ru-RU" sz="1400" dirty="0">
                <a:latin typeface="Arial Black" pitchFamily="34" charset="0"/>
              </a:rPr>
              <a:t>За содержание магистерской диссертации полную ответственность несет магистрант.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50" y="115888"/>
            <a:ext cx="8135938" cy="4095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b="1" dirty="0">
                <a:latin typeface="Arial Black" pitchFamily="34" charset="0"/>
              </a:rPr>
              <a:t>3. Требования к оформлению магистерской диссертации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60" name="Rectangle 12"/>
          <p:cNvSpPr>
            <a:spLocks noChangeArrowheads="1"/>
          </p:cNvSpPr>
          <p:nvPr/>
        </p:nvSpPr>
        <p:spPr bwMode="auto">
          <a:xfrm>
            <a:off x="95633" y="404664"/>
            <a:ext cx="8964613" cy="6120679"/>
          </a:xfrm>
          <a:prstGeom prst="rect">
            <a:avLst/>
          </a:prstGeom>
          <a:gradFill rotWithShape="1">
            <a:gsLst>
              <a:gs pos="0">
                <a:srgbClr val="00FF00">
                  <a:alpha val="62000"/>
                </a:srgbClr>
              </a:gs>
              <a:gs pos="50000">
                <a:schemeClr val="bg1"/>
              </a:gs>
              <a:gs pos="100000">
                <a:srgbClr val="00FF00">
                  <a:alpha val="6200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600" b="1" dirty="0"/>
              <a:t>Образец оформления таблиц</a:t>
            </a:r>
            <a:endParaRPr lang="ru-RU" sz="1600" dirty="0"/>
          </a:p>
          <a:p>
            <a:pPr indent="355600" algn="just">
              <a:defRPr/>
            </a:pPr>
            <a:r>
              <a:rPr lang="ru-RU" sz="1600" dirty="0"/>
              <a:t>При оформлении таблицы в тексте перед таблицей дается ссылка на неё с указанием источника. Например: инвестиции в основной капитал, направленные  на развитие сельского хозяйства по источникам финансирования (в фактически действовавших ценах, </a:t>
            </a:r>
            <a:r>
              <a:rPr lang="ru-RU" sz="1600" dirty="0" err="1"/>
              <a:t>млрд</a:t>
            </a:r>
            <a:r>
              <a:rPr lang="ru-RU" sz="1600" dirty="0"/>
              <a:t> руб.) представлены в таблице №1.</a:t>
            </a:r>
          </a:p>
          <a:p>
            <a:pPr algn="r">
              <a:defRPr/>
            </a:pPr>
            <a:r>
              <a:rPr lang="ru-RU" sz="1600" dirty="0"/>
              <a:t>Таблица № 1</a:t>
            </a:r>
          </a:p>
          <a:p>
            <a:pPr algn="ctr">
              <a:defRPr/>
            </a:pPr>
            <a:r>
              <a:rPr lang="ru-RU" sz="1600" dirty="0"/>
              <a:t>Инвестиции в основной капитал, направленные на развитие сельского</a:t>
            </a:r>
          </a:p>
          <a:p>
            <a:pPr algn="ctr">
              <a:defRPr/>
            </a:pPr>
            <a:r>
              <a:rPr lang="ru-RU" sz="1600" dirty="0"/>
              <a:t> хозяйства по источникам финансирования</a:t>
            </a:r>
          </a:p>
          <a:p>
            <a:pPr algn="ctr">
              <a:defRPr/>
            </a:pPr>
            <a:r>
              <a:rPr lang="ru-RU" sz="1600" dirty="0"/>
              <a:t> (в фактически действовавших ценах, </a:t>
            </a:r>
            <a:r>
              <a:rPr lang="ru-RU" sz="1600" dirty="0" err="1"/>
              <a:t>млрд</a:t>
            </a:r>
            <a:r>
              <a:rPr lang="ru-RU" sz="1600" dirty="0"/>
              <a:t> руб.)</a:t>
            </a:r>
          </a:p>
          <a:p>
            <a:pPr algn="ctr">
              <a:defRPr/>
            </a:pPr>
            <a:r>
              <a:rPr lang="ru-RU" sz="1600" dirty="0"/>
              <a:t>Источник: Проняева Л.И. Региональная экономика и управление: электронный научный журнал, 2012. — № 1 (29</a:t>
            </a:r>
            <a:r>
              <a:rPr lang="ru-RU" sz="1600" i="1" dirty="0"/>
              <a:t>).</a:t>
            </a:r>
          </a:p>
          <a:p>
            <a:pPr algn="ctr">
              <a:defRPr/>
            </a:pPr>
            <a:endParaRPr lang="ru-RU" sz="1600" i="1" dirty="0"/>
          </a:p>
          <a:p>
            <a:pPr algn="ctr">
              <a:defRPr/>
            </a:pPr>
            <a:endParaRPr lang="ru-RU" sz="1600" i="1" dirty="0"/>
          </a:p>
          <a:p>
            <a:pPr algn="ctr">
              <a:defRPr/>
            </a:pPr>
            <a:endParaRPr lang="ru-RU" sz="1600" i="1" dirty="0"/>
          </a:p>
          <a:p>
            <a:pPr algn="ctr">
              <a:defRPr/>
            </a:pPr>
            <a:endParaRPr lang="ru-RU" sz="1600" i="1" dirty="0"/>
          </a:p>
          <a:p>
            <a:pPr algn="ctr">
              <a:defRPr/>
            </a:pPr>
            <a:endParaRPr lang="ru-RU" sz="1600" i="1" dirty="0"/>
          </a:p>
          <a:p>
            <a:pPr algn="ctr">
              <a:defRPr/>
            </a:pPr>
            <a:endParaRPr lang="ru-RU" sz="1600" i="1" dirty="0"/>
          </a:p>
          <a:p>
            <a:pPr algn="ctr">
              <a:defRPr/>
            </a:pPr>
            <a:r>
              <a:rPr lang="ru-RU" sz="1600" dirty="0"/>
              <a:t>	</a:t>
            </a:r>
          </a:p>
          <a:p>
            <a:pPr algn="just">
              <a:defRPr/>
            </a:pPr>
            <a:r>
              <a:rPr lang="ru-RU" sz="1600" dirty="0"/>
              <a:t> </a:t>
            </a:r>
          </a:p>
          <a:p>
            <a:pPr algn="ctr">
              <a:defRPr/>
            </a:pP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1445" name="AutoShape 2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45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07950" y="3829050"/>
          <a:ext cx="8928100" cy="2407920"/>
        </p:xfrm>
        <a:graphic>
          <a:graphicData uri="http://schemas.openxmlformats.org/drawingml/2006/table">
            <a:tbl>
              <a:tblPr/>
              <a:tblGrid>
                <a:gridCol w="3033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4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2010 г. в % 2005 г.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Инвестиции в основной капитал – всего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79,1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139,9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211,8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235,1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196,5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201,8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2,6 р.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собственные средства 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47,3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59,5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81,3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93,5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87,5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99,6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2,1 р.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привлеченные средства 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31,8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80,4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130,5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141,6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109,0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102,2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3,2 р.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из них: 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бюджетные средства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5,7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1,4 р.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46</a:t>
            </a:r>
          </a:p>
        </p:txBody>
      </p:sp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2" cstate="print"/>
          <a:srcRect l="7747" r="4321"/>
          <a:stretch>
            <a:fillRect/>
          </a:stretch>
        </p:blipFill>
        <p:spPr bwMode="auto">
          <a:xfrm>
            <a:off x="971600" y="455160"/>
            <a:ext cx="7056784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8964613" cy="777875"/>
          </a:xfrm>
          <a:solidFill>
            <a:srgbClr val="D0F587"/>
          </a:solidFill>
        </p:spPr>
        <p:txBody>
          <a:bodyPr/>
          <a:lstStyle/>
          <a:p>
            <a:pPr eaLnBrk="1" hangingPunct="1"/>
            <a:r>
              <a:rPr lang="ru-RU" sz="2400" b="1"/>
              <a:t>Функции научного руководителя магистерской диссертации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47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5589587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оказание помощи магистранту в разработке индивидуального графика работы на весь период выполнения магистерской работы;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оказание помощи магистранту в окончательной формулировке темы исследования;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рекомендация магистранту необходимой основной литературы, справочных и архивных материалов, типовых проектов и других источников по теме;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проведение консультаций со слушателем, оказание необходимой  методической помощи;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проверка выполнения работы и ее частей;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представление письменного отзыва на диссертацию с рекомендацией ее к предзащите, а затем к защите в ГАК или с отклонением от защиты;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оказание помощи (консультирование магистранта) в подготовке презентации магистерской работы для ее защиты;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ru-RU" sz="2100" b="1"/>
              <a:t>оказание помощи в получении внешней рецензии на магистерскую диссертацию.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8964613" cy="633412"/>
          </a:xfrm>
          <a:solidFill>
            <a:srgbClr val="D0F587"/>
          </a:solidFill>
        </p:spPr>
        <p:txBody>
          <a:bodyPr/>
          <a:lstStyle/>
          <a:p>
            <a:pPr eaLnBrk="1" hangingPunct="1"/>
            <a:r>
              <a:rPr lang="ru-RU" sz="2800" b="1"/>
              <a:t>Порядок защиты магистерской диссертации</a:t>
            </a:r>
            <a:endParaRPr lang="ru-RU"/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8691563" y="6350"/>
            <a:ext cx="444500" cy="292100"/>
          </a:xfrm>
          <a:prstGeom prst="roundRect">
            <a:avLst>
              <a:gd name="adj" fmla="val 12495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dirty="0">
                <a:latin typeface="Times New Roman" pitchFamily="18" charset="0"/>
              </a:rPr>
              <a:t>48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5589587"/>
          </a:xfrm>
        </p:spPr>
        <p:txBody>
          <a:bodyPr>
            <a:normAutofit fontScale="92500"/>
          </a:bodyPr>
          <a:lstStyle/>
          <a:p>
            <a:pPr marL="0" indent="449263" algn="just" eaLnBrk="1" hangingPunct="1">
              <a:lnSpc>
                <a:spcPct val="90000"/>
              </a:lnSpc>
              <a:buFontTx/>
              <a:buNone/>
            </a:pPr>
            <a:r>
              <a:rPr lang="ru-RU" sz="2400" b="1" dirty="0"/>
              <a:t>   </a:t>
            </a:r>
            <a:r>
              <a:rPr lang="ru-RU" sz="2400" b="1" dirty="0">
                <a:latin typeface="Arial Black" pitchFamily="34" charset="0"/>
              </a:rPr>
              <a:t>Магистрант должен до заседания Государственной аттестационной комиссии выписать замечания рецензента, подготовить и дать по ним ответ на защите работы. Защита работы проводится в Государственной аттестационной комиссии.</a:t>
            </a:r>
          </a:p>
          <a:p>
            <a:pPr marL="0" indent="449263" algn="just" eaLnBrk="1" hangingPunct="1">
              <a:lnSpc>
                <a:spcPct val="90000"/>
              </a:lnSpc>
              <a:buFontTx/>
              <a:buNone/>
            </a:pPr>
            <a:r>
              <a:rPr lang="ru-RU" sz="2400" b="1" dirty="0">
                <a:latin typeface="Arial Black" pitchFamily="34" charset="0"/>
              </a:rPr>
              <a:t>    Порядок защиты магистерских работ определяется Положением об Итоговой аттестации выпускников Дипломатической академии МИД России.</a:t>
            </a:r>
          </a:p>
          <a:p>
            <a:pPr marL="0" indent="449263" algn="just" eaLnBrk="1" hangingPunct="1">
              <a:lnSpc>
                <a:spcPct val="90000"/>
              </a:lnSpc>
              <a:buFontTx/>
              <a:buNone/>
            </a:pPr>
            <a:r>
              <a:rPr lang="ru-RU" sz="2400" b="1" dirty="0">
                <a:latin typeface="Arial Black" pitchFamily="34" charset="0"/>
              </a:rPr>
              <a:t>    Магистерская диссертация после защиты хранится в архиве кафедры, на которой выполнялась магистерская диссертация.</a:t>
            </a:r>
          </a:p>
          <a:p>
            <a:pPr marL="0" indent="449263" algn="just" eaLnBrk="1" hangingPunct="1">
              <a:lnSpc>
                <a:spcPct val="90000"/>
              </a:lnSpc>
              <a:buFontTx/>
              <a:buNone/>
            </a:pPr>
            <a:r>
              <a:rPr lang="ru-RU" sz="2400" b="1" dirty="0">
                <a:latin typeface="Arial Black" pitchFamily="34" charset="0"/>
              </a:rPr>
              <a:t>    По результатам защиты магистерской диссертации Государственная аттестационная комиссия принимает решение о присвоении диссертанту степени магистра по соответствующему направлению и о выдаче государственного диплома.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2.xml><?xml version="1.0" encoding="utf-8"?>
<a:themeOverride xmlns:a="http://schemas.openxmlformats.org/drawingml/2006/main">
  <a:clrScheme name="Оформление по умолчанию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3.xml><?xml version="1.0" encoding="utf-8"?>
<a:themeOverride xmlns:a="http://schemas.openxmlformats.org/drawingml/2006/main">
  <a:clrScheme name="Оформление по умолчанию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4.xml><?xml version="1.0" encoding="utf-8"?>
<a:themeOverride xmlns:a="http://schemas.openxmlformats.org/drawingml/2006/main">
  <a:clrScheme name="Оформление по умолчанию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5.xml><?xml version="1.0" encoding="utf-8"?>
<a:themeOverride xmlns:a="http://schemas.openxmlformats.org/drawingml/2006/main">
  <a:clrScheme name="Оформление по умолчанию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6.xml><?xml version="1.0" encoding="utf-8"?>
<a:themeOverride xmlns:a="http://schemas.openxmlformats.org/drawingml/2006/main">
  <a:clrScheme name="Оформление по умолчанию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7.xml><?xml version="1.0" encoding="utf-8"?>
<a:themeOverride xmlns:a="http://schemas.openxmlformats.org/drawingml/2006/main">
  <a:clrScheme name="Оформление по умолчанию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4184</Words>
  <Application>Microsoft Office PowerPoint</Application>
  <PresentationFormat>Экран (4:3)</PresentationFormat>
  <Paragraphs>404</Paragraphs>
  <Slides>46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Arial</vt:lpstr>
      <vt:lpstr>Arial Black</vt:lpstr>
      <vt:lpstr>Calibri</vt:lpstr>
      <vt:lpstr>Times New Roman</vt:lpstr>
      <vt:lpstr>Wingdings</vt:lpstr>
      <vt:lpstr>Тема Office</vt:lpstr>
      <vt:lpstr>Оформление по умолчанию</vt:lpstr>
      <vt:lpstr>1_Оформление по умолчанию</vt:lpstr>
      <vt:lpstr>Презентация PowerPoint</vt:lpstr>
      <vt:lpstr>Презентация PowerPoint</vt:lpstr>
      <vt:lpstr>Структура программы магистратуры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Требования к содержанию и структуре магистерской диссертации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Глава 3. Основные выводы, предложения и рекомендации по результатам проведенных исследований.</vt:lpstr>
      <vt:lpstr>ЗАКЛЮЧЕНИЕ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Функции научного руководителя магистерской диссертации</vt:lpstr>
      <vt:lpstr>Порядок защиты магистерской диссертации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Saltanat</cp:lastModifiedBy>
  <cp:revision>23</cp:revision>
  <dcterms:created xsi:type="dcterms:W3CDTF">2016-10-06T12:20:53Z</dcterms:created>
  <dcterms:modified xsi:type="dcterms:W3CDTF">2021-10-30T09:25:41Z</dcterms:modified>
</cp:coreProperties>
</file>