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90" r:id="rId3"/>
    <p:sldId id="291" r:id="rId4"/>
    <p:sldId id="292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6" r:id="rId23"/>
    <p:sldId id="315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5D354CE-7B48-46EF-A2A7-3567BE291B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56D44C1-8882-4681-8EFB-5F0D7B8BD01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AC539699-CA76-4AF0-912C-744114C7BD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3397C-3D18-4AC3-B359-E1B6A4A4AD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9CCCB5-D3FB-4D11-B30B-7E69540423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16E4704-1266-47B5-8AB6-9C22BAD45E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ECC10-5D11-42B0-BEC7-B208664E7D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97A7C0-F43A-44FC-9BAD-EA1879636D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CB91E04-AF77-4498-B318-9288171C01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3119C9-4FCC-4ACA-8552-B1803BCCC7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3B338E-D909-4AC0-87D9-2921F6ACE9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06D82B5-66EA-41EC-AC48-2D0A926D45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86200"/>
            <a:ext cx="7704137" cy="24225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2400" dirty="0"/>
              <a:t>1. </a:t>
            </a:r>
            <a:r>
              <a:rPr lang="ru-RU" sz="2400" dirty="0" err="1"/>
              <a:t>Общелогические</a:t>
            </a:r>
            <a:r>
              <a:rPr lang="ru-RU" sz="2400" dirty="0"/>
              <a:t> методы научного исследования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dirty="0"/>
              <a:t>2. Методы эмпирического исследования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250825" y="549275"/>
            <a:ext cx="8569325" cy="215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454" y="869538"/>
            <a:ext cx="9036496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Методы научного исследования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490537"/>
          </a:xfrm>
        </p:spPr>
        <p:txBody>
          <a:bodyPr/>
          <a:lstStyle/>
          <a:p>
            <a:r>
              <a:rPr lang="ru-RU" sz="2000"/>
              <a:t>Методы научного исследования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4213" y="2349500"/>
            <a:ext cx="8002587" cy="4073525"/>
          </a:xfrm>
        </p:spPr>
        <p:txBody>
          <a:bodyPr/>
          <a:lstStyle/>
          <a:p>
            <a:r>
              <a:rPr lang="ru-RU" sz="2800"/>
              <a:t>Метод (от греч. methodos - в буквальном переводе «путь к чему-либо») - в самом широком значении употребляется как способ достижения цели, определенным способом упорядоченная деятельность. В науке метод понимается как средство получения знания. Детально методы научного познания исследуются в логике и методологии научного познания. </a:t>
            </a:r>
          </a:p>
        </p:txBody>
      </p:sp>
      <p:pic>
        <p:nvPicPr>
          <p:cNvPr id="3076" name="Picture 4" descr="animal14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052513"/>
            <a:ext cx="143986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6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052513"/>
            <a:ext cx="1223963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3203575" y="1341438"/>
            <a:ext cx="2016125" cy="288925"/>
          </a:xfrm>
          <a:prstGeom prst="leftRightArrow">
            <a:avLst>
              <a:gd name="adj1" fmla="val 50000"/>
              <a:gd name="adj2" fmla="val 13956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2" name="Picture 8" descr="j01997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341438"/>
            <a:ext cx="12239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2400"/>
              <a:t>Методы научного исследования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2997200"/>
            <a:ext cx="8856662" cy="386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100"/>
              <a:t>Одной из главных характеристик научного метода является его соразмерность (релевантность) субъекту и объекту научного познания.</a:t>
            </a:r>
          </a:p>
          <a:p>
            <a:pPr>
              <a:lnSpc>
                <a:spcPct val="80000"/>
              </a:lnSpc>
            </a:pPr>
            <a:r>
              <a:rPr lang="ru-RU" sz="2100"/>
              <a:t>Слово «релевантный» (от англ. </a:t>
            </a:r>
            <a:r>
              <a:rPr lang="en-US" sz="2100" i="1"/>
              <a:t>relevant </a:t>
            </a:r>
            <a:r>
              <a:rPr lang="ru-RU" sz="2100"/>
              <a:t>– существенный, уместный, имеющий значимость для чего-либо) используется обычно в связке с другими словами, образуя различные по значению и содержанию понятия: релевантная логика, лингвистическая релевантность, релевантный метод и т.д. </a:t>
            </a:r>
          </a:p>
          <a:p>
            <a:pPr>
              <a:lnSpc>
                <a:spcPct val="80000"/>
              </a:lnSpc>
            </a:pPr>
            <a:r>
              <a:rPr lang="ru-RU" sz="2100"/>
              <a:t>Релевантность метода означает, прежде всего, соразмерность, согласованность, соотнесенность его со всеми компонентами познавательного процесса: объектом и предметом исследования, субъектом и спецификой научной дисциплины, с целями и типом научного знания.</a:t>
            </a:r>
          </a:p>
        </p:txBody>
      </p:sp>
      <p:pic>
        <p:nvPicPr>
          <p:cNvPr id="52229" name="Picture 5" descr="6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484313"/>
            <a:ext cx="1223963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 descr="j025187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12875"/>
            <a:ext cx="14398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 descr="j025234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57338"/>
            <a:ext cx="115252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400"/>
              <a:t>4. Методы научного исследования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63713" y="1600200"/>
            <a:ext cx="6923087" cy="4533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В философской литературе принято делить методы на </a:t>
            </a:r>
            <a:r>
              <a:rPr lang="ru-RU" dirty="0" err="1"/>
              <a:t>общелогические</a:t>
            </a:r>
            <a:r>
              <a:rPr lang="ru-RU" dirty="0"/>
              <a:t>, методы эмпирического и теоретического исследования. </a:t>
            </a:r>
          </a:p>
          <a:p>
            <a:pPr>
              <a:lnSpc>
                <a:spcPct val="90000"/>
              </a:lnSpc>
            </a:pPr>
            <a:r>
              <a:rPr lang="ru-RU" dirty="0" err="1"/>
              <a:t>Общелогические</a:t>
            </a:r>
            <a:r>
              <a:rPr lang="ru-RU" dirty="0"/>
              <a:t> методы используются как в теоретических, так и в эмпирических исследованиях.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47750"/>
            <a:ext cx="3444073" cy="417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503237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80728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/>
              <a:t>Индукция</a:t>
            </a:r>
            <a:r>
              <a:rPr lang="ru-RU" sz="2800" dirty="0"/>
              <a:t> - метод исследования и способ рассуждения, в котором общий вывод строится на основе частных посылок. 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Схема индуктивного умозаключения следующая: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существует S1, обладающий свойством p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существует S2, обладающий свойством p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существует </a:t>
            </a:r>
            <a:r>
              <a:rPr lang="ru-RU" sz="2800" dirty="0" err="1"/>
              <a:t>Sn</a:t>
            </a:r>
            <a:r>
              <a:rPr lang="ru-RU" sz="2800" dirty="0"/>
              <a:t>, обладающий свойством p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 ------------------------------------------------------------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следовательно, все S есть p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0728"/>
            <a:ext cx="6984776" cy="561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2400"/>
              <a:t>1.</a:t>
            </a:r>
            <a:r>
              <a:rPr lang="ru-RU" sz="2800"/>
              <a:t> </a:t>
            </a:r>
            <a:r>
              <a:rPr lang="ru-RU" sz="2400"/>
              <a:t>Общелогические методы научного исследования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7" y="980728"/>
            <a:ext cx="8291264" cy="515337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Различают полную и неполную индукцию.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Полной индукцией называется такое умозаключение, в котором общий вывод о некотором классе делается на основании изучения всех предметов этого класса, а в неполной - на основе изучения только части этого класса.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науке, как правило, используется неполная индукция.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3129508"/>
            <a:ext cx="5087838" cy="37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981075"/>
            <a:ext cx="8435975" cy="51847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Понятие «</a:t>
            </a:r>
            <a:r>
              <a:rPr lang="ru-RU" i="1" dirty="0"/>
              <a:t>дедукция</a:t>
            </a:r>
            <a:r>
              <a:rPr lang="ru-RU" b="1" dirty="0"/>
              <a:t>»</a:t>
            </a:r>
            <a:r>
              <a:rPr lang="ru-RU" dirty="0"/>
              <a:t> используется в широком и узком смысле. </a:t>
            </a:r>
          </a:p>
          <a:p>
            <a:pPr>
              <a:lnSpc>
                <a:spcPct val="90000"/>
              </a:lnSpc>
            </a:pPr>
            <a:r>
              <a:rPr lang="ru-RU" dirty="0"/>
              <a:t>Дедукция в узком смысле - способ рассуждений, посредством которого из общих посылок с необходимостью следуют рассуждения частного характера. </a:t>
            </a:r>
          </a:p>
          <a:p>
            <a:pPr>
              <a:lnSpc>
                <a:spcPct val="90000"/>
              </a:lnSpc>
            </a:pPr>
            <a:r>
              <a:rPr lang="ru-RU" dirty="0"/>
              <a:t>В широком смысле слова, под дедукцией понимаются все логические средства аргументации и доказательства без обращения к эмпирическим методам.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2400"/>
              <a:t>1.</a:t>
            </a:r>
            <a:r>
              <a:rPr lang="ru-RU" sz="2800"/>
              <a:t> </a:t>
            </a:r>
            <a:r>
              <a:rPr lang="ru-RU" sz="2400"/>
              <a:t>Общелогические методы научного исследования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268413"/>
            <a:ext cx="8497887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В научном познании обоснование и доказательство - сущностные характеристики. </a:t>
            </a:r>
            <a:endParaRPr lang="ru-RU" sz="2400" i="1" dirty="0"/>
          </a:p>
          <a:p>
            <a:pPr>
              <a:lnSpc>
                <a:spcPct val="90000"/>
              </a:lnSpc>
            </a:pPr>
            <a:r>
              <a:rPr lang="ru-RU" sz="2400" i="1" dirty="0"/>
              <a:t>Доказательство</a:t>
            </a:r>
            <a:r>
              <a:rPr lang="ru-RU" sz="2400" dirty="0"/>
              <a:t> - это совокупность логических приемов обоснования истинности тезиса. В структуру доказательства входят: тезис, аргументы и демонстрация. </a:t>
            </a:r>
          </a:p>
          <a:p>
            <a:pPr>
              <a:lnSpc>
                <a:spcPct val="90000"/>
              </a:lnSpc>
            </a:pPr>
            <a:r>
              <a:rPr lang="ru-RU" sz="2400" i="1" dirty="0"/>
              <a:t>Тезис</a:t>
            </a:r>
            <a:r>
              <a:rPr lang="ru-RU" sz="2400" dirty="0"/>
              <a:t> - это суждение, истинность которого надо доказать.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</a:t>
            </a:r>
            <a:r>
              <a:rPr lang="ru-RU" sz="2400" i="1" dirty="0"/>
              <a:t>Аргументы</a:t>
            </a:r>
            <a:r>
              <a:rPr lang="ru-RU" sz="2400" dirty="0"/>
              <a:t> - это истинные суждения, которыми пользуются при доказательстве тезиса. Выделяют следующие виды аргументов: факты, определения, аксиомы, ранее доказанные законы или теоремы. </a:t>
            </a:r>
          </a:p>
          <a:p>
            <a:pPr>
              <a:lnSpc>
                <a:spcPct val="90000"/>
              </a:lnSpc>
            </a:pPr>
            <a:r>
              <a:rPr lang="ru-RU" sz="2400" i="1" dirty="0"/>
              <a:t>Демонстрацией</a:t>
            </a:r>
            <a:r>
              <a:rPr lang="ru-RU" sz="2400" dirty="0"/>
              <a:t> или формой доказательства, называется способ логической связи между тезисом и аргументами.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90537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Различают прямые и непрямые доказательства. Прямое доказательство идет от рассмотрения аргументов к доказательству истинности тезиса; непрямое (косвенное, от противного) - это доказательство, в котором истинность выдвинутого тезиса обосновывается путем доказательства ложности антитезиса.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3362"/>
            <a:ext cx="765535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90537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196975"/>
            <a:ext cx="8497887" cy="52562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/>
              <a:t>Анализ</a:t>
            </a:r>
            <a:r>
              <a:rPr lang="ru-RU" sz="2400" dirty="0"/>
              <a:t> (греч. </a:t>
            </a:r>
            <a:r>
              <a:rPr lang="ru-RU" sz="2400" dirty="0" err="1"/>
              <a:t>analysis</a:t>
            </a:r>
            <a:r>
              <a:rPr lang="ru-RU" sz="2400" dirty="0"/>
              <a:t> - разложение) - это мысленное или фактическое расчленение целостного предмета на составляющие части (элементы, стороны, признаки, свойства, отношения и т.д.) с целью их изучения. Разложение целого на составные части позволяет выявить строение исследуемого объекта, его структуру; отделить существенное от несущественного; сложное свести к простому. Одной из форм анализа является классификация. Цель анализа - познание частей как элементов сложного целого.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Анализ может быть предметным (физическим) и мысленным. В первом случае происходит реальное расчленение, деление предмета на составные части, а во втором это расчленение происходит лишь в сознании.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052513"/>
            <a:ext cx="8362950" cy="525621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i="1" dirty="0"/>
              <a:t>Синтез</a:t>
            </a:r>
            <a:r>
              <a:rPr lang="ru-RU" sz="2400" dirty="0"/>
              <a:t> (греч. </a:t>
            </a:r>
            <a:r>
              <a:rPr lang="ru-RU" sz="2400" dirty="0" err="1"/>
              <a:t>synthesis</a:t>
            </a:r>
            <a:r>
              <a:rPr lang="ru-RU" sz="2400" dirty="0"/>
              <a:t> - соединение) – это соединение ранее выделенных частей предмета в единое целое. Как уже отмечалось, анализ и синтез – два взаимосвязанных метода. «Лишь соединяя мысленно (или экспериментально), исследователь осознает части как части данного целого; лишь разлагая мысленно (или экспериментально), исследователь осознает целое как состоящее из специфических частей и обладающее вследствие этого специфическим свойством, отличающим его от других предметов»</a:t>
            </a:r>
            <a:r>
              <a:rPr lang="ru-RU" sz="2400" dirty="0">
                <a:hlinkClick r:id="" action="ppaction://noaction"/>
              </a:rPr>
              <a:t>[1]</a:t>
            </a:r>
            <a:r>
              <a:rPr lang="ru-RU" sz="2400" dirty="0"/>
              <a:t>. </a:t>
            </a:r>
            <a:br>
              <a:rPr lang="ru-RU" sz="2400" dirty="0"/>
            </a:br>
            <a:endParaRPr lang="ru-RU" sz="24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</a:t>
            </a:r>
            <a:r>
              <a:rPr lang="ru-RU" sz="2400" i="1" dirty="0" err="1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Мамардашвили</a:t>
            </a:r>
            <a:r>
              <a:rPr lang="ru-RU" sz="2400" i="1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 М.К. Процессы анализа и синтеза // Вопросы философии. 1958. №2. – С. 54-55.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771775" y="1600200"/>
            <a:ext cx="5915025" cy="4533900"/>
          </a:xfrm>
        </p:spPr>
        <p:txBody>
          <a:bodyPr/>
          <a:lstStyle/>
          <a:p>
            <a:r>
              <a:rPr lang="ru-RU" sz="2800" i="1" dirty="0"/>
              <a:t>Абстрагирование</a:t>
            </a:r>
            <a:r>
              <a:rPr lang="ru-RU" sz="2800" dirty="0"/>
              <a:t> - прием мышления, который заключается в отвлечении от ряда свойств и отношений изучаемого явления с одновременным выделением интересующих нас свойств и отношений. Наиболее часто используется в теоретических исследованиях.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46" y="692696"/>
            <a:ext cx="8570991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476250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Обобщение</a:t>
            </a:r>
            <a:r>
              <a:rPr lang="ru-RU" dirty="0"/>
              <a:t> - прием мышления, сущность которого заключается в переходе от частного или менее общего понятия или суждения к более общему понятию или суждению.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46" y="608420"/>
            <a:ext cx="7776864" cy="582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124744"/>
            <a:ext cx="7467600" cy="48737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/>
              <a:t>Аналогия</a:t>
            </a:r>
            <a:r>
              <a:rPr lang="ru-RU" sz="2800" dirty="0"/>
              <a:t> (греч. </a:t>
            </a:r>
            <a:r>
              <a:rPr lang="ru-RU" sz="2800" dirty="0" err="1"/>
              <a:t>analogia</a:t>
            </a:r>
            <a:r>
              <a:rPr lang="ru-RU" sz="2800" dirty="0"/>
              <a:t> - соответствие) - это такой прием познания и мышления, при котором на основе сходства объектов в одних признаках заключают об их сходстве и в других признаках. Схема умозаключения по аналогии: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объект В обладает признаками a, b, c, d, e;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объект С обладает признаками b, c, d, e;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--------------------------------------------------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вероятно, объект С обладает признаком а.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1" y="18621"/>
            <a:ext cx="5602290" cy="672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000"/>
              <a:t>1.</a:t>
            </a:r>
            <a:r>
              <a:rPr lang="ru-RU" sz="2400"/>
              <a:t> </a:t>
            </a:r>
            <a:r>
              <a:rPr lang="ru-RU" sz="2000"/>
              <a:t>Общелогические методы научного исследования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08720"/>
            <a:ext cx="8291512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В целях повышения вероятности вывода по аналогии к ней предъявляют следующие требования: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1) аналогия должна основываться на существенных признаках и по возможности на большем числе сходных свойств сравниваемых объектов;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2) связь признака, относительно которого делается вывод, с обнаруженными в объектах общими признаками должна быть возможно более тесной;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3) аналогия не должна вести к заключению о сходстве объектов во всех признаках;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4) вывод по аналогии должен дополняться исследованиями, основанными на других методах.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7560840" cy="5352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048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1.</a:t>
            </a:r>
            <a:r>
              <a:rPr lang="ru-RU" sz="2400" dirty="0"/>
              <a:t> </a:t>
            </a:r>
            <a:r>
              <a:rPr lang="ru-RU" sz="2000" dirty="0" err="1"/>
              <a:t>Общелогические</a:t>
            </a:r>
            <a:r>
              <a:rPr lang="ru-RU" sz="2000" dirty="0"/>
              <a:t> методы научного исследования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i="1" dirty="0"/>
              <a:t>Моделирование</a:t>
            </a:r>
            <a:r>
              <a:rPr lang="ru-RU" sz="2800" dirty="0"/>
              <a:t> - это изучение объекта (оригинала) путем создания и исследования его копии (модели), заменяющей оригинал с определенных сторон, интересующих познание. Модели бывают как реальные, так и идеальные (математические). Достижения современной науки и техники во многом стали возможны благодаря построению и исследованию математических моделей реальных объектов с помощью ЭВМ. При моделировании (безразлично, физическом или математическом) исследуется не реальный объект, а его модель.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30" y="1266554"/>
            <a:ext cx="8042218" cy="467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31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/>
              <a:t>2. Методы эмпирического исследования</a:t>
            </a:r>
            <a:r>
              <a:rPr lang="ru-RU" sz="4000" dirty="0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484438" y="1600200"/>
            <a:ext cx="6202362" cy="4533900"/>
          </a:xfrm>
        </p:spPr>
        <p:txBody>
          <a:bodyPr/>
          <a:lstStyle/>
          <a:p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Наблюдение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целенаправленное и организованное восприятие явлений действительности, в ходе которого мы получаем знание о внешних сторонах, свойствах и отношениях объекта</a:t>
            </a:r>
            <a:r>
              <a:rPr lang="ru-RU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175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/>
              <a:t>2. Методы эмпирического исследования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981075"/>
            <a:ext cx="8640763" cy="5616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>Наблюдение бывает простым и сложным, непосредственным и опосредствованным, т.е. примыкающим к эксперименту. </a:t>
            </a:r>
          </a:p>
          <a:p>
            <a:pPr>
              <a:lnSpc>
                <a:spcPct val="80000"/>
              </a:lnSpc>
            </a:pPr>
            <a:r>
              <a:rPr lang="ru-RU" sz="2800" dirty="0"/>
              <a:t>При непосредственном наблюдении наблюдается сам избранный объект. При опосредствованном (косвенном) наблюдении о свойствах наблюдаемого объекта судят по его взаимодействию с другими объектами. </a:t>
            </a:r>
          </a:p>
          <a:p>
            <a:pPr>
              <a:lnSpc>
                <a:spcPct val="80000"/>
              </a:lnSpc>
            </a:pPr>
            <a:r>
              <a:rPr lang="ru-RU" sz="2800" dirty="0"/>
              <a:t>Простое наблюдение - это наблюдение без применения специальных средств. Сложное - наблюдение с применением специальных средств (микроскоп, телескоп и т.д.). </a:t>
            </a:r>
          </a:p>
          <a:p>
            <a:pPr>
              <a:lnSpc>
                <a:spcPct val="80000"/>
              </a:lnSpc>
            </a:pPr>
            <a:r>
              <a:rPr lang="ru-RU" sz="2800" dirty="0"/>
              <a:t>В отличие от эксперимента в наблюдении отсутствует преобладающее воздействие субъекта на объект.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400"/>
              <a:t>2. Методы эмпирического исследования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80728"/>
            <a:ext cx="8497887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В акте наблюдения выделяют: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1) объект наблюдения;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2) субъект;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3) средства;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4) условия наблюдения;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5) систему знаний, исходя из которой задают цель наблюдения и интерпретируют его результаты.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Основное требование к научному наблюдению - </a:t>
            </a:r>
            <a:r>
              <a:rPr lang="ru-RU" sz="2400" dirty="0" err="1"/>
              <a:t>интерсубъективность</a:t>
            </a:r>
            <a:r>
              <a:rPr lang="ru-RU" sz="2400" dirty="0"/>
              <a:t>, т.е. возможность получать одни и те же результаты разными наблюдателями. Наблюдение является необходимым элементом других эмпирических методов и поэтому считается разновидностью научной практики.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712" y="0"/>
            <a:ext cx="4600287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2. Методы эмпирического исследования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08720"/>
            <a:ext cx="7488832" cy="2664296"/>
          </a:xfrm>
        </p:spPr>
        <p:txBody>
          <a:bodyPr/>
          <a:lstStyle/>
          <a:p>
            <a:r>
              <a:rPr lang="ru-RU" dirty="0"/>
              <a:t>В философии науки понятие «описание» функционирует в двух значениях: широком и узком. В широком значении под понятие описания подпадают и теоретические формы знания, которые описывают закономерности функционирования исследуемых объектов.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67124"/>
            <a:ext cx="4680520" cy="315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2. Методы эмпирического исследования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341438"/>
            <a:ext cx="8291513" cy="5153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В широком смысле можно говорить о следующих формах научного описания: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1. Параметрическое - описание свойств, признаков и отношений исследуемого объекта.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2. Морфологическое - связано с выявлением строения исследуемого объекта.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3. Функциональное - описание функциональных зависимостей между параметрами (функционально-параметрическое описание), между структурными элементами объекта (функционально-морфологическое описание) или между параметрами и строением объекта.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4. Поведенческое - описание, направленное на представление целостной картины исследуемого объекта и способов его функционирования.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2. Методы эмпирического исследования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052513"/>
            <a:ext cx="8291512" cy="5081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В узком смысле, описание - это фиксация данных наблюдения или эксперимента средствами естественного или искусственного языка. Так как предметом нашего анализа являются методы эмпирического исследования, то описание мы будем понимать в узком смысле этого слова.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Основная функция описания - подготавливать переход к теоретическому исследованию объекта, т.е. к объяснению. Описание неразрывно связано с объяснением. С одной стороны, без описания невозможно объяснение, с другой, описание во многом становится возможным только благодаря существованию предшествующего теоретического знания об исследуемой реальности.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400"/>
              <a:t>2. Методы эмпирического исследования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052736"/>
            <a:ext cx="7467600" cy="2836912"/>
          </a:xfrm>
        </p:spPr>
        <p:txBody>
          <a:bodyPr/>
          <a:lstStyle/>
          <a:p>
            <a:r>
              <a:rPr lang="ru-RU" dirty="0"/>
              <a:t>Описание подразделяется на два вида: качественное и количественное. Одной из разновидностей количественного описания является </a:t>
            </a:r>
            <a:r>
              <a:rPr lang="ru-RU" i="1" dirty="0"/>
              <a:t>измерение</a:t>
            </a:r>
            <a:r>
              <a:rPr lang="ru-RU" dirty="0"/>
              <a:t>. </a:t>
            </a:r>
          </a:p>
          <a:p>
            <a:r>
              <a:rPr lang="ru-RU" dirty="0"/>
              <a:t>Измерением называют процесс представления свойств реальных объектов в виде числовых величин.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3340422" cy="250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4" y="3861048"/>
            <a:ext cx="4262285" cy="250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17512"/>
          </a:xfrm>
        </p:spPr>
        <p:txBody>
          <a:bodyPr/>
          <a:lstStyle/>
          <a:p>
            <a:r>
              <a:rPr lang="ru-RU" sz="2000" dirty="0"/>
              <a:t>2. Методы эмпирического исследования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1052513"/>
            <a:ext cx="8785225" cy="5616575"/>
          </a:xfrm>
        </p:spPr>
        <p:txBody>
          <a:bodyPr/>
          <a:lstStyle/>
          <a:p>
            <a:r>
              <a:rPr lang="ru-RU" sz="2800" i="1" dirty="0"/>
              <a:t>Эксперимент</a:t>
            </a:r>
            <a:r>
              <a:rPr lang="ru-RU" sz="2800" dirty="0"/>
              <a:t> (лат. </a:t>
            </a:r>
            <a:r>
              <a:rPr lang="ru-RU" sz="2800" dirty="0" err="1"/>
              <a:t>experimentum</a:t>
            </a:r>
            <a:r>
              <a:rPr lang="ru-RU" sz="2800" dirty="0"/>
              <a:t> - проба, опыт) - исследование каких-либо явлений путем активного воздействия на них при помощи создания новых условий, соответствующих целям исследования, или же через изменения течения процесса в нужном направлении. </a:t>
            </a:r>
          </a:p>
          <a:p>
            <a:r>
              <a:rPr lang="ru-RU" sz="2800" dirty="0"/>
              <a:t>Эксперименты, проводимые с целью установления закономерностей или обнаружения фактов, называются поисковыми экспериментами. Эксперименты, проводимые с целью проверки теории или гипотезы, называются проверочными экспериментами.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910096" cy="381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ru-RU" sz="2400" dirty="0"/>
              <a:t>2. Методы эмпирического исследования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052513"/>
            <a:ext cx="8893175" cy="5472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Этапы проведения эксперимента: </a:t>
            </a:r>
          </a:p>
          <a:p>
            <a:pPr>
              <a:lnSpc>
                <a:spcPct val="80000"/>
              </a:lnSpc>
            </a:pPr>
            <a:r>
              <a:rPr lang="ru-RU" sz="2800"/>
              <a:t>Эксперимент всегда представляет собой вопрос, обращенный к природе. Первоначально вопрос формулируется в языке теории, т.е. в теоретических терминах, обозначающих абстрактные, идеализированные объекты. Чтобы эксперимент мог ответить на вопрос теории, этот вопрос нужно переформулировать в эмпирических терминах, значениями которых являются эмпирические объекты или эмпирические данные. Это первый этап эксперимента, который можно назвать эмпирической интерпретацией теоретических вопросов.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4508"/>
            <a:ext cx="8285219" cy="614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90537"/>
          </a:xfrm>
        </p:spPr>
        <p:txBody>
          <a:bodyPr/>
          <a:lstStyle/>
          <a:p>
            <a:r>
              <a:rPr lang="ru-RU" sz="2400" dirty="0"/>
              <a:t>2. Методы эмпирического исследования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981075"/>
            <a:ext cx="8964612" cy="5876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Второй этап - выбор условий и используемых приборов. Этот этап определяется эмпирической интерпретацией теоретических величин и устранением побочных эффектов.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Третий этап - воздействие на объект, наблюдение его поведения и измерение контролируемых величин. Эксперимент можно представить как систему измеряемых переменных. Все экспериментальные переменные делятся на зависимые и независимые. Зависимые переменные экспериментатор может определять непосредственно сам, исходя из целей эксперимента.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Упрощенно эксперимент может быть представлен как нахождение функции: X = f (Y), где X - независимая переменная, а Y - зависимая.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Четвертый этап - обработка полученных данных, а также обратный перевод эмпирических терминов в теоретические.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3. Методы теоретического исследования</a:t>
            </a:r>
            <a:r>
              <a:rPr lang="ru-RU" sz="4000" dirty="0"/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80728"/>
            <a:ext cx="7467600" cy="487375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>Основу методологического арсенала теоретического исследования составляют </a:t>
            </a:r>
            <a:r>
              <a:rPr lang="ru-RU" sz="2800" dirty="0" err="1"/>
              <a:t>общелогические</a:t>
            </a:r>
            <a:r>
              <a:rPr lang="ru-RU" sz="2800" dirty="0"/>
              <a:t> методы исследования. Однако теоретические исследования имеют и свои специфические методы. Эти методы относятся, прежде всего, к способам конструирования предмета теоретического исследования (идеализация и формализация) и к способам логической организации знания внутри теории (аксиоматический и гипотетико-дедуктивный методы) 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/>
          <a:lstStyle/>
          <a:p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980728"/>
            <a:ext cx="7467600" cy="2880320"/>
          </a:xfrm>
        </p:spPr>
        <p:txBody>
          <a:bodyPr/>
          <a:lstStyle/>
          <a:p>
            <a:r>
              <a:rPr lang="ru-RU" dirty="0"/>
              <a:t>Процесс создания идеализированных объектов, принципиально неосуществимых в опыте и действительности, называется </a:t>
            </a:r>
            <a:r>
              <a:rPr lang="ru-RU" i="1" dirty="0"/>
              <a:t>идеализацией</a:t>
            </a:r>
            <a:r>
              <a:rPr lang="ru-RU" dirty="0"/>
              <a:t>. Идеализированные объекты - это предельные случаи тех или иных реальных объектов (материальная точка, идеальный газ, абсолютно черное тело).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561975"/>
          </a:xfrm>
        </p:spPr>
        <p:txBody>
          <a:bodyPr/>
          <a:lstStyle/>
          <a:p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052513"/>
            <a:ext cx="8569325" cy="5472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Существуют несколько способов формирования идеальных объектов.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1. Абстрагирование от одних свойств объектов и удерживание других. Например, «материальная точка» – идеальный предмет, обладающий лишь гравитационной массой.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2. Абстрагирование от отношений между объектами. Например, понятие «идеальный газ» получено абстрагированием от взаимодействия между молекулами газа.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3. Приписывание реальным объектам отсутствующего у них свойства или мысленное доведение присущим им свойствам предельного значения. Например, абсолютное зеркало или абсолютно черное тело.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4. Мысленное помещение реальных объектов в несуществующие, идеальные условия, например, когда не учитывается инерция.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5. Комбинация способов 1 - 4.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17513"/>
          </a:xfrm>
        </p:spPr>
        <p:txBody>
          <a:bodyPr/>
          <a:lstStyle/>
          <a:p>
            <a:r>
              <a:rPr lang="ru-RU" sz="2000" dirty="0"/>
              <a:t>3. Методы теоретического исследования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908720"/>
            <a:ext cx="7467600" cy="2116832"/>
          </a:xfrm>
        </p:spPr>
        <p:txBody>
          <a:bodyPr/>
          <a:lstStyle/>
          <a:p>
            <a:r>
              <a:rPr lang="ru-RU" dirty="0"/>
              <a:t>Идеализация помогает нам выделить в чистом виде интересующие нас стороны действительности и, опираясь на сравнительно простой идеализированный объект, дать более глубокое и полное описание этих сторон.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40968"/>
            <a:ext cx="5328592" cy="3092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/>
          <a:lstStyle/>
          <a:p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052513"/>
            <a:ext cx="8964613" cy="5472112"/>
          </a:xfrm>
        </p:spPr>
        <p:txBody>
          <a:bodyPr/>
          <a:lstStyle/>
          <a:p>
            <a:r>
              <a:rPr lang="ru-RU" sz="2800" i="1" dirty="0"/>
              <a:t>Формализация </a:t>
            </a:r>
            <a:r>
              <a:rPr lang="ru-RU" sz="2800" dirty="0"/>
              <a:t>- это отображение объекта или явления в знаковой форме какого-либо искусственного языка (математики, химии) и обеспечение возможности исследования реальных объектов и их свойств через формальное исследование соответствующих знаков.</a:t>
            </a:r>
          </a:p>
          <a:p>
            <a:r>
              <a:rPr lang="ru-RU" sz="2800" dirty="0"/>
              <a:t>Особенность формализации как гносеологического приема состоит в том, что совершающиеся с ее помощью выявление и уточнение содержания происходят через выявление и фиксацию его формы.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922" y="0"/>
            <a:ext cx="6193540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1125538"/>
            <a:ext cx="8785225" cy="5543550"/>
          </a:xfrm>
        </p:spPr>
        <p:txBody>
          <a:bodyPr/>
          <a:lstStyle/>
          <a:p>
            <a:r>
              <a:rPr lang="ru-RU" sz="2800"/>
              <a:t>Основные функции формализации в научном познании сводятся к следующим: уточнение, анализ и определение понятий, что способствует повышению их однозначности, определенности и точности; повышение строгости и точности доказательства посредством представления его последовательностью формул; возможность на основе формализации создания алгоритмов мыслительных операций, которые являются предпосылкой создания программ для вычислительных машин.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/>
          <a:lstStyle/>
          <a:p>
            <a:r>
              <a:rPr lang="ru-RU" sz="2400" dirty="0"/>
              <a:t>3. Методы теоретического исследования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76375" y="981075"/>
            <a:ext cx="7210425" cy="5153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Хотя формализация широко распространена в теоретических исследованиях, она имеет границы. Так австрийский логик и математик </a:t>
            </a:r>
            <a:r>
              <a:rPr lang="ru-RU" sz="2400" dirty="0" err="1"/>
              <a:t>Гёдель</a:t>
            </a:r>
            <a:r>
              <a:rPr lang="ru-RU" sz="2400" dirty="0"/>
              <a:t> доказал теорему о неполноте достаточно богатых формализованных теорий, согласно которой в теории всегда остается </a:t>
            </a:r>
            <a:r>
              <a:rPr lang="ru-RU" sz="2400" dirty="0" err="1"/>
              <a:t>невыявленный</a:t>
            </a:r>
            <a:r>
              <a:rPr lang="ru-RU" sz="2400" dirty="0"/>
              <a:t>, </a:t>
            </a:r>
            <a:r>
              <a:rPr lang="ru-RU" sz="2400" dirty="0" err="1"/>
              <a:t>неформализуемый</a:t>
            </a:r>
            <a:r>
              <a:rPr lang="ru-RU" sz="2400" dirty="0"/>
              <a:t> остаток.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В свою очередь, А. Тарский доказал теорему о </a:t>
            </a:r>
            <a:r>
              <a:rPr lang="ru-RU" sz="2400" dirty="0" err="1"/>
              <a:t>неформализуемости</a:t>
            </a:r>
            <a:r>
              <a:rPr lang="ru-RU" sz="2400" dirty="0"/>
              <a:t> понятия истины. Таким образом, существует ограниченность дедуктивных и выразительных возможностей формализованных теорий.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17513"/>
          </a:xfrm>
        </p:spPr>
        <p:txBody>
          <a:bodyPr/>
          <a:lstStyle/>
          <a:p>
            <a:r>
              <a:rPr lang="ru-RU" sz="2000" dirty="0"/>
              <a:t>3. Методы теоретического исследования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388" y="908050"/>
            <a:ext cx="8856662" cy="57610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/>
              <a:t>Аксиоматический метод</a:t>
            </a:r>
            <a:r>
              <a:rPr lang="ru-RU" sz="2400" dirty="0"/>
              <a:t> построения теории - это метод построения теории посредством введения аксиом и дедуктивного вывода из них возможных следствий.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Правила и последовательность аксиоматического метода: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1) выбирается некоторое множество принимаемых без доказательства предложений определенной теории - аксиом;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2) входящие в них понятия явно не определяются в рамках данной теории;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3) фиксируются правила определения и правила вывода данной теории, позволяющие вводить новые термины (понятия) в теорию и логически выводить одни предложения из других;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4) все остальные предложения данной теории (теоремы) выводятся из аксиом (1) на основе определенных правил (3).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346075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3. Методы теоретического исследования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908050"/>
            <a:ext cx="8569325" cy="57610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i="1" dirty="0"/>
              <a:t>Гипотетико-дедуктивный метод построения теории</a:t>
            </a:r>
            <a:r>
              <a:rPr lang="ru-RU" sz="2400" dirty="0"/>
              <a:t>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Сущность данного метода заключается в создании системы связанных между собой гипотез. Путем дедуктивного метода из исходных гипотез выводят эмпирически проверяемые следствия.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Построение теории на основе гипотетико-дедуктивного метода включает несколько этапов: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1. Анализ фактического материала, являющегося исходной эмпирической базой изучаемой области действительности.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2. Выдвижение догадок и предположений о закономерностях исследуемой области.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3. Отбор наиболее правдоподобных догадок и формулировка на их основе исходных научных гипотез.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4. Выведение дедуктивным методом из исходных гипотез эмпирически проверяемых следствий.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5. Опытная проверка следствий.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5" descr="1-89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27368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81128"/>
            <a:ext cx="7108825" cy="1467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3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969</TotalTime>
  <Words>2436</Words>
  <Application>Microsoft Office PowerPoint</Application>
  <PresentationFormat>Экран (4:3)</PresentationFormat>
  <Paragraphs>138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Century Schoolbook</vt:lpstr>
      <vt:lpstr>Impact</vt:lpstr>
      <vt:lpstr>Times New Roman</vt:lpstr>
      <vt:lpstr>Wingdings</vt:lpstr>
      <vt:lpstr>Wingdings 2</vt:lpstr>
      <vt:lpstr>Эркер</vt:lpstr>
      <vt:lpstr>Презентация PowerPoint</vt:lpstr>
      <vt:lpstr>Методы научного исследования</vt:lpstr>
      <vt:lpstr>Методы научного исследования</vt:lpstr>
      <vt:lpstr>4.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1. Общелогические методы научного исследования</vt:lpstr>
      <vt:lpstr>2. Методы эмпирического исследования 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2. Методы эмпирического исследования</vt:lpstr>
      <vt:lpstr>3. Методы теоретического исследования 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3. Методы теоретического исследования</vt:lpstr>
      <vt:lpstr>Презентация PowerPoint</vt:lpstr>
    </vt:vector>
  </TitlesOfParts>
  <Company>505.ru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Степанов</dc:creator>
  <cp:lastModifiedBy>Saltanat</cp:lastModifiedBy>
  <cp:revision>43</cp:revision>
  <dcterms:created xsi:type="dcterms:W3CDTF">2008-04-30T07:14:49Z</dcterms:created>
  <dcterms:modified xsi:type="dcterms:W3CDTF">2021-10-30T09:14:05Z</dcterms:modified>
</cp:coreProperties>
</file>