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22.12.2015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ЖАЛПЫ ЖӘНЕ ӘКІМШІЛІК ШЫҒЫСТАР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k-KZ" dirty="0" smtClean="0"/>
          </a:p>
          <a:p>
            <a:endParaRPr lang="kk-KZ" dirty="0"/>
          </a:p>
          <a:p>
            <a:endParaRPr lang="ru-RU" dirty="0"/>
          </a:p>
        </p:txBody>
      </p:sp>
      <p:pic>
        <p:nvPicPr>
          <p:cNvPr id="4" name="Picture 4" descr="4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96" y="4653136"/>
            <a:ext cx="2167901" cy="16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21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sz="4400" dirty="0">
                <a:solidFill>
                  <a:srgbClr val="FF0000"/>
                </a:solidFill>
              </a:rPr>
              <a:t>Лекция мақсаты</a:t>
            </a:r>
            <a:r>
              <a:rPr lang="kk-KZ" sz="4400" dirty="0" smtClean="0">
                <a:solidFill>
                  <a:srgbClr val="FF0000"/>
                </a:solidFill>
              </a:rPr>
              <a:t>:</a:t>
            </a:r>
            <a:br>
              <a:rPr lang="kk-KZ" sz="4400" dirty="0" smtClean="0">
                <a:solidFill>
                  <a:srgbClr val="FF0000"/>
                </a:solidFill>
              </a:rPr>
            </a:b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7239000" cy="4846320"/>
          </a:xfrm>
        </p:spPr>
        <p:txBody>
          <a:bodyPr>
            <a:normAutofit/>
          </a:bodyPr>
          <a:lstStyle/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студенттерге </a:t>
            </a:r>
            <a:r>
              <a:rPr lang="kk-KZ" sz="4000" dirty="0">
                <a:latin typeface="Times New Roman" pitchFamily="18" charset="0"/>
                <a:cs typeface="Times New Roman" pitchFamily="18" charset="0"/>
              </a:rPr>
              <a:t>жалпы және әкімшілік шығыстардың құрамы мен құрылымымен 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таныстыру</a:t>
            </a:r>
          </a:p>
          <a:p>
            <a:pPr marL="0" indent="0" algn="ctr">
              <a:buNone/>
            </a:pPr>
            <a:r>
              <a:rPr lang="kk-KZ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Лекция сұрақтары</a:t>
            </a: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Жалпы </a:t>
            </a:r>
            <a:r>
              <a:rPr lang="kk-KZ" sz="4000" dirty="0">
                <a:latin typeface="Times New Roman" pitchFamily="18" charset="0"/>
                <a:cs typeface="Times New Roman" pitchFamily="18" charset="0"/>
              </a:rPr>
              <a:t>және әкімшілік шығыстардың құрамы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8" descr="5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157192"/>
            <a:ext cx="1384548" cy="1384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03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>
                <a:latin typeface="Times New Roman" pitchFamily="18" charset="0"/>
                <a:cs typeface="Times New Roman" pitchFamily="18" charset="0"/>
              </a:rPr>
              <a:t>Жалпы және әкімшілік шығыстардың құрамы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9416"/>
            <a:ext cx="7571184" cy="484632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Басқарушылық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және шаруашылық персоналға жататын жұмыскерлердің еңбекақысы, әртүрлі сыйақылар мен үстемелерді қоса есептегенде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Міндетті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мемлекеттік әлеуметтік сақтандыруға аударымдар мен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міндетті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медициналық сақтандыруға, зейнетақы қорына жарналар.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Қосымша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төлемдер, пособие,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кәсіпорын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жұмыскерлеріне өтемақы.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Жұмыскерлерге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материалдық көмек (несиені бөлшектей өтеу үшін және бастапқы жарналар үшін)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Әкімшілік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, жалпы шаруашылық және  табиғатты қорғауға негізгі қорларды қалыпты жағдайда ұстау, тозуы және жөнделуі.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Жалпы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шарушылық сипаттағы материалды емес активтердің амортизациясы.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Мүлікке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төлемдер, жалға және лизингке беру.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3" descr="booc00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580917"/>
            <a:ext cx="129614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07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    Басқарудың </a:t>
            </a:r>
            <a:r>
              <a:rPr lang="kk-KZ" sz="3000" dirty="0">
                <a:latin typeface="Times New Roman" pitchFamily="18" charset="0"/>
                <a:cs typeface="Times New Roman" pitchFamily="18" charset="0"/>
              </a:rPr>
              <a:t>техникалық құралдарын қалыпты ұстау және </a:t>
            </a:r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қызмет көрсету</a:t>
            </a:r>
            <a:r>
              <a:rPr lang="kk-KZ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байланыс </a:t>
            </a:r>
            <a:r>
              <a:rPr lang="kk-KZ" sz="3000" dirty="0">
                <a:latin typeface="Times New Roman" pitchFamily="18" charset="0"/>
                <a:cs typeface="Times New Roman" pitchFamily="18" charset="0"/>
              </a:rPr>
              <a:t>тараптары және сигнализация құралдары, есептеу орталықтары және өндіріске қатысы жоқ техникалық басқару құралдары (мысалы, байланыс құралдарын жалға беру шығыстары, яғни басқару мақсаттары үшін) кететін шығындары.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000" i="1" dirty="0" smtClean="0">
                <a:latin typeface="Times New Roman" pitchFamily="18" charset="0"/>
                <a:cs typeface="Times New Roman" pitchFamily="18" charset="0"/>
              </a:rPr>
              <a:t>     Почталық</a:t>
            </a:r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000" dirty="0">
                <a:latin typeface="Times New Roman" pitchFamily="18" charset="0"/>
                <a:cs typeface="Times New Roman" pitchFamily="18" charset="0"/>
              </a:rPr>
              <a:t>– телеграф шығыстары, телефон станцияларын ұстау және эксплутациялау шығыстары, факс, диспетчерлік, радио, басқа да байланыс құрылғылары, типографиялық жұмыстар заттарды </a:t>
            </a:r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есепке </a:t>
            </a:r>
            <a:r>
              <a:rPr lang="kk-KZ" sz="3000" dirty="0">
                <a:latin typeface="Times New Roman" pitchFamily="18" charset="0"/>
                <a:cs typeface="Times New Roman" pitchFamily="18" charset="0"/>
              </a:rPr>
              <a:t>алу және есеп беру заттары сатып алуға кететін шығындар.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    Өндірісті </a:t>
            </a:r>
            <a:r>
              <a:rPr lang="kk-KZ" sz="3000" dirty="0">
                <a:latin typeface="Times New Roman" pitchFamily="18" charset="0"/>
                <a:cs typeface="Times New Roman" pitchFamily="18" charset="0"/>
              </a:rPr>
              <a:t>басқару бойынша басқа тараптардың, ұйымдардың жүзеге асыратын қызметтері үшін </a:t>
            </a:r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төлемдер.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/>
          </a:p>
          <a:p>
            <a:endParaRPr lang="kk-KZ" dirty="0"/>
          </a:p>
          <a:p>
            <a:endParaRPr lang="ru-RU" dirty="0"/>
          </a:p>
        </p:txBody>
      </p:sp>
      <p:pic>
        <p:nvPicPr>
          <p:cNvPr id="4" name="Picture 7" descr="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438775"/>
            <a:ext cx="183832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01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7859216" cy="4846320"/>
          </a:xfrm>
        </p:spPr>
        <p:txBody>
          <a:bodyPr>
            <a:normAutofit lnSpcReduction="10000"/>
          </a:bodyPr>
          <a:lstStyle/>
          <a:p>
            <a:pPr algn="just"/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Әкімшілік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– шаруашылық объектілерді қорғау және өртке қарсы қауіпсіздік ісі шаралары бойынша шығыстары.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Басқарушылық маманның іс-сапарлық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шығыстары.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Өкілдік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шығыстары.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Қайырымдылық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спонсорлық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шығыстар.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Жұмысшы күштерін жинау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таңдауға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байланысты шығындар.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Қызмет көрсетуші өндіріс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шаруашылық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шығыстары.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7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609774"/>
            <a:ext cx="2592288" cy="2075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28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7239000" cy="5835048"/>
          </a:xfrm>
        </p:spPr>
        <p:txBody>
          <a:bodyPr>
            <a:normAutofit fontScale="77500" lnSpcReduction="20000"/>
          </a:bodyPr>
          <a:lstStyle/>
          <a:p>
            <a:endParaRPr lang="kk-KZ" dirty="0" smtClean="0"/>
          </a:p>
          <a:p>
            <a:pPr algn="just"/>
            <a:r>
              <a:rPr lang="kk-KZ" sz="3000" i="1" dirty="0" smtClean="0">
                <a:latin typeface="Times New Roman" pitchFamily="18" charset="0"/>
                <a:cs typeface="Times New Roman" pitchFamily="18" charset="0"/>
              </a:rPr>
              <a:t>Кәсіпорындарға </a:t>
            </a:r>
            <a:r>
              <a:rPr lang="kk-KZ" sz="3000" i="1" dirty="0">
                <a:latin typeface="Times New Roman" pitchFamily="18" charset="0"/>
                <a:cs typeface="Times New Roman" pitchFamily="18" charset="0"/>
              </a:rPr>
              <a:t>келісім-шарттарға байланысты көрсететін </a:t>
            </a:r>
            <a:r>
              <a:rPr lang="kk-KZ" sz="3000" i="1" dirty="0" smtClean="0">
                <a:latin typeface="Times New Roman" pitchFamily="18" charset="0"/>
                <a:cs typeface="Times New Roman" pitchFamily="18" charset="0"/>
              </a:rPr>
              <a:t>қызметтерге </a:t>
            </a:r>
            <a:r>
              <a:rPr lang="kk-KZ" sz="3000" i="1" dirty="0">
                <a:latin typeface="Times New Roman" pitchFamily="18" charset="0"/>
                <a:cs typeface="Times New Roman" pitchFamily="18" charset="0"/>
              </a:rPr>
              <a:t>төлемдер </a:t>
            </a:r>
            <a:r>
              <a:rPr lang="kk-KZ" sz="3000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000" i="1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3000" dirty="0">
                <a:latin typeface="Times New Roman" pitchFamily="18" charset="0"/>
                <a:cs typeface="Times New Roman" pitchFamily="18" charset="0"/>
              </a:rPr>
              <a:t>банк, тауар биржасы, делдалдық және басқа да ұйымдар;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000" i="1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kk-KZ" sz="3000" dirty="0">
                <a:latin typeface="Times New Roman" pitchFamily="18" charset="0"/>
                <a:cs typeface="Times New Roman" pitchFamily="18" charset="0"/>
              </a:rPr>
              <a:t>кеңес берушілік, заңды ақпараттың аудиторлық ұйымдар аудармашылар;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000" i="1" dirty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kk-KZ" sz="3000" dirty="0">
                <a:latin typeface="Times New Roman" pitchFamily="18" charset="0"/>
                <a:cs typeface="Times New Roman" pitchFamily="18" charset="0"/>
              </a:rPr>
              <a:t>көпшілік ақпараттық құралдар (қаржылық есеп беруді баспаға шығарумен байланысты</a:t>
            </a:r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000" dirty="0">
                <a:latin typeface="Times New Roman" pitchFamily="18" charset="0"/>
                <a:cs typeface="Times New Roman" pitchFamily="18" charset="0"/>
              </a:rPr>
              <a:t>Кадрларды дайындау және қайта даярлау шығындары. 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Өндірістік </a:t>
            </a:r>
            <a:r>
              <a:rPr lang="kk-KZ" sz="3000" dirty="0">
                <a:latin typeface="Times New Roman" pitchFamily="18" charset="0"/>
                <a:cs typeface="Times New Roman" pitchFamily="18" charset="0"/>
              </a:rPr>
              <a:t>сипаттағы шығармашылық және рационалдауға, тәжірибелік-эксперименталды жұмыстар жүргізуге үлгілерді дайындау және сынау шығыстары, жәрмеңке, конкурстар, авторлық сыйақылық төлемдер.  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7" descr="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405781"/>
            <a:ext cx="183832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руч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767" y="5382866"/>
            <a:ext cx="90011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4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9.82659E-7 C -0.00764 -0.00694 -0.01597 -0.00486 -0.02448 -0.00879 C -0.02726 -0.0081 -0.03281 -0.00648 -0.03281 -0.00648 " pathEditMode="relative" rAng="0" ptsTypes="ff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332656"/>
            <a:ext cx="7787208" cy="5763040"/>
          </a:xfrm>
        </p:spPr>
        <p:txBody>
          <a:bodyPr/>
          <a:lstStyle/>
          <a:p>
            <a:endParaRPr lang="kk-KZ" dirty="0" smtClean="0"/>
          </a:p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Салықтар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мен алымдар, табыс салығынан басқа, акциздер, ққс өтелмейтін салықтар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Кеден салықтары, сот, арбитражды шығыстар.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Ұйымдастырушылық шығыстар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Өнімсіз шығындар: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А) өндірістің тоқтауынан болатын ысыраптар.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Б) кепілдік мерзімі өтеп кеткен медикаменттер мен азық-түліктерді есептен шығаруға байланысты ысыраптар.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Picture 12" descr="кот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733256"/>
            <a:ext cx="45005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BS00649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122121"/>
            <a:ext cx="1655763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83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27</TotalTime>
  <Words>378</Words>
  <Application>Microsoft Office PowerPoint</Application>
  <PresentationFormat>Экран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ЖАЛПЫ ЖӘНЕ ӘКІМШІЛІК ШЫҒЫСТАР</vt:lpstr>
      <vt:lpstr>Лекция мақсаты: </vt:lpstr>
      <vt:lpstr>Жалпы және әкімшілік шығыстардың құрамы</vt:lpstr>
      <vt:lpstr>  </vt:lpstr>
      <vt:lpstr>  </vt:lpstr>
      <vt:lpstr> 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ЖАЛПЫ ЖӘНЕ ӘКІМШІЛІК ШЫҒЫСТАР</dc:title>
  <dc:creator>Аяулым</dc:creator>
  <cp:lastModifiedBy>User</cp:lastModifiedBy>
  <cp:revision>4</cp:revision>
  <dcterms:created xsi:type="dcterms:W3CDTF">2015-12-21T17:59:58Z</dcterms:created>
  <dcterms:modified xsi:type="dcterms:W3CDTF">2015-12-21T19:26:43Z</dcterms:modified>
</cp:coreProperties>
</file>