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1" d="100"/>
          <a:sy n="71" d="100"/>
        </p:scale>
        <p:origin x="-498"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859280"/>
            <a:ext cx="6400800" cy="1295400"/>
          </a:xfrm>
        </p:spPr>
        <p:txBody>
          <a:bodyPr/>
          <a:lstStyle/>
          <a:p>
            <a:r>
              <a:rPr lang="ru-RU" smtClean="0"/>
              <a:t>Образец заголовка</a:t>
            </a:r>
            <a:endParaRPr lang="en-US" dirty="0"/>
          </a:p>
        </p:txBody>
      </p:sp>
      <p:pic>
        <p:nvPicPr>
          <p:cNvPr id="8" name="Picture 7"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801112"/>
            <a:ext cx="9144000" cy="932688"/>
          </a:xfrm>
          <a:prstGeom prst="rect">
            <a:avLst/>
          </a:prstGeom>
        </p:spPr>
      </p:pic>
      <p:sp>
        <p:nvSpPr>
          <p:cNvPr id="3" name="Subtitle 2"/>
          <p:cNvSpPr>
            <a:spLocks noGrp="1"/>
          </p:cNvSpPr>
          <p:nvPr>
            <p:ph type="subTitle" idx="1"/>
          </p:nvPr>
        </p:nvSpPr>
        <p:spPr>
          <a:xfrm>
            <a:off x="1371600" y="3429000"/>
            <a:ext cx="6400800" cy="762000"/>
          </a:xfrm>
        </p:spPr>
        <p:txBody>
          <a:bodyPr>
            <a:normAutofit/>
          </a:bodyPr>
          <a:lstStyle>
            <a:lvl1pPr marL="0" indent="0" algn="ctr">
              <a:buNone/>
              <a:defRPr sz="2000" i="1" baseline="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bwMode="white"/>
        <p:txBody>
          <a:bodyPr/>
          <a:lstStyle/>
          <a:p>
            <a:fld id="{5CA9094E-D061-48BA-AE7F-521CD8039FE6}" type="datetimeFigureOut">
              <a:rPr lang="ru-RU" smtClean="0"/>
              <a:pPr/>
              <a:t>23.12.2015</a:t>
            </a:fld>
            <a:endParaRPr lang="ru-RU"/>
          </a:p>
        </p:txBody>
      </p:sp>
      <p:sp>
        <p:nvSpPr>
          <p:cNvPr id="5" name="Footer Placeholder 4"/>
          <p:cNvSpPr>
            <a:spLocks noGrp="1"/>
          </p:cNvSpPr>
          <p:nvPr>
            <p:ph type="ftr" sz="quarter" idx="11"/>
          </p:nvPr>
        </p:nvSpPr>
        <p:spPr bwMode="white"/>
        <p:txBody>
          <a:bodyPr/>
          <a:lstStyle/>
          <a:p>
            <a:endParaRPr lang="ru-RU"/>
          </a:p>
        </p:txBody>
      </p:sp>
      <p:sp>
        <p:nvSpPr>
          <p:cNvPr id="6" name="Slide Number Placeholder 5"/>
          <p:cNvSpPr>
            <a:spLocks noGrp="1"/>
          </p:cNvSpPr>
          <p:nvPr>
            <p:ph type="sldNum" sz="quarter" idx="12"/>
          </p:nvPr>
        </p:nvSpPr>
        <p:spPr/>
        <p:txBody>
          <a:bodyPr/>
          <a:lstStyle/>
          <a:p>
            <a:fld id="{58470784-B850-4ACE-B2E5-9578E5F1D591}"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a:xfrm>
            <a:off x="1371600" y="2438400"/>
            <a:ext cx="6400800" cy="3048001"/>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CA9094E-D061-48BA-AE7F-521CD8039FE6}" type="datetimeFigureOut">
              <a:rPr lang="ru-RU" smtClean="0"/>
              <a:pPr/>
              <a:t>23.12.2015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8470784-B850-4ACE-B2E5-9578E5F1D591}" type="slidenum">
              <a:rPr lang="ru-RU" smtClean="0"/>
              <a:pPr/>
              <a:t>‹#›</a:t>
            </a:fld>
            <a:endParaRPr lang="ru-RU"/>
          </a:p>
        </p:txBody>
      </p:sp>
      <p:pic>
        <p:nvPicPr>
          <p:cNvPr id="9" name="Picture 8"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CA9094E-D061-48BA-AE7F-521CD8039FE6}" type="datetimeFigureOut">
              <a:rPr lang="ru-RU" smtClean="0"/>
              <a:pPr/>
              <a:t>23.12.2015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8470784-B850-4ACE-B2E5-9578E5F1D591}" type="slidenum">
              <a:rPr lang="ru-RU" smtClean="0"/>
              <a:pPr/>
              <a:t>‹#›</a:t>
            </a:fld>
            <a:endParaRPr lang="ru-RU"/>
          </a:p>
        </p:txBody>
      </p:sp>
      <p:pic>
        <p:nvPicPr>
          <p:cNvPr id="7" name="Picture 6"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684462"/>
            <a:ext cx="9144000" cy="932688"/>
          </a:xfrm>
          <a:prstGeom prst="rect">
            <a:avLst/>
          </a:prstGeom>
        </p:spPr>
      </p:pic>
      <p:sp>
        <p:nvSpPr>
          <p:cNvPr id="2" name="Title 1"/>
          <p:cNvSpPr>
            <a:spLocks noGrp="1"/>
          </p:cNvSpPr>
          <p:nvPr>
            <p:ph type="title"/>
          </p:nvPr>
        </p:nvSpPr>
        <p:spPr>
          <a:xfrm>
            <a:off x="1447800" y="3410267"/>
            <a:ext cx="6248400" cy="1456373"/>
          </a:xfrm>
        </p:spPr>
        <p:txBody>
          <a:bodyPr anchor="t">
            <a:normAutofit/>
          </a:bodyPr>
          <a:lstStyle>
            <a:lvl1pPr algn="ctr">
              <a:defRPr sz="3600" b="0" i="0" cap="all"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1447800" y="1503680"/>
            <a:ext cx="6248400" cy="1566862"/>
          </a:xfrm>
        </p:spPr>
        <p:txBody>
          <a:bodyPr anchor="b"/>
          <a:lstStyle>
            <a:lvl1pPr marL="0" indent="0" algn="ctr">
              <a:buNone/>
              <a:defRPr sz="2000" b="0" i="1"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pic>
        <p:nvPicPr>
          <p:cNvPr id="8" name="Picture 7"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684462"/>
            <a:ext cx="9144000" cy="932688"/>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10" name="Content Placeholder 9"/>
          <p:cNvSpPr>
            <a:spLocks noGrp="1"/>
          </p:cNvSpPr>
          <p:nvPr>
            <p:ph sz="quarter" idx="13"/>
          </p:nvPr>
        </p:nvSpPr>
        <p:spPr>
          <a:xfrm>
            <a:off x="1371600" y="2438400"/>
            <a:ext cx="3124200" cy="3124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fld id="{5CA9094E-D061-48BA-AE7F-521CD8039FE6}" type="datetimeFigureOut">
              <a:rPr lang="ru-RU" smtClean="0"/>
              <a:pPr/>
              <a:t>23.12.2015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8470784-B850-4ACE-B2E5-9578E5F1D591}" type="slidenum">
              <a:rPr lang="ru-RU" smtClean="0"/>
              <a:pPr/>
              <a:t>‹#›</a:t>
            </a:fld>
            <a:endParaRPr lang="ru-RU"/>
          </a:p>
        </p:txBody>
      </p:sp>
      <p:sp>
        <p:nvSpPr>
          <p:cNvPr id="12" name="Content Placeholder 11"/>
          <p:cNvSpPr>
            <a:spLocks noGrp="1"/>
          </p:cNvSpPr>
          <p:nvPr>
            <p:ph sz="quarter" idx="14"/>
          </p:nvPr>
        </p:nvSpPr>
        <p:spPr>
          <a:xfrm>
            <a:off x="4648200" y="2438400"/>
            <a:ext cx="3124200" cy="3124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pic>
        <p:nvPicPr>
          <p:cNvPr id="9" name="Picture 8"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pic>
        <p:nvPicPr>
          <p:cNvPr id="12" name="Picture 11" descr="flourish2.png"/>
          <p:cNvPicPr>
            <a:picLocks noChangeAspect="1"/>
          </p:cNvPicPr>
          <p:nvPr/>
        </p:nvPicPr>
        <p:blipFill>
          <a:blip r:embed="rId2">
            <a:clrChange>
              <a:clrFrom>
                <a:srgbClr val="000000">
                  <a:alpha val="0"/>
                </a:srgbClr>
              </a:clrFrom>
              <a:clrTo>
                <a:srgbClr val="000000">
                  <a:alpha val="0"/>
                </a:srgbClr>
              </a:clrTo>
            </a:clrChange>
            <a:lum bright="-14000"/>
          </a:blip>
          <a:stretch>
            <a:fillRect/>
          </a:stretch>
        </p:blipFill>
        <p:spPr>
          <a:xfrm>
            <a:off x="0" y="1618488"/>
            <a:ext cx="9144000" cy="932688"/>
          </a:xfrm>
          <a:prstGeom prst="rect">
            <a:avLst/>
          </a:prstGeom>
        </p:spPr>
      </p:pic>
      <p:sp>
        <p:nvSpPr>
          <p:cNvPr id="11" name="Content Placeholder 10"/>
          <p:cNvSpPr>
            <a:spLocks noGrp="1"/>
          </p:cNvSpPr>
          <p:nvPr>
            <p:ph sz="quarter" idx="13"/>
          </p:nvPr>
        </p:nvSpPr>
        <p:spPr>
          <a:xfrm>
            <a:off x="1371600" y="2819400"/>
            <a:ext cx="3124200" cy="2743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Content Placeholder 12"/>
          <p:cNvSpPr>
            <a:spLocks noGrp="1"/>
          </p:cNvSpPr>
          <p:nvPr>
            <p:ph sz="quarter" idx="14"/>
          </p:nvPr>
        </p:nvSpPr>
        <p:spPr>
          <a:xfrm>
            <a:off x="4648200" y="2819400"/>
            <a:ext cx="3124200" cy="2743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1371600" y="2362201"/>
            <a:ext cx="3125788" cy="451338"/>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5" name="Text Placeholder 4"/>
          <p:cNvSpPr>
            <a:spLocks noGrp="1"/>
          </p:cNvSpPr>
          <p:nvPr>
            <p:ph type="body" sz="quarter" idx="3"/>
          </p:nvPr>
        </p:nvSpPr>
        <p:spPr>
          <a:xfrm>
            <a:off x="4645025" y="2359152"/>
            <a:ext cx="3127375" cy="448056"/>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7" name="Date Placeholder 6"/>
          <p:cNvSpPr>
            <a:spLocks noGrp="1"/>
          </p:cNvSpPr>
          <p:nvPr>
            <p:ph type="dt" sz="half" idx="10"/>
          </p:nvPr>
        </p:nvSpPr>
        <p:spPr/>
        <p:txBody>
          <a:bodyPr/>
          <a:lstStyle/>
          <a:p>
            <a:fld id="{5CA9094E-D061-48BA-AE7F-521CD8039FE6}" type="datetimeFigureOut">
              <a:rPr lang="ru-RU" smtClean="0"/>
              <a:pPr/>
              <a:t>23.12.2015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58470784-B850-4ACE-B2E5-9578E5F1D591}"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5CA9094E-D061-48BA-AE7F-521CD8039FE6}" type="datetimeFigureOut">
              <a:rPr lang="ru-RU" smtClean="0"/>
              <a:pPr/>
              <a:t>23.12.2015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58470784-B850-4ACE-B2E5-9578E5F1D591}" type="slidenum">
              <a:rPr lang="ru-RU" smtClean="0"/>
              <a:pPr/>
              <a:t>‹#›</a:t>
            </a:fld>
            <a:endParaRPr lang="ru-RU"/>
          </a:p>
        </p:txBody>
      </p:sp>
      <p:pic>
        <p:nvPicPr>
          <p:cNvPr id="7" name="Picture 6"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CA9094E-D061-48BA-AE7F-521CD8039FE6}" type="datetimeFigureOut">
              <a:rPr lang="ru-RU" smtClean="0"/>
              <a:pPr/>
              <a:t>23.12.2015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8470784-B850-4ACE-B2E5-9578E5F1D591}"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953001" y="1676400"/>
            <a:ext cx="2819399" cy="599440"/>
          </a:xfrm>
        </p:spPr>
        <p:txBody>
          <a:bodyPr anchor="b">
            <a:noAutofit/>
          </a:bodyPr>
          <a:lstStyle>
            <a:lvl1pPr algn="ctr">
              <a:defRPr sz="1700" b="1" cap="all" spc="0" baseline="0"/>
            </a:lvl1pPr>
          </a:lstStyle>
          <a:p>
            <a:r>
              <a:rPr lang="ru-RU" smtClean="0"/>
              <a:t>Образец заголовка</a:t>
            </a:r>
            <a:endParaRPr lang="en-US" dirty="0"/>
          </a:p>
        </p:txBody>
      </p:sp>
      <p:sp>
        <p:nvSpPr>
          <p:cNvPr id="4" name="Text Placeholder 3"/>
          <p:cNvSpPr>
            <a:spLocks noGrp="1"/>
          </p:cNvSpPr>
          <p:nvPr>
            <p:ph type="body" sz="half" idx="2"/>
          </p:nvPr>
        </p:nvSpPr>
        <p:spPr>
          <a:xfrm>
            <a:off x="4953001" y="2275840"/>
            <a:ext cx="2819399" cy="290576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5CA9094E-D061-48BA-AE7F-521CD8039FE6}" type="datetimeFigureOut">
              <a:rPr lang="ru-RU" smtClean="0"/>
              <a:pPr/>
              <a:t>23.12.2015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8470784-B850-4ACE-B2E5-9578E5F1D591}" type="slidenum">
              <a:rPr lang="ru-RU" smtClean="0"/>
              <a:pPr/>
              <a:t>‹#›</a:t>
            </a:fld>
            <a:endParaRPr lang="ru-RU"/>
          </a:p>
        </p:txBody>
      </p:sp>
      <p:sp>
        <p:nvSpPr>
          <p:cNvPr id="9" name="Content Placeholder 8"/>
          <p:cNvSpPr>
            <a:spLocks noGrp="1"/>
          </p:cNvSpPr>
          <p:nvPr>
            <p:ph sz="quarter" idx="13"/>
          </p:nvPr>
        </p:nvSpPr>
        <p:spPr>
          <a:xfrm>
            <a:off x="1371600" y="1676400"/>
            <a:ext cx="3276600" cy="3505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10" name="Plaque 9"/>
          <p:cNvSpPr/>
          <p:nvPr/>
        </p:nvSpPr>
        <p:spPr>
          <a:xfrm>
            <a:off x="1463040" y="1847088"/>
            <a:ext cx="3090672" cy="3090672"/>
          </a:xfrm>
          <a:prstGeom prst="plaque">
            <a:avLst>
              <a:gd name="adj" fmla="val 8438"/>
            </a:avLst>
          </a:prstGeom>
          <a:noFill/>
          <a:ln w="9525">
            <a:solidFill>
              <a:schemeClr val="tx2">
                <a:alpha val="17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953000" y="1676400"/>
            <a:ext cx="2819400" cy="599440"/>
          </a:xfrm>
        </p:spPr>
        <p:txBody>
          <a:bodyPr anchor="b">
            <a:noAutofit/>
          </a:bodyPr>
          <a:lstStyle>
            <a:lvl1pPr algn="ctr">
              <a:defRPr sz="1700" b="1" cap="all" spc="0" baseline="0"/>
            </a:lvl1pPr>
          </a:lstStyle>
          <a:p>
            <a:r>
              <a:rPr lang="ru-RU" smtClean="0"/>
              <a:t>Образец заголовка</a:t>
            </a:r>
            <a:endParaRPr lang="en-US" dirty="0"/>
          </a:p>
        </p:txBody>
      </p:sp>
      <p:sp>
        <p:nvSpPr>
          <p:cNvPr id="3" name="Picture Placeholder 2"/>
          <p:cNvSpPr>
            <a:spLocks noGrp="1"/>
          </p:cNvSpPr>
          <p:nvPr>
            <p:ph type="pic" idx="1"/>
          </p:nvPr>
        </p:nvSpPr>
        <p:spPr>
          <a:xfrm>
            <a:off x="1524000" y="1905000"/>
            <a:ext cx="2971800" cy="2971800"/>
          </a:xfrm>
          <a:prstGeom prst="plaque">
            <a:avLst>
              <a:gd name="adj" fmla="val 8341"/>
            </a:avLst>
          </a:prstGeom>
          <a:solidFill>
            <a:schemeClr val="bg1">
              <a:lumMod val="95000"/>
              <a:alpha val="35000"/>
            </a:schemeClr>
          </a:solidFill>
          <a:ln w="98425" cmpd="thinThick">
            <a:noFill/>
            <a:bevel/>
          </a:ln>
        </p:spPr>
        <p:txBody>
          <a:bodyPr>
            <a:normAutofit/>
          </a:bodyPr>
          <a:lstStyle>
            <a:lvl1pPr marL="0" indent="0" algn="ctr">
              <a:buNone/>
              <a:defRPr sz="1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4953000" y="2276856"/>
            <a:ext cx="2819400" cy="287528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5CA9094E-D061-48BA-AE7F-521CD8039FE6}" type="datetimeFigureOut">
              <a:rPr lang="ru-RU" smtClean="0"/>
              <a:pPr/>
              <a:t>23.12.2015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8470784-B850-4ACE-B2E5-9578E5F1D591}"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5CA9094E-D061-48BA-AE7F-521CD8039FE6}" type="datetimeFigureOut">
              <a:rPr lang="ru-RU" smtClean="0"/>
              <a:pPr/>
              <a:t>23.12.2015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8470784-B850-4ACE-B2E5-9578E5F1D591}"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09041"/>
            <a:ext cx="1295400" cy="43180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295400" y="1219199"/>
            <a:ext cx="5181600" cy="426720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CA9094E-D061-48BA-AE7F-521CD8039FE6}" type="datetimeFigureOut">
              <a:rPr lang="ru-RU" smtClean="0"/>
              <a:pPr/>
              <a:t>23.12.2015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8470784-B850-4ACE-B2E5-9578E5F1D591}"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window3.png"/>
          <p:cNvPicPr>
            <a:picLocks noChangeAspect="1"/>
          </p:cNvPicPr>
          <p:nvPr/>
        </p:nvPicPr>
        <p:blipFill>
          <a:blip r:embed="rId13"/>
          <a:stretch>
            <a:fillRect/>
          </a:stretch>
        </p:blipFill>
        <p:spPr>
          <a:xfrm>
            <a:off x="0" y="0"/>
            <a:ext cx="9144000" cy="6858000"/>
          </a:xfrm>
          <a:prstGeom prst="rect">
            <a:avLst/>
          </a:prstGeom>
        </p:spPr>
      </p:pic>
      <p:sp>
        <p:nvSpPr>
          <p:cNvPr id="2" name="Title Placeholder 1"/>
          <p:cNvSpPr>
            <a:spLocks noGrp="1"/>
          </p:cNvSpPr>
          <p:nvPr>
            <p:ph type="title"/>
          </p:nvPr>
        </p:nvSpPr>
        <p:spPr>
          <a:xfrm>
            <a:off x="1371600" y="1295400"/>
            <a:ext cx="6400800" cy="685800"/>
          </a:xfrm>
          <a:prstGeom prst="rect">
            <a:avLst/>
          </a:prstGeom>
        </p:spPr>
        <p:txBody>
          <a:bodyPr vert="horz" lIns="91440" tIns="45720" rIns="91440" bIns="45720" rtlCol="0" anchor="b" anchorCtr="0">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371600" y="2057400"/>
            <a:ext cx="6400800" cy="3429001"/>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bwMode="white">
          <a:xfrm>
            <a:off x="304800" y="6356350"/>
            <a:ext cx="2133600" cy="365125"/>
          </a:xfrm>
          <a:prstGeom prst="rect">
            <a:avLst/>
          </a:prstGeom>
          <a:ln>
            <a:noFill/>
          </a:ln>
        </p:spPr>
        <p:txBody>
          <a:bodyPr vert="horz" lIns="91440" tIns="45720" rIns="91440" bIns="45720" rtlCol="0" anchor="ctr"/>
          <a:lstStyle>
            <a:lvl1pPr algn="l">
              <a:defRPr sz="1100" baseline="0">
                <a:solidFill>
                  <a:schemeClr val="accent1">
                    <a:lumMod val="60000"/>
                    <a:lumOff val="40000"/>
                  </a:schemeClr>
                </a:solidFill>
              </a:defRPr>
            </a:lvl1pPr>
          </a:lstStyle>
          <a:p>
            <a:fld id="{5CA9094E-D061-48BA-AE7F-521CD8039FE6}" type="datetimeFigureOut">
              <a:rPr lang="ru-RU" smtClean="0"/>
              <a:pPr/>
              <a:t>23.12.2015</a:t>
            </a:fld>
            <a:endParaRPr lang="ru-RU"/>
          </a:p>
        </p:txBody>
      </p:sp>
      <p:sp>
        <p:nvSpPr>
          <p:cNvPr id="5" name="Footer Placeholder 4"/>
          <p:cNvSpPr>
            <a:spLocks noGrp="1"/>
          </p:cNvSpPr>
          <p:nvPr>
            <p:ph type="ftr" sz="quarter" idx="3"/>
          </p:nvPr>
        </p:nvSpPr>
        <p:spPr bwMode="white">
          <a:xfrm>
            <a:off x="2971800" y="6356350"/>
            <a:ext cx="3200400" cy="365125"/>
          </a:xfrm>
          <a:prstGeom prst="rect">
            <a:avLst/>
          </a:prstGeom>
        </p:spPr>
        <p:txBody>
          <a:bodyPr vert="horz" lIns="91440" tIns="45720" rIns="91440" bIns="45720" rtlCol="0" anchor="ctr"/>
          <a:lstStyle>
            <a:lvl1pPr algn="ctr">
              <a:defRPr sz="1100" baseline="0">
                <a:solidFill>
                  <a:schemeClr val="accent1">
                    <a:lumMod val="60000"/>
                    <a:lumOff val="40000"/>
                  </a:schemeClr>
                </a:solidFill>
              </a:defRPr>
            </a:lvl1pPr>
          </a:lstStyle>
          <a:p>
            <a:endParaRPr lang="ru-RU"/>
          </a:p>
        </p:txBody>
      </p:sp>
      <p:sp>
        <p:nvSpPr>
          <p:cNvPr id="6" name="Slide Number Placeholder 5"/>
          <p:cNvSpPr>
            <a:spLocks noGrp="1"/>
          </p:cNvSpPr>
          <p:nvPr>
            <p:ph type="sldNum" sz="quarter" idx="4"/>
          </p:nvPr>
        </p:nvSpPr>
        <p:spPr bwMode="white">
          <a:xfrm>
            <a:off x="6675120" y="6364224"/>
            <a:ext cx="2133600" cy="365125"/>
          </a:xfrm>
          <a:prstGeom prst="rect">
            <a:avLst/>
          </a:prstGeom>
        </p:spPr>
        <p:txBody>
          <a:bodyPr vert="horz" lIns="91440" tIns="45720" rIns="91440" bIns="45720" rtlCol="0" anchor="ctr"/>
          <a:lstStyle>
            <a:lvl1pPr algn="r">
              <a:defRPr sz="1200" b="1" baseline="0">
                <a:solidFill>
                  <a:schemeClr val="accent1">
                    <a:lumMod val="60000"/>
                    <a:lumOff val="40000"/>
                  </a:schemeClr>
                </a:solidFill>
              </a:defRPr>
            </a:lvl1pPr>
          </a:lstStyle>
          <a:p>
            <a:fld id="{58470784-B850-4ACE-B2E5-9578E5F1D591}"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3600" kern="1200" cap="all" spc="30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274320" algn="l" defTabSz="914400" rtl="0" eaLnBrk="1" latinLnBrk="0" hangingPunct="1">
        <a:lnSpc>
          <a:spcPct val="150000"/>
        </a:lnSpc>
        <a:spcBef>
          <a:spcPct val="20000"/>
        </a:spcBef>
        <a:buClrTx/>
        <a:buFont typeface="Wingdings" pitchFamily="2" charset="2"/>
        <a:buChar char="v"/>
        <a:defRPr sz="1800" kern="1200" baseline="0">
          <a:solidFill>
            <a:schemeClr val="tx1"/>
          </a:solidFill>
          <a:latin typeface="+mn-lt"/>
          <a:ea typeface="+mn-ea"/>
          <a:cs typeface="+mn-cs"/>
        </a:defRPr>
      </a:lvl1pPr>
      <a:lvl2pPr marL="742950" indent="-228600" algn="l" defTabSz="914400" rtl="0" eaLnBrk="1" latinLnBrk="0" hangingPunct="1">
        <a:spcBef>
          <a:spcPct val="20000"/>
        </a:spcBef>
        <a:buClrTx/>
        <a:buFont typeface="Arial" pitchFamily="34" charset="0"/>
        <a:buChar char="•"/>
        <a:defRPr sz="1600" kern="1200" baseline="0">
          <a:solidFill>
            <a:schemeClr val="tx1"/>
          </a:solidFill>
          <a:latin typeface="+mn-lt"/>
          <a:ea typeface="+mn-ea"/>
          <a:cs typeface="+mn-cs"/>
        </a:defRPr>
      </a:lvl2pPr>
      <a:lvl3pPr marL="11430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3pPr>
      <a:lvl4pPr marL="16002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4pPr>
      <a:lvl5pPr marL="20574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5pPr>
      <a:lvl6pPr marL="2514600" indent="-228600" algn="l" defTabSz="914400" rtl="0" eaLnBrk="1" latinLnBrk="0" hangingPunct="1">
        <a:spcBef>
          <a:spcPct val="20000"/>
        </a:spcBef>
        <a:buClrTx/>
        <a:buFont typeface="Arial" pitchFamily="34" charset="0"/>
        <a:buChar char="•"/>
        <a:defRPr sz="1400" kern="1200">
          <a:solidFill>
            <a:schemeClr val="tx1"/>
          </a:solidFill>
          <a:latin typeface="+mn-lt"/>
          <a:ea typeface="+mn-ea"/>
          <a:cs typeface="+mn-cs"/>
        </a:defRPr>
      </a:lvl6pPr>
      <a:lvl7pPr marL="29718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7pPr>
      <a:lvl8pPr marL="3429000" indent="-228600" algn="l" defTabSz="914400" rtl="0" eaLnBrk="1" latinLnBrk="0" hangingPunct="1">
        <a:spcBef>
          <a:spcPct val="20000"/>
        </a:spcBef>
        <a:buClrTx/>
        <a:buFont typeface="Arial" pitchFamily="34" charset="0"/>
        <a:buChar char="•"/>
        <a:defRPr sz="1200" kern="1200" baseline="0">
          <a:solidFill>
            <a:schemeClr val="tx1"/>
          </a:solidFill>
          <a:latin typeface="+mn-lt"/>
          <a:ea typeface="+mn-ea"/>
          <a:cs typeface="+mn-cs"/>
        </a:defRPr>
      </a:lvl8pPr>
      <a:lvl9pPr marL="38862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85720" y="1024136"/>
            <a:ext cx="8572560" cy="1828800"/>
          </a:xfrm>
        </p:spPr>
        <p:txBody>
          <a:bodyPr>
            <a:normAutofit/>
          </a:bodyPr>
          <a:lstStyle/>
          <a:p>
            <a:r>
              <a:rPr lang="kk-KZ" sz="4000" b="1" cap="none" spc="0"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latin typeface="Times New Roman" pitchFamily="18" charset="0"/>
                <a:cs typeface="Times New Roman" pitchFamily="18" charset="0"/>
              </a:rPr>
              <a:t>ЕҢБЕКАҚЫ </a:t>
            </a:r>
            <a:r>
              <a:rPr lang="ru-RU" sz="4000" b="1" cap="none" spc="0"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latin typeface="Times New Roman" pitchFamily="18" charset="0"/>
                <a:cs typeface="Times New Roman" pitchFamily="18" charset="0"/>
              </a:rPr>
              <a:t>Ш</a:t>
            </a:r>
            <a:r>
              <a:rPr lang="kk-KZ" sz="4000" b="1" cap="none" spc="0"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latin typeface="Times New Roman" pitchFamily="18" charset="0"/>
                <a:cs typeface="Times New Roman" pitchFamily="18" charset="0"/>
              </a:rPr>
              <a:t>ЫҒЫНДАРЫ</a:t>
            </a:r>
            <a:endParaRPr lang="ru-RU" sz="4000" b="1" cap="none" spc="0"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717832" y="3501008"/>
            <a:ext cx="7854696" cy="1752600"/>
          </a:xfrm>
        </p:spPr>
        <p:txBody>
          <a:bodyPr>
            <a:normAutofit/>
          </a:bodyPr>
          <a:lstStyle/>
          <a:p>
            <a:r>
              <a:rPr lang="kk-KZ" sz="44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Times New Roman" pitchFamily="18" charset="0"/>
                <a:cs typeface="Times New Roman" pitchFamily="18" charset="0"/>
              </a:rPr>
              <a:t>ТАҚЫРЫП 7 </a:t>
            </a:r>
            <a:endParaRPr lang="ru-RU" sz="4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Times New Roman" pitchFamily="18" charset="0"/>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b="1" i="1" dirty="0" smtClean="0">
                <a:latin typeface="Times New Roman" pitchFamily="18" charset="0"/>
                <a:cs typeface="Times New Roman" pitchFamily="18" charset="0"/>
              </a:rPr>
              <a:t>Лекция мақсаты</a:t>
            </a:r>
            <a:r>
              <a:rPr lang="kk-KZ" i="1" dirty="0" smtClean="0">
                <a:latin typeface="Times New Roman" pitchFamily="18" charset="0"/>
                <a:cs typeface="Times New Roman" pitchFamily="18" charset="0"/>
              </a:rPr>
              <a:t>: </a:t>
            </a:r>
            <a:endParaRPr lang="ru-RU" i="1" dirty="0">
              <a:latin typeface="Times New Roman" pitchFamily="18" charset="0"/>
              <a:cs typeface="Times New Roman" pitchFamily="18" charset="0"/>
            </a:endParaRPr>
          </a:p>
        </p:txBody>
      </p:sp>
      <p:sp>
        <p:nvSpPr>
          <p:cNvPr id="3" name="Содержимое 2"/>
          <p:cNvSpPr>
            <a:spLocks noGrp="1"/>
          </p:cNvSpPr>
          <p:nvPr>
            <p:ph idx="1"/>
          </p:nvPr>
        </p:nvSpPr>
        <p:spPr/>
        <p:txBody>
          <a:bodyPr/>
          <a:lstStyle/>
          <a:p>
            <a:r>
              <a:rPr lang="kk-KZ" i="1" dirty="0" smtClean="0">
                <a:latin typeface="Times New Roman" pitchFamily="18" charset="0"/>
                <a:cs typeface="Times New Roman" pitchFamily="18" charset="0"/>
              </a:rPr>
              <a:t>Студенттерге персонал ұғымы, еңбекақы, онығң атқаратын функциялары, еңбекақы төлеу жүйелері, еңбекақыны мемлекеттік реттеу жағдайы жайлы дәріс беру</a:t>
            </a:r>
            <a:endParaRPr lang="ru-RU" i="1" dirty="0">
              <a:latin typeface="Times New Roman" pitchFamily="18" charset="0"/>
              <a:cs typeface="Times New Roman" pitchFamily="18" charset="0"/>
            </a:endParaRPr>
          </a:p>
        </p:txBody>
      </p:sp>
      <p:pic>
        <p:nvPicPr>
          <p:cNvPr id="1027" name="Picture 3" descr="D:\Documents and Settings\Admin\Мои документы\Downloads\Слайд\kartina-svoey-celi.jpg"/>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6228184" y="3068960"/>
            <a:ext cx="2704216" cy="2704216"/>
          </a:xfrm>
          <a:prstGeom prst="rect">
            <a:avLst/>
          </a:prstGeom>
          <a:noFill/>
        </p:spPr>
      </p:pic>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b="1" dirty="0" smtClean="0">
                <a:latin typeface="Times New Roman" pitchFamily="18" charset="0"/>
                <a:cs typeface="Times New Roman" pitchFamily="18" charset="0"/>
              </a:rPr>
              <a:t>Лекция сұрақтары:</a:t>
            </a: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p:txBody>
          <a:bodyPr/>
          <a:lstStyle/>
          <a:p>
            <a:pPr>
              <a:buFont typeface="Wingdings" pitchFamily="2" charset="2"/>
              <a:buChar char="q"/>
            </a:pPr>
            <a:r>
              <a:rPr lang="kk-KZ" i="1" dirty="0" smtClean="0">
                <a:latin typeface="Times New Roman" pitchFamily="18" charset="0"/>
                <a:cs typeface="Times New Roman" pitchFamily="18" charset="0"/>
              </a:rPr>
              <a:t>  Еңбекақы, олардың атқаратын қызметтері</a:t>
            </a:r>
            <a:endParaRPr lang="ru-RU" i="1" dirty="0" smtClean="0">
              <a:latin typeface="Times New Roman" pitchFamily="18" charset="0"/>
              <a:cs typeface="Times New Roman" pitchFamily="18" charset="0"/>
            </a:endParaRPr>
          </a:p>
          <a:p>
            <a:pPr>
              <a:buFont typeface="Wingdings" pitchFamily="2" charset="2"/>
              <a:buChar char="q"/>
            </a:pPr>
            <a:r>
              <a:rPr lang="kk-KZ" i="1" dirty="0" smtClean="0">
                <a:latin typeface="Times New Roman" pitchFamily="18" charset="0"/>
                <a:cs typeface="Times New Roman" pitchFamily="18" charset="0"/>
              </a:rPr>
              <a:t>  Еңбекақыны төлеу нысандары</a:t>
            </a:r>
            <a:endParaRPr lang="ru-RU" i="1" dirty="0" smtClean="0">
              <a:latin typeface="Times New Roman" pitchFamily="18" charset="0"/>
              <a:cs typeface="Times New Roman" pitchFamily="18" charset="0"/>
            </a:endParaRPr>
          </a:p>
          <a:p>
            <a:endParaRPr lang="ru-RU" i="1" dirty="0">
              <a:latin typeface="Times New Roman" pitchFamily="18" charset="0"/>
              <a:cs typeface="Times New Roman" pitchFamily="18" charset="0"/>
            </a:endParaRPr>
          </a:p>
        </p:txBody>
      </p:sp>
      <p:pic>
        <p:nvPicPr>
          <p:cNvPr id="1026" name="Picture 2" descr="D:\Documents and Settings\Admin\Мои документы\Downloads\Слайд\znak.zapytani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0112" y="3068960"/>
            <a:ext cx="2413033" cy="241303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989856"/>
            <a:ext cx="8229600" cy="1143000"/>
          </a:xfrm>
        </p:spPr>
        <p:txBody>
          <a:bodyPr>
            <a:normAutofit fontScale="90000"/>
          </a:bodyPr>
          <a:lstStyle/>
          <a:p>
            <a:r>
              <a:rPr lang="kk-KZ" b="1" i="1" dirty="0" smtClean="0">
                <a:latin typeface="Times New Roman" pitchFamily="18" charset="0"/>
                <a:cs typeface="Times New Roman" pitchFamily="18" charset="0"/>
              </a:rPr>
              <a:t>Еңбекақы, олардың атқаратын қызметтері</a:t>
            </a:r>
            <a:endParaRPr lang="ru-RU" i="1" dirty="0">
              <a:latin typeface="Times New Roman" pitchFamily="18" charset="0"/>
              <a:cs typeface="Times New Roman" pitchFamily="18" charset="0"/>
            </a:endParaRPr>
          </a:p>
        </p:txBody>
      </p:sp>
      <p:pic>
        <p:nvPicPr>
          <p:cNvPr id="4" name="Picture 2" descr="D:\Documents and Settings\Admin\Мои документы\Downloads\Слайд\ustanovit-cel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8024" y="2948389"/>
            <a:ext cx="3456384" cy="278850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Содержимое 2"/>
          <p:cNvSpPr>
            <a:spLocks noGrp="1"/>
          </p:cNvSpPr>
          <p:nvPr>
            <p:ph idx="1"/>
          </p:nvPr>
        </p:nvSpPr>
        <p:spPr/>
        <p:txBody>
          <a:bodyPr/>
          <a:lstStyle/>
          <a:p>
            <a:r>
              <a:rPr lang="kk-KZ" i="1" dirty="0" smtClean="0">
                <a:latin typeface="Times New Roman" pitchFamily="18" charset="0"/>
                <a:cs typeface="Times New Roman" pitchFamily="18" charset="0"/>
              </a:rPr>
              <a:t>Еңбек ақының мәнін қарастырған кезде оның жалдамалы жұмыскерлерге, яғни өз еңбегі үшін ақы алатын адамдарға қатысты екенін ескеру қажет. Ал экономикалық категория ретінде еңбек ақы деген не? сұрағы тууы мүмкін.</a:t>
            </a:r>
            <a:endParaRPr lang="ru-RU" i="1" dirty="0" smtClean="0">
              <a:latin typeface="Times New Roman" pitchFamily="18" charset="0"/>
              <a:cs typeface="Times New Roman" pitchFamily="18" charset="0"/>
            </a:endParaRPr>
          </a:p>
          <a:p>
            <a:endParaRPr lang="ru-RU" i="1" dirty="0">
              <a:latin typeface="Times New Roman" pitchFamily="18" charset="0"/>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r>
              <a:rPr lang="kk-KZ" i="1" dirty="0">
                <a:latin typeface="Times New Roman" pitchFamily="18" charset="0"/>
                <a:cs typeface="Times New Roman" pitchFamily="18" charset="0"/>
              </a:rPr>
              <a:t>Еңбек ақы</a:t>
            </a:r>
            <a:endParaRPr lang="ru-RU" i="1" dirty="0"/>
          </a:p>
        </p:txBody>
      </p:sp>
      <p:sp>
        <p:nvSpPr>
          <p:cNvPr id="3" name="Содержимое 2"/>
          <p:cNvSpPr>
            <a:spLocks noGrp="1"/>
          </p:cNvSpPr>
          <p:nvPr>
            <p:ph type="subTitle" idx="4294967295"/>
          </p:nvPr>
        </p:nvSpPr>
        <p:spPr>
          <a:xfrm>
            <a:off x="1115616" y="2276872"/>
            <a:ext cx="7092280" cy="2304256"/>
          </a:xfrm>
        </p:spPr>
        <p:txBody>
          <a:bodyPr>
            <a:normAutofit fontScale="92500"/>
          </a:bodyPr>
          <a:lstStyle/>
          <a:p>
            <a:r>
              <a:rPr lang="ru-RU" dirty="0">
                <a:latin typeface="Times New Roman" pitchFamily="18" charset="0"/>
                <a:cs typeface="Times New Roman" pitchFamily="18" charset="0"/>
              </a:rPr>
              <a:t>Б</a:t>
            </a:r>
            <a:r>
              <a:rPr lang="kk-KZ" dirty="0" smtClean="0">
                <a:latin typeface="Times New Roman" pitchFamily="18" charset="0"/>
                <a:cs typeface="Times New Roman" pitchFamily="18" charset="0"/>
              </a:rPr>
              <a:t>ұл </a:t>
            </a:r>
            <a:r>
              <a:rPr lang="kk-KZ" dirty="0" smtClean="0">
                <a:latin typeface="Times New Roman" pitchFamily="18" charset="0"/>
                <a:cs typeface="Times New Roman" pitchFamily="18" charset="0"/>
              </a:rPr>
              <a:t>жалдамалы жұмысшының табыс алу элементі, өзіне қатысты еңбек ресурсын экономикалық жүзеге асыру нысанының құқығы. Сонымен бірге жұмыс берушіге, яғни еңбек ресурсын өндіріс факторларының бірінің сапасын жақсарту үшін, сатып алушыға жалдамалы жұмысшыларға еңбек ақыны төлеу өндіріс шығындарының элементтерінің бірі болады.</a:t>
            </a:r>
            <a:endParaRPr lang="ru-RU" dirty="0" smtClean="0">
              <a:latin typeface="Times New Roman" pitchFamily="18" charset="0"/>
              <a:cs typeface="Times New Roman" pitchFamily="18" charset="0"/>
            </a:endParaRPr>
          </a:p>
          <a:p>
            <a:endParaRPr lang="ru-RU" dirty="0">
              <a:latin typeface="Times New Roman" pitchFamily="18" charset="0"/>
              <a:cs typeface="Times New Roman" pitchFamily="18" charset="0"/>
            </a:endParaRPr>
          </a:p>
        </p:txBody>
      </p:sp>
      <p:pic>
        <p:nvPicPr>
          <p:cNvPr id="3074" name="Picture 2" descr="C:\Сабак\Слайд\f576786b-9342-4b68-ad2a-c05c94fb01e8.jpg"/>
          <p:cNvPicPr>
            <a:picLocks noChangeAspect="1" noChangeArrowheads="1"/>
          </p:cNvPicPr>
          <p:nvPr/>
        </p:nvPicPr>
        <p:blipFill rotWithShape="1">
          <a:blip r:embed="rId2">
            <a:clrChange>
              <a:clrFrom>
                <a:srgbClr val="FFFFFF"/>
              </a:clrFrom>
              <a:clrTo>
                <a:srgbClr val="FFFFFF">
                  <a:alpha val="0"/>
                </a:srgbClr>
              </a:clrTo>
            </a:clrChange>
          </a:blip>
          <a:srcRect b="18556"/>
          <a:stretch/>
        </p:blipFill>
        <p:spPr bwMode="auto">
          <a:xfrm>
            <a:off x="5183404" y="4149080"/>
            <a:ext cx="3565060" cy="1807967"/>
          </a:xfrm>
          <a:prstGeom prst="rect">
            <a:avLst/>
          </a:prstGeom>
          <a:noFill/>
        </p:spPr>
      </p:pic>
    </p:spTree>
  </p:cSld>
  <p:clrMapOvr>
    <a:masterClrMapping/>
  </p:clrMapOvr>
  <p:transition spd="slow">
    <p:wheel spokes="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1187624" y="2204864"/>
            <a:ext cx="7128792" cy="3672408"/>
          </a:xfrm>
        </p:spPr>
        <p:txBody>
          <a:bodyPr>
            <a:normAutofit fontScale="92500" lnSpcReduction="20000"/>
          </a:bodyPr>
          <a:lstStyle/>
          <a:p>
            <a:r>
              <a:rPr lang="kk-KZ" i="1" dirty="0" smtClean="0">
                <a:latin typeface="Times New Roman" pitchFamily="18" charset="0"/>
                <a:cs typeface="Times New Roman" pitchFamily="18" charset="0"/>
              </a:rPr>
              <a:t>Нарықтық экономика жағдайында еңбек ақы көлеміне нарықтық және нарықтық емес бірқатар факторлар әсер етеді.</a:t>
            </a:r>
            <a:endParaRPr lang="ru-RU" i="1" dirty="0" smtClean="0">
              <a:latin typeface="Times New Roman" pitchFamily="18" charset="0"/>
              <a:cs typeface="Times New Roman" pitchFamily="18" charset="0"/>
            </a:endParaRPr>
          </a:p>
          <a:p>
            <a:r>
              <a:rPr lang="kk-KZ" i="1" dirty="0" smtClean="0">
                <a:latin typeface="Times New Roman" pitchFamily="18" charset="0"/>
                <a:cs typeface="Times New Roman" pitchFamily="18" charset="0"/>
              </a:rPr>
              <a:t>Нарыққа өткеннен кейін еңбек ақыға қатысты жаңа қатынастар пайда болады. Яғни, нарық ресурсы болатын еңбек нарығы пайда болады. Оның субъектілері ретінде мыналар болады: жұмыс беруші (жеке кәсіпкер, біріккен кәсіпкерлер). Олар белгілі еңбек ресурсы санына сұраныс білдіреді. Сонымен бірге жалдамалы жұмысшылар – еңбек ресурсының меншіктері. Олар еңбек нарығындағы еңбек ресурсының сапалы санын ұсынады. Ал объекті, ол белгілі бір уақыт аралығында сапалы еңбек ресурсы санын қолдану құқығы болады </a:t>
            </a:r>
            <a:endParaRPr lang="ru-RU" i="1" dirty="0">
              <a:latin typeface="Times New Roman" pitchFamily="18" charset="0"/>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1447056"/>
            <a:ext cx="7416824" cy="685800"/>
          </a:xfrm>
        </p:spPr>
        <p:txBody>
          <a:bodyPr>
            <a:normAutofit fontScale="90000"/>
          </a:bodyPr>
          <a:lstStyle/>
          <a:p>
            <a:r>
              <a:rPr lang="kk-KZ" i="1" dirty="0">
                <a:latin typeface="Constantia" pitchFamily="18" charset="0"/>
              </a:rPr>
              <a:t>Еңбек бірлігінде нарықтық баға</a:t>
            </a:r>
            <a:endParaRPr lang="ru-RU" dirty="0"/>
          </a:p>
        </p:txBody>
      </p:sp>
      <p:sp>
        <p:nvSpPr>
          <p:cNvPr id="3" name="Содержимое 2"/>
          <p:cNvSpPr>
            <a:spLocks noGrp="1"/>
          </p:cNvSpPr>
          <p:nvPr>
            <p:ph idx="1"/>
          </p:nvPr>
        </p:nvSpPr>
        <p:spPr/>
        <p:txBody>
          <a:bodyPr>
            <a:normAutofit fontScale="77500" lnSpcReduction="20000"/>
          </a:bodyPr>
          <a:lstStyle/>
          <a:p>
            <a:r>
              <a:rPr lang="kk-KZ" i="1" dirty="0" smtClean="0">
                <a:latin typeface="Constantia" pitchFamily="18" charset="0"/>
              </a:rPr>
              <a:t>Уақыт </a:t>
            </a:r>
            <a:r>
              <a:rPr lang="kk-KZ" i="1" dirty="0" smtClean="0">
                <a:latin typeface="Constantia" pitchFamily="18" charset="0"/>
              </a:rPr>
              <a:t>бірлігіне нақты кәсіби сипаттамасы бар келісім шартқа негізделген және ақы мөлшерлемесі. Маркс бойынша жалақы мөлшерлемесі жұмысшы күшінің құнымен анықталады,яғни жұмыс күнін жақсы өндіру үшін қажетті тұтылу тауарлары, қызметтері және өмір қаражаттары. Бірақта қазір нарықтық экономикасы дамыған елдерде жалақы мөлшерлемесі өндіруші минимумынан асып кетеді және ол сол елде, салада нақты сападағы еңбек ақы деңгейінен құрылады. Одан басқа жалақы мөлшерлемесін кейде «теңестіру айырмашылығы» деп айтуға болады – төлемдер, жұмыс орнын ауыстырғандағы айырмашылақтарды көрсетеді.</a:t>
            </a:r>
            <a:endParaRPr lang="ru-RU" i="1" dirty="0" smtClean="0">
              <a:latin typeface="Constantia" pitchFamily="18" charset="0"/>
            </a:endParaRPr>
          </a:p>
          <a:p>
            <a:endParaRPr lang="ru-RU" i="1" dirty="0">
              <a:latin typeface="Constantia"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71600" y="1447056"/>
            <a:ext cx="7488832" cy="685800"/>
          </a:xfrm>
        </p:spPr>
        <p:txBody>
          <a:bodyPr>
            <a:noAutofit/>
          </a:bodyPr>
          <a:lstStyle/>
          <a:p>
            <a:r>
              <a:rPr lang="kk-KZ" sz="2800" i="1" dirty="0"/>
              <a:t>Жалақының негізгі </a:t>
            </a:r>
            <a:r>
              <a:rPr lang="kk-KZ" sz="2800" i="1" dirty="0" smtClean="0"/>
              <a:t>элементі </a:t>
            </a:r>
            <a:r>
              <a:rPr lang="kk-KZ" sz="2800" i="1" dirty="0"/>
              <a:t>жалақы мөлшерлемесі</a:t>
            </a:r>
            <a:endParaRPr lang="ru-RU" sz="2800" dirty="0"/>
          </a:p>
        </p:txBody>
      </p:sp>
      <p:sp>
        <p:nvSpPr>
          <p:cNvPr id="3" name="Содержимое 2"/>
          <p:cNvSpPr>
            <a:spLocks noGrp="1"/>
          </p:cNvSpPr>
          <p:nvPr>
            <p:ph idx="1"/>
          </p:nvPr>
        </p:nvSpPr>
        <p:spPr/>
        <p:txBody>
          <a:bodyPr>
            <a:normAutofit fontScale="85000" lnSpcReduction="10000"/>
          </a:bodyPr>
          <a:lstStyle/>
          <a:p>
            <a:r>
              <a:rPr lang="kk-KZ" i="1" dirty="0" smtClean="0"/>
              <a:t>Бірақта </a:t>
            </a:r>
            <a:r>
              <a:rPr lang="kk-KZ" i="1" dirty="0" smtClean="0"/>
              <a:t>ол еңбек нәтижесіне әсер ететін жұмысшылардың мүмкіншіліктерін, физикалық күнін, реакциясын ескермейді. Сондықтан жалақы құрылымында тағы бір элементті бөліп айтуға болады, ол өтпелі бөлігі. Ол еңбек қызметінің жеке нәтижесінің өзгешелігін көрсетеді: (сыйақы, қосымша төлем және т. б.) Сонымен бірге табыстың басқа түрлері де бар. Ол жұмысшының нақты кәсіпорында алатын мүмкіншілігі (материалды көмек, бағалы сыйлық, зейнетақы сақтандыруы).</a:t>
            </a:r>
            <a:endParaRPr lang="ru-RU" i="1" dirty="0" smtClean="0"/>
          </a:p>
          <a:p>
            <a:endParaRPr lang="ru-RU" i="1" dirty="0"/>
          </a:p>
        </p:txBody>
      </p:sp>
    </p:spTree>
  </p:cSld>
  <p:clrMapOvr>
    <a:masterClrMapping/>
  </p:clrMapOvr>
  <mc:AlternateContent xmlns:mc="http://schemas.openxmlformats.org/markup-compatibility/2006">
    <mc:Choice xmlns:p14="http://schemas.microsoft.com/office/powerpoint/2010/main" Requires="p14">
      <p:transition spd="slow" p14:dur="4000">
        <p14:vortex dir="u"/>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71600" y="1412776"/>
            <a:ext cx="6400800" cy="685800"/>
          </a:xfrm>
        </p:spPr>
        <p:txBody>
          <a:bodyPr>
            <a:normAutofit fontScale="90000"/>
          </a:bodyPr>
          <a:lstStyle/>
          <a:p>
            <a:r>
              <a:rPr lang="kk-KZ" b="1" i="1" u="sng" dirty="0" smtClean="0">
                <a:latin typeface="Times New Roman" pitchFamily="18" charset="0"/>
                <a:cs typeface="Times New Roman" pitchFamily="18" charset="0"/>
              </a:rPr>
              <a:t>Еңбекақыны төлеу нысандары</a:t>
            </a:r>
            <a:endParaRPr lang="ru-RU" i="1" u="sng" dirty="0">
              <a:latin typeface="Times New Roman" pitchFamily="18" charset="0"/>
              <a:cs typeface="Times New Roman" pitchFamily="18" charset="0"/>
            </a:endParaRPr>
          </a:p>
        </p:txBody>
      </p:sp>
      <p:sp>
        <p:nvSpPr>
          <p:cNvPr id="3" name="Содержимое 2"/>
          <p:cNvSpPr>
            <a:spLocks noGrp="1"/>
          </p:cNvSpPr>
          <p:nvPr>
            <p:ph idx="1"/>
          </p:nvPr>
        </p:nvSpPr>
        <p:spPr>
          <a:xfrm>
            <a:off x="1187624" y="2379711"/>
            <a:ext cx="6800800" cy="3353545"/>
          </a:xfrm>
        </p:spPr>
        <p:txBody>
          <a:bodyPr>
            <a:normAutofit lnSpcReduction="10000"/>
          </a:bodyPr>
          <a:lstStyle/>
          <a:p>
            <a:r>
              <a:rPr lang="kk-KZ" dirty="0" smtClean="0"/>
              <a:t>Жұмыс берушіге өз жұмысшыларына еңбекақы төлеу ол жұмысшы күшін жалдау үшін кеткен шығындар. Осыған қоса жұмыс беруші өнім бірлігіне жұмыс күшінің шығындарын қысқартуға ұмтылады.</a:t>
            </a:r>
            <a:endParaRPr lang="ru-RU" dirty="0" smtClean="0"/>
          </a:p>
          <a:p>
            <a:r>
              <a:rPr lang="kk-KZ" dirty="0" smtClean="0"/>
              <a:t>Еңбек ақы деңгейі еңбек нарығындағы жұмыс күшіне сұраныс пен ұсыныстың үнемі өзгеруіне байланысты жұмысшы мен жұмыс берушілердің іс-әрекетіне салмақты әсер етеді.</a:t>
            </a:r>
            <a:endParaRPr lang="ru-RU" dirty="0" smtClean="0"/>
          </a:p>
          <a:p>
            <a:endParaRPr lang="ru-RU" dirty="0"/>
          </a:p>
        </p:txBody>
      </p:sp>
    </p:spTree>
  </p:cSld>
  <p:clrMapOvr>
    <a:masterClrMapping/>
  </p:clrMapOvr>
  <mc:AlternateContent xmlns:mc="http://schemas.openxmlformats.org/markup-compatibility/2006">
    <mc:Choice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1371600" y="2204864"/>
            <a:ext cx="6944816" cy="3281537"/>
          </a:xfrm>
        </p:spPr>
        <p:txBody>
          <a:bodyPr/>
          <a:lstStyle/>
          <a:p>
            <a:r>
              <a:rPr lang="kk-KZ" i="1" dirty="0" smtClean="0">
                <a:latin typeface="Times New Roman" pitchFamily="18" charset="0"/>
                <a:cs typeface="Times New Roman" pitchFamily="18" charset="0"/>
              </a:rPr>
              <a:t>Жалақының нақты көлемі нарықта, әлеуметтік қатынастарда, өндірісте пайда болатын әр түрлі  факторларға байланысты.</a:t>
            </a:r>
            <a:endParaRPr lang="ru-RU" i="1" dirty="0" smtClean="0">
              <a:latin typeface="Times New Roman" pitchFamily="18" charset="0"/>
              <a:cs typeface="Times New Roman" pitchFamily="18" charset="0"/>
            </a:endParaRPr>
          </a:p>
          <a:p>
            <a:r>
              <a:rPr lang="kk-KZ" i="1" dirty="0" smtClean="0">
                <a:latin typeface="Times New Roman" pitchFamily="18" charset="0"/>
                <a:cs typeface="Times New Roman" pitchFamily="18" charset="0"/>
              </a:rPr>
              <a:t>Адамның өз еңбегі үшін алатын ақша саны негізінде жұмыс күшінің құны көлеміне байланысты. Әр топ үшін бұл құнның жоғарғы және төменгі деңгейі болады.</a:t>
            </a:r>
            <a:endParaRPr lang="ru-RU" i="1" dirty="0" smtClean="0">
              <a:latin typeface="Times New Roman" pitchFamily="18" charset="0"/>
              <a:cs typeface="Times New Roman" pitchFamily="18" charset="0"/>
            </a:endParaRPr>
          </a:p>
          <a:p>
            <a:endParaRPr lang="ru-RU" i="1" dirty="0">
              <a:latin typeface="Times New Roman" pitchFamily="18" charset="0"/>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i="1">
              <a:latin typeface="Times New Roman" pitchFamily="18" charset="0"/>
              <a:cs typeface="Times New Roman" pitchFamily="18" charset="0"/>
            </a:endParaRPr>
          </a:p>
        </p:txBody>
      </p:sp>
      <p:sp>
        <p:nvSpPr>
          <p:cNvPr id="3" name="Содержимое 2"/>
          <p:cNvSpPr>
            <a:spLocks noGrp="1"/>
          </p:cNvSpPr>
          <p:nvPr>
            <p:ph idx="1"/>
          </p:nvPr>
        </p:nvSpPr>
        <p:spPr/>
        <p:txBody>
          <a:bodyPr/>
          <a:lstStyle/>
          <a:p>
            <a:r>
              <a:rPr lang="kk-KZ" i="1" dirty="0" smtClean="0">
                <a:latin typeface="Times New Roman" pitchFamily="18" charset="0"/>
                <a:cs typeface="Times New Roman" pitchFamily="18" charset="0"/>
              </a:rPr>
              <a:t>Төменгі деңгейге өмір сүруге қажетті қаражат сомасы  жатады. Олар отбасын асырау, кәсіби білім алу үшін, жұмысшының жұмыс қабілетін арттыру үшін жұмсалады. Көптеген елдерде әдейі өмір сүру минимумы деген көрсеткіш саналады. Ол кедейшілік шегін – жұмысшылардың төменгі квалификациясымен  жұмыс қызметін ұстайтын қаражат мөлшері </a:t>
            </a:r>
            <a:endParaRPr lang="ru-RU" i="1" dirty="0">
              <a:latin typeface="Times New Roman" pitchFamily="18" charset="0"/>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latin typeface="Times New Roman" pitchFamily="18" charset="0"/>
              <a:cs typeface="Times New Roman" pitchFamily="18" charset="0"/>
            </a:endParaRPr>
          </a:p>
        </p:txBody>
      </p:sp>
      <p:sp>
        <p:nvSpPr>
          <p:cNvPr id="3" name="Содержимое 2"/>
          <p:cNvSpPr>
            <a:spLocks noGrp="1"/>
          </p:cNvSpPr>
          <p:nvPr>
            <p:ph idx="1"/>
          </p:nvPr>
        </p:nvSpPr>
        <p:spPr/>
        <p:txBody>
          <a:bodyPr/>
          <a:lstStyle/>
          <a:p>
            <a:r>
              <a:rPr lang="kk-KZ" dirty="0" smtClean="0">
                <a:latin typeface="Times New Roman" pitchFamily="18" charset="0"/>
                <a:cs typeface="Times New Roman" pitchFamily="18" charset="0"/>
              </a:rPr>
              <a:t>Жоғарғы жұмысшы күші шегі ол кейбір елдерде әдет-ғұрыпты болатын әлеуметтік-мәдени қажеттіліктерді өтейтін қосымша шығындар. </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Жалақының мәнін функциялардан айқын көре аламыз. Функция өз қызметін қоғамдық өндірісте: өндірісте, тұтынуда жүзеге асырылады .</a:t>
            </a:r>
            <a:endParaRPr lang="ru-RU" dirty="0" smtClean="0">
              <a:latin typeface="Times New Roman" pitchFamily="18" charset="0"/>
              <a:cs typeface="Times New Roman" pitchFamily="18" charset="0"/>
            </a:endParaRPr>
          </a:p>
          <a:p>
            <a:endParaRPr lang="ru-RU" dirty="0">
              <a:latin typeface="Times New Roman" pitchFamily="18" charset="0"/>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a:xfrm>
            <a:off x="899592" y="2276872"/>
            <a:ext cx="7488832" cy="3456384"/>
          </a:xfrm>
        </p:spPr>
        <p:txBody>
          <a:bodyPr>
            <a:normAutofit fontScale="85000" lnSpcReduction="10000"/>
          </a:bodyPr>
          <a:lstStyle/>
          <a:p>
            <a:r>
              <a:rPr lang="kk-KZ" i="1" dirty="0" smtClean="0">
                <a:latin typeface="Times New Roman" pitchFamily="18" charset="0"/>
                <a:cs typeface="Times New Roman" pitchFamily="18" charset="0"/>
              </a:rPr>
              <a:t>Еңбек өнімділігі өсу темпінің орташа жалақының өсу темпінен жоғары болуын қамтамасыз ету (немесе өнім өндіру көлемінің өсу темпінің тұтыну қоры өсу темпінен жоғары болуы). Бұл қағиданың мәні - өндіріс тиімділігін жоғарлату мен дамыту негізінде еңбек табыстарын максималдау. Осы бағытта жүру кәсіпорынның дамуы мен өсуіне жағымды жағдай болып табылады. Бұл қағиданы бұзу инфляцияға, елдің экономикасының тоқырау құбылысына алып келеді. Нақты кәсіпорын жағдайында бұл өндіріс құралдарын жаңарту процесінің бәсендеуі, және перспективалы нәтижесі бар жобаларды жасауға бағыт бұзылады – бәсекелестік фирмалардың өнімдеріне қарағанда сапасы төмен өнімге сұраныстың төмендеуі.</a:t>
            </a:r>
            <a:endParaRPr lang="ru-RU" i="1" dirty="0" smtClean="0">
              <a:latin typeface="Times New Roman" pitchFamily="18" charset="0"/>
              <a:cs typeface="Times New Roman" pitchFamily="18" charset="0"/>
            </a:endParaRPr>
          </a:p>
          <a:p>
            <a:endParaRPr lang="ru-RU" i="1" dirty="0">
              <a:latin typeface="Times New Roman" pitchFamily="18" charset="0"/>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600">
        <p14:prism dir="d" isContent="1" isInverted="1"/>
      </p:transition>
    </mc:Choice>
    <mc:Fallback>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Кутюр">
  <a:themeElements>
    <a:clrScheme name="Кутюр">
      <a:dk1>
        <a:sysClr val="windowText" lastClr="000000"/>
      </a:dk1>
      <a:lt1>
        <a:sysClr val="window" lastClr="FFFEFF"/>
      </a:lt1>
      <a:dk2>
        <a:srgbClr val="37302A"/>
      </a:dk2>
      <a:lt2>
        <a:srgbClr val="D0CCB9"/>
      </a:lt2>
      <a:accent1>
        <a:srgbClr val="9E8E5C"/>
      </a:accent1>
      <a:accent2>
        <a:srgbClr val="A09781"/>
      </a:accent2>
      <a:accent3>
        <a:srgbClr val="85776D"/>
      </a:accent3>
      <a:accent4>
        <a:srgbClr val="AEAFA9"/>
      </a:accent4>
      <a:accent5>
        <a:srgbClr val="8D878B"/>
      </a:accent5>
      <a:accent6>
        <a:srgbClr val="6B6149"/>
      </a:accent6>
      <a:hlink>
        <a:srgbClr val="B6A272"/>
      </a:hlink>
      <a:folHlink>
        <a:srgbClr val="8A784F"/>
      </a:folHlink>
    </a:clrScheme>
    <a:fontScheme name="Смокинг">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Кутюр">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70000"/>
              </a:schemeClr>
            </a:gs>
            <a:gs pos="100000">
              <a:schemeClr val="phClr">
                <a:shade val="80000"/>
              </a:schemeClr>
            </a:gs>
          </a:gsLst>
          <a:path path="circle">
            <a:fillToRect l="50000" t="100000" r="100000" b="100000"/>
          </a:path>
        </a:gradFill>
        <a:blipFill rotWithShape="1">
          <a:blip xmlns:r="http://schemas.openxmlformats.org/officeDocument/2006/relationships" r:embed="rId1">
            <a:duotone>
              <a:schemeClr val="phClr">
                <a:shade val="30000"/>
                <a:satMod val="200000"/>
              </a:schemeClr>
              <a:schemeClr val="phClr">
                <a:tint val="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Couture</Template>
  <TotalTime>22</TotalTime>
  <Words>648</Words>
  <Application>Microsoft Office PowerPoint</Application>
  <PresentationFormat>Экран (4:3)</PresentationFormat>
  <Paragraphs>26</Paragraphs>
  <Slides>13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Кутюр</vt:lpstr>
      <vt:lpstr>ЕҢБЕКАҚЫ ШЫҒЫНДАРЫ</vt:lpstr>
      <vt:lpstr>Лекция мақсаты: </vt:lpstr>
      <vt:lpstr>Лекция сұрақтары:</vt:lpstr>
      <vt:lpstr>Еңбекақы, олардың атқаратын қызметтері</vt:lpstr>
      <vt:lpstr>Еңбек ақы</vt:lpstr>
      <vt:lpstr>Презентация PowerPoint</vt:lpstr>
      <vt:lpstr>Еңбек бірлігінде нарықтық баға</vt:lpstr>
      <vt:lpstr>Жалақының негізгі элементі жалақы мөлшерлемесі</vt:lpstr>
      <vt:lpstr>Еңбекақыны төлеу нысандары</vt:lpstr>
      <vt:lpstr>Презентация PowerPoint</vt:lpstr>
      <vt:lpstr>Презентация PowerPoint</vt:lpstr>
      <vt:lpstr>Презентация PowerPoint</vt:lpstr>
      <vt:lpstr>Презентация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ЕҢБЕКАҚЫ ШЫҒЫНДАРЫ</dc:title>
  <dc:creator>Admin</dc:creator>
  <cp:lastModifiedBy>Admin</cp:lastModifiedBy>
  <cp:revision>3</cp:revision>
  <dcterms:created xsi:type="dcterms:W3CDTF">2015-12-22T22:07:15Z</dcterms:created>
  <dcterms:modified xsi:type="dcterms:W3CDTF">2015-12-22T20:13:01Z</dcterms:modified>
</cp:coreProperties>
</file>