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09.12.2015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09.12.2015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09.12.2015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09.12.2015</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260648"/>
            <a:ext cx="8280920" cy="2492990"/>
          </a:xfrm>
          <a:prstGeom prst="rect">
            <a:avLst/>
          </a:prstGeom>
        </p:spPr>
        <p:txBody>
          <a:bodyPr wrap="square">
            <a:spAutoFit/>
          </a:bodyPr>
          <a:lstStyle/>
          <a:p>
            <a:pPr algn="ctr"/>
            <a:r>
              <a:rPr lang="kk-KZ" sz="2400" b="1" i="1" dirty="0">
                <a:latin typeface="Times New Roman" panose="02020603050405020304" pitchFamily="18" charset="0"/>
                <a:cs typeface="Times New Roman" panose="02020603050405020304" pitchFamily="18" charset="0"/>
              </a:rPr>
              <a:t>ҚЫСҚАМЕРЗІМДІ БАСҚАРУШЫЛЫҚ ШЕШІМДЕРДІ ҚАБЫЛДАУ ЖАҒДАЙЫНДА ШЫҒЫНДАРДЫ ТАЛДАУ</a:t>
            </a:r>
            <a:endParaRPr lang="ru-RU" sz="2400" b="1" i="1"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 </a:t>
            </a:r>
            <a:endParaRPr lang="kk-KZ" b="1" dirty="0" smtClean="0">
              <a:latin typeface="Times New Roman" panose="02020603050405020304" pitchFamily="18" charset="0"/>
              <a:cs typeface="Times New Roman" panose="02020603050405020304" pitchFamily="18" charset="0"/>
            </a:endParaRPr>
          </a:p>
          <a:p>
            <a:endParaRPr lang="kk-KZ" b="1"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pPr algn="ctr"/>
            <a:r>
              <a:rPr lang="kk-KZ" b="1" i="1" u="sng" dirty="0">
                <a:solidFill>
                  <a:srgbClr val="FF0000"/>
                </a:solidFill>
                <a:latin typeface="Times New Roman" panose="02020603050405020304" pitchFamily="18" charset="0"/>
                <a:cs typeface="Times New Roman" panose="02020603050405020304" pitchFamily="18" charset="0"/>
              </a:rPr>
              <a:t>Лекция мақсаты</a:t>
            </a:r>
            <a:r>
              <a:rPr lang="kk-KZ" dirty="0">
                <a:latin typeface="Times New Roman" panose="02020603050405020304" pitchFamily="18" charset="0"/>
                <a:cs typeface="Times New Roman" panose="02020603050405020304" pitchFamily="18" charset="0"/>
              </a:rPr>
              <a:t>: студенттерге қысқамерзімді шешім қабылдау жағдайында шығындарды талдау негіздерімен таныстыру, тақырыпты меңгеру барысында студенттер шығынсыздық нүстесін әртүрлі әдістер арқылы анықтай білулері тиіс</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4193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4154984"/>
          </a:xfrm>
          <a:prstGeom prst="rect">
            <a:avLst/>
          </a:prstGeom>
        </p:spPr>
        <p:txBody>
          <a:bodyPr wrap="square">
            <a:spAutoFit/>
          </a:bodyPr>
          <a:lstStyle/>
          <a:p>
            <a:pPr algn="ctr"/>
            <a:r>
              <a:rPr lang="kk-KZ" sz="2400" b="1" dirty="0">
                <a:solidFill>
                  <a:srgbClr val="7030A0"/>
                </a:solidFill>
                <a:latin typeface="Times New Roman" panose="02020603050405020304" pitchFamily="18" charset="0"/>
                <a:cs typeface="Times New Roman" panose="02020603050405020304" pitchFamily="18" charset="0"/>
              </a:rPr>
              <a:t>Шығынсыздық нүктесі. </a:t>
            </a:r>
            <a:endParaRPr lang="kk-KZ" sz="2400" b="1" dirty="0" smtClean="0">
              <a:solidFill>
                <a:srgbClr val="7030A0"/>
              </a:solidFill>
              <a:latin typeface="Times New Roman" panose="02020603050405020304" pitchFamily="18" charset="0"/>
              <a:cs typeface="Times New Roman" panose="02020603050405020304" pitchFamily="18" charset="0"/>
            </a:endParaRPr>
          </a:p>
          <a:p>
            <a:pPr algn="ctr"/>
            <a:endParaRPr lang="kk-KZ" sz="2400" b="1" dirty="0">
              <a:latin typeface="Times New Roman" panose="02020603050405020304" pitchFamily="18" charset="0"/>
              <a:cs typeface="Times New Roman" panose="02020603050405020304" pitchFamily="18" charset="0"/>
            </a:endParaRPr>
          </a:p>
          <a:p>
            <a:pPr algn="ctr"/>
            <a:endParaRPr lang="kk-KZ" sz="2400" b="1" dirty="0" smtClean="0">
              <a:latin typeface="Times New Roman" panose="02020603050405020304" pitchFamily="18" charset="0"/>
              <a:cs typeface="Times New Roman" panose="02020603050405020304" pitchFamily="18" charset="0"/>
            </a:endParaRPr>
          </a:p>
          <a:p>
            <a:r>
              <a:rPr lang="kk-KZ" sz="2400" i="1" dirty="0" smtClean="0">
                <a:latin typeface="Times New Roman" panose="02020603050405020304" pitchFamily="18" charset="0"/>
                <a:cs typeface="Times New Roman" panose="02020603050405020304" pitchFamily="18" charset="0"/>
              </a:rPr>
              <a:t>Барлық </a:t>
            </a:r>
            <a:r>
              <a:rPr lang="kk-KZ" sz="2400" i="1" dirty="0">
                <a:latin typeface="Times New Roman" panose="02020603050405020304" pitchFamily="18" charset="0"/>
                <a:cs typeface="Times New Roman" panose="02020603050405020304" pitchFamily="18" charset="0"/>
              </a:rPr>
              <a:t>басқарушылық шешімдерді қысқа және ұзақ мерзімді деп бөлуге болады.Микроэкономика курсынан белгілі қысқа мерзім кезеңде өндірістің бір факторы өзгермелі,ал екінші факторы тұрақты болады.Ал ұзақ мерзім кезеңінде өндірістің факторлары өзгермелі болады.Қысқа мерзім кезеңіндегі шығынсыздықтардың функциясы келесі түрде </a:t>
            </a:r>
            <a:r>
              <a:rPr lang="kk-KZ" sz="2400" i="1" dirty="0" smtClean="0">
                <a:latin typeface="Times New Roman" panose="02020603050405020304" pitchFamily="18" charset="0"/>
                <a:cs typeface="Times New Roman" panose="02020603050405020304" pitchFamily="18" charset="0"/>
              </a:rPr>
              <a:t>бейнеленеді:</a:t>
            </a:r>
            <a:endParaRPr lang="ru-RU" sz="2400" i="1" dirty="0">
              <a:latin typeface="Times New Roman" panose="02020603050405020304" pitchFamily="18" charset="0"/>
              <a:cs typeface="Times New Roman" panose="02020603050405020304" pitchFamily="18" charset="0"/>
            </a:endParaRPr>
          </a:p>
          <a:p>
            <a:r>
              <a:rPr lang="kk-KZ" sz="2400" i="1" dirty="0">
                <a:latin typeface="Times New Roman" panose="02020603050405020304" pitchFamily="18" charset="0"/>
                <a:cs typeface="Times New Roman" panose="02020603050405020304" pitchFamily="18" charset="0"/>
              </a:rPr>
              <a:t> </a:t>
            </a:r>
            <a:endParaRPr lang="ru-RU" sz="2400" i="1" dirty="0">
              <a:latin typeface="Times New Roman" panose="02020603050405020304" pitchFamily="18" charset="0"/>
              <a:cs typeface="Times New Roman" panose="02020603050405020304" pitchFamily="18" charset="0"/>
            </a:endParaRPr>
          </a:p>
          <a:p>
            <a:r>
              <a:rPr lang="kk-KZ" sz="2400" b="1" i="1" dirty="0">
                <a:latin typeface="Times New Roman" panose="02020603050405020304" pitchFamily="18" charset="0"/>
                <a:cs typeface="Times New Roman" panose="02020603050405020304" pitchFamily="18" charset="0"/>
              </a:rPr>
              <a:t> TC = FC + VC  (1)</a:t>
            </a:r>
            <a:endParaRPr lang="ru-RU"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7073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6632"/>
            <a:ext cx="8640960" cy="5693866"/>
          </a:xfrm>
          <a:prstGeom prst="rect">
            <a:avLst/>
          </a:prstGeom>
        </p:spPr>
        <p:txBody>
          <a:bodyPr wrap="square">
            <a:spAutoFit/>
          </a:bodyPr>
          <a:lstStyle/>
          <a:p>
            <a:r>
              <a:rPr lang="kk-KZ" sz="2800" dirty="0">
                <a:latin typeface="Times New Roman" panose="02020603050405020304" pitchFamily="18" charset="0"/>
                <a:cs typeface="Times New Roman" panose="02020603050405020304" pitchFamily="18" charset="0"/>
              </a:rPr>
              <a:t>Шығынсыздық нүктесін анықтау өндірістің қай көлемінде кәсіпорын табыс таппайды және шығынға ұшырамайтын,ал әрбір қосымша өндірілген өнім көлемі табыс әкелетінін білдіреді</a:t>
            </a:r>
            <a:r>
              <a:rPr lang="kk-KZ" sz="2800" dirty="0" smtClean="0">
                <a:latin typeface="Times New Roman" panose="02020603050405020304" pitchFamily="18" charset="0"/>
                <a:cs typeface="Times New Roman" panose="02020603050405020304" pitchFamily="18" charset="0"/>
              </a:rPr>
              <a:t>.</a:t>
            </a:r>
          </a:p>
          <a:p>
            <a:endParaRPr lang="kk-KZ" sz="2800" dirty="0" smtClean="0">
              <a:latin typeface="Times New Roman" panose="02020603050405020304" pitchFamily="18" charset="0"/>
              <a:cs typeface="Times New Roman" panose="02020603050405020304" pitchFamily="18" charset="0"/>
            </a:endParaRPr>
          </a:p>
          <a:p>
            <a:pPr algn="ctr"/>
            <a:r>
              <a:rPr lang="kk-KZ" sz="2800" dirty="0" smtClean="0">
                <a:solidFill>
                  <a:schemeClr val="accent1"/>
                </a:solidFill>
                <a:latin typeface="Times New Roman" panose="02020603050405020304" pitchFamily="18" charset="0"/>
                <a:cs typeface="Times New Roman" panose="02020603050405020304" pitchFamily="18" charset="0"/>
              </a:rPr>
              <a:t>Шығынсыздық </a:t>
            </a:r>
            <a:r>
              <a:rPr lang="kk-KZ" sz="2800" dirty="0">
                <a:solidFill>
                  <a:schemeClr val="accent1"/>
                </a:solidFill>
                <a:latin typeface="Times New Roman" panose="02020603050405020304" pitchFamily="18" charset="0"/>
                <a:cs typeface="Times New Roman" panose="02020603050405020304" pitchFamily="18" charset="0"/>
              </a:rPr>
              <a:t>нүктесі келесі формуламен анықталады</a:t>
            </a:r>
            <a:r>
              <a:rPr lang="kk-KZ" sz="2800" dirty="0" smtClean="0">
                <a:solidFill>
                  <a:schemeClr val="accent1"/>
                </a:solidFill>
                <a:latin typeface="Times New Roman" panose="02020603050405020304" pitchFamily="18" charset="0"/>
                <a:cs typeface="Times New Roman" panose="02020603050405020304" pitchFamily="18" charset="0"/>
              </a:rPr>
              <a:t>:</a:t>
            </a:r>
          </a:p>
          <a:p>
            <a:endParaRPr lang="ru-RU" sz="2800" dirty="0">
              <a:latin typeface="Times New Roman" panose="02020603050405020304" pitchFamily="18" charset="0"/>
              <a:cs typeface="Times New Roman" panose="02020603050405020304" pitchFamily="18" charset="0"/>
            </a:endParaRPr>
          </a:p>
          <a:p>
            <a:r>
              <a:rPr lang="kk-KZ" sz="2800" b="1" dirty="0" smtClean="0">
                <a:latin typeface="Times New Roman" panose="02020603050405020304" pitchFamily="18" charset="0"/>
                <a:cs typeface="Times New Roman" panose="02020603050405020304" pitchFamily="18" charset="0"/>
              </a:rPr>
              <a:t>П </a:t>
            </a:r>
            <a:r>
              <a:rPr lang="kk-KZ" sz="2800" b="1" dirty="0">
                <a:latin typeface="Times New Roman" panose="02020603050405020304" pitchFamily="18" charset="0"/>
                <a:cs typeface="Times New Roman" panose="02020603050405020304" pitchFamily="18" charset="0"/>
              </a:rPr>
              <a:t>= TR –TC = O (2)</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П - </a:t>
            </a:r>
            <a:r>
              <a:rPr lang="kk-KZ" sz="2800" dirty="0">
                <a:latin typeface="Times New Roman" panose="02020603050405020304" pitchFamily="18" charset="0"/>
                <a:cs typeface="Times New Roman" panose="02020603050405020304" pitchFamily="18" charset="0"/>
              </a:rPr>
              <a:t>Өнімді сатудан түскен таза табыс</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TR – </a:t>
            </a:r>
            <a:r>
              <a:rPr lang="kk-KZ" sz="2800" dirty="0">
                <a:latin typeface="Times New Roman" panose="02020603050405020304" pitchFamily="18" charset="0"/>
                <a:cs typeface="Times New Roman" panose="02020603050405020304" pitchFamily="18" charset="0"/>
              </a:rPr>
              <a:t>Түсім (ол сату көлемінің бағаға көбейтіндісіне тең) </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TC- </a:t>
            </a:r>
            <a:r>
              <a:rPr lang="kk-KZ" sz="2800" dirty="0">
                <a:latin typeface="Times New Roman" panose="02020603050405020304" pitchFamily="18" charset="0"/>
                <a:cs typeface="Times New Roman" panose="02020603050405020304" pitchFamily="18" charset="0"/>
              </a:rPr>
              <a:t>Жалпы шығындар</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5295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6555641"/>
          </a:xfrm>
          <a:prstGeom prst="rect">
            <a:avLst/>
          </a:prstGeom>
        </p:spPr>
        <p:txBody>
          <a:bodyPr wrap="square">
            <a:spAutoFit/>
          </a:bodyPr>
          <a:lstStyle/>
          <a:p>
            <a:r>
              <a:rPr lang="kk-KZ" sz="2800" dirty="0" smtClean="0">
                <a:latin typeface="Times New Roman" panose="02020603050405020304" pitchFamily="18" charset="0"/>
                <a:cs typeface="Times New Roman" panose="02020603050405020304" pitchFamily="18" charset="0"/>
              </a:rPr>
              <a:t>Шығынсыздық </a:t>
            </a:r>
            <a:r>
              <a:rPr lang="kk-KZ" sz="2800" dirty="0">
                <a:latin typeface="Times New Roman" panose="02020603050405020304" pitchFamily="18" charset="0"/>
                <a:cs typeface="Times New Roman" panose="02020603050405020304" pitchFamily="18" charset="0"/>
              </a:rPr>
              <a:t>нүктесін есптеуде аналитикалық жолмен қарастырамыз</a:t>
            </a:r>
            <a:r>
              <a:rPr lang="kk-KZ" sz="2800" dirty="0" smtClean="0">
                <a:latin typeface="Times New Roman" panose="02020603050405020304" pitchFamily="18" charset="0"/>
                <a:cs typeface="Times New Roman" panose="02020603050405020304" pitchFamily="18" charset="0"/>
              </a:rPr>
              <a:t>.</a:t>
            </a:r>
          </a:p>
          <a:p>
            <a:r>
              <a:rPr lang="kk-KZ" sz="2800" dirty="0">
                <a:latin typeface="Times New Roman" panose="02020603050405020304" pitchFamily="18" charset="0"/>
                <a:cs typeface="Times New Roman" panose="02020603050405020304" pitchFamily="18" charset="0"/>
              </a:rPr>
              <a:t>TR = Q * P</a:t>
            </a:r>
            <a:endParaRPr lang="ru-RU" sz="2800" dirty="0">
              <a:latin typeface="Times New Roman" panose="02020603050405020304" pitchFamily="18" charset="0"/>
              <a:cs typeface="Times New Roman" panose="02020603050405020304" pitchFamily="18" charset="0"/>
            </a:endParaRPr>
          </a:p>
          <a:p>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Мысалы: кәсіпорын тұрақты шығындары 4000 ақша  бірлігі,өнім бірлігіне кететін айнымалы шығындар (AVC) – 10 ақша бірлігі – баға (P) 15 ақша  бірлігі нақты сату көлемі (Q) 10000 дана / жыл шығынсыздық нүктесін табу керек.</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Qшығ*15 - Qшығ*10 - 4000=0</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Qшығ(15 - 10) = 4000</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Qшығ=4000 / (15 - 10) </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Qшығ = 800дана</a:t>
            </a:r>
            <a:r>
              <a:rPr lang="kk-KZ" sz="2800" dirty="0">
                <a:latin typeface="Times New Roman" panose="02020603050405020304" pitchFamily="18" charset="0"/>
                <a:cs typeface="Times New Roman" panose="02020603050405020304" pitchFamily="18" charset="0"/>
              </a:rPr>
              <a:t> / </a:t>
            </a:r>
            <a:r>
              <a:rPr lang="kk-KZ" sz="2800" b="1" dirty="0">
                <a:latin typeface="Times New Roman" panose="02020603050405020304" pitchFamily="18" charset="0"/>
                <a:cs typeface="Times New Roman" panose="02020603050405020304" pitchFamily="18" charset="0"/>
              </a:rPr>
              <a:t>бірлік</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Qшығ= FC / (P-AVC)      (3)</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1258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68952" cy="6124754"/>
          </a:xfrm>
          <a:prstGeom prst="rect">
            <a:avLst/>
          </a:prstGeom>
        </p:spPr>
        <p:txBody>
          <a:bodyPr wrap="square">
            <a:spAutoFit/>
          </a:bodyPr>
          <a:lstStyle/>
          <a:p>
            <a:pPr algn="ctr"/>
            <a:r>
              <a:rPr lang="kk-KZ" sz="2800" b="1" i="1" dirty="0">
                <a:ln>
                  <a:solidFill>
                    <a:sysClr val="windowText" lastClr="000000"/>
                  </a:solidFill>
                </a:ln>
                <a:solidFill>
                  <a:srgbClr val="FFC000"/>
                </a:solidFill>
                <a:latin typeface="Times New Roman" panose="02020603050405020304" pitchFamily="18" charset="0"/>
                <a:cs typeface="Times New Roman" panose="02020603050405020304" pitchFamily="18" charset="0"/>
              </a:rPr>
              <a:t>Өнім өндіру көлемінің натуралды және құндық көрсеткіштерін пайдалану арқылы шығынсыздық нүктесін анықтау</a:t>
            </a:r>
            <a:endParaRPr lang="ru-RU" sz="2800" i="1" dirty="0">
              <a:ln>
                <a:solidFill>
                  <a:sysClr val="windowText" lastClr="000000"/>
                </a:solidFill>
              </a:ln>
              <a:solidFill>
                <a:srgbClr val="FFC000"/>
              </a:solidFill>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         Бағамен орташа айнымалы шығынсыздықтың  айырмасы өнім бірлігіне салымдарды білдіреді.Осы шаманы өнімді шығару көлеміне көбейтсек жалпы салым пайда болады.Шығынсыздық формуласынан мақсатты табысқа сәйкес келетін өнім шығару көлемін табуға болады.</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a:p>
            <a:r>
              <a:rPr lang="kk-KZ" sz="2800" b="1" dirty="0">
                <a:solidFill>
                  <a:srgbClr val="FF0000"/>
                </a:solidFill>
                <a:latin typeface="Times New Roman" panose="02020603050405020304" pitchFamily="18" charset="0"/>
                <a:cs typeface="Times New Roman" panose="02020603050405020304" pitchFamily="18" charset="0"/>
              </a:rPr>
              <a:t>                     Q = (FC+П ) / (Р - AVC)  (4</a:t>
            </a:r>
            <a:r>
              <a:rPr lang="kk-KZ" sz="2800" b="1" dirty="0" smtClean="0">
                <a:solidFill>
                  <a:srgbClr val="FF0000"/>
                </a:solidFill>
                <a:latin typeface="Times New Roman" panose="02020603050405020304" pitchFamily="18" charset="0"/>
                <a:cs typeface="Times New Roman" panose="02020603050405020304" pitchFamily="18" charset="0"/>
              </a:rPr>
              <a:t>)</a:t>
            </a:r>
          </a:p>
          <a:p>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Мұндағы: П – мақсатты  табыс  көлемі</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2048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39"/>
            <a:ext cx="8640960" cy="4832092"/>
          </a:xfrm>
          <a:prstGeom prst="rect">
            <a:avLst/>
          </a:prstGeom>
        </p:spPr>
        <p:txBody>
          <a:bodyPr wrap="square">
            <a:spAutoFit/>
          </a:bodyPr>
          <a:lstStyle/>
          <a:p>
            <a:r>
              <a:rPr lang="kk-KZ" sz="2800" dirty="0">
                <a:latin typeface="Times New Roman" panose="02020603050405020304" pitchFamily="18" charset="0"/>
                <a:cs typeface="Times New Roman" panose="02020603050405020304" pitchFamily="18" charset="0"/>
              </a:rPr>
              <a:t>Шығынсыздық нүктесі туралы ақпаратты пайдалана отырып фирманың қауіпсіздік табалдырығының формуламен есептеуге болады.</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 </a:t>
            </a:r>
            <a:endParaRPr lang="kk-KZ" sz="2800" b="1" dirty="0" smtClean="0">
              <a:latin typeface="Times New Roman" panose="02020603050405020304" pitchFamily="18" charset="0"/>
              <a:cs typeface="Times New Roman" panose="02020603050405020304" pitchFamily="18" charset="0"/>
            </a:endParaRPr>
          </a:p>
          <a:p>
            <a:r>
              <a:rPr lang="kk-KZ" sz="2800" b="1" i="1" dirty="0" smtClean="0">
                <a:solidFill>
                  <a:srgbClr val="FF0000"/>
                </a:solidFill>
                <a:latin typeface="Times New Roman" panose="02020603050405020304" pitchFamily="18" charset="0"/>
                <a:cs typeface="Times New Roman" panose="02020603050405020304" pitchFamily="18" charset="0"/>
              </a:rPr>
              <a:t>Ф</a:t>
            </a:r>
            <a:r>
              <a:rPr lang="kk-KZ" sz="2800" b="1" i="1" dirty="0" smtClean="0">
                <a:solidFill>
                  <a:srgbClr val="FF0000"/>
                </a:solidFill>
                <a:latin typeface="Times New Roman" panose="02020603050405020304" pitchFamily="18" charset="0"/>
                <a:cs typeface="Times New Roman" panose="02020603050405020304" pitchFamily="18" charset="0"/>
              </a:rPr>
              <a:t>ирманың </a:t>
            </a:r>
            <a:r>
              <a:rPr lang="kk-KZ" sz="2800" b="1" i="1" dirty="0">
                <a:solidFill>
                  <a:srgbClr val="FF0000"/>
                </a:solidFill>
                <a:latin typeface="Times New Roman" panose="02020603050405020304" pitchFamily="18" charset="0"/>
                <a:cs typeface="Times New Roman" panose="02020603050405020304" pitchFamily="18" charset="0"/>
              </a:rPr>
              <a:t>нақты сату </a:t>
            </a:r>
            <a:r>
              <a:rPr lang="kk-KZ" sz="2800" b="1" i="1" dirty="0" smtClean="0">
                <a:solidFill>
                  <a:srgbClr val="FF0000"/>
                </a:solidFill>
                <a:latin typeface="Times New Roman" panose="02020603050405020304" pitchFamily="18" charset="0"/>
                <a:cs typeface="Times New Roman" panose="02020603050405020304" pitchFamily="18" charset="0"/>
              </a:rPr>
              <a:t>көлемі:</a:t>
            </a:r>
            <a:endParaRPr lang="ru-RU" sz="2800" b="1" i="1" dirty="0">
              <a:solidFill>
                <a:srgbClr val="FF0000"/>
              </a:solidFill>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                  </a:t>
            </a:r>
            <a:endParaRPr lang="kk-KZ" sz="2800" b="1" dirty="0" smtClean="0">
              <a:latin typeface="Times New Roman" panose="02020603050405020304" pitchFamily="18" charset="0"/>
              <a:cs typeface="Times New Roman" panose="02020603050405020304" pitchFamily="18" charset="0"/>
            </a:endParaRPr>
          </a:p>
          <a:p>
            <a:pPr algn="ctr"/>
            <a:r>
              <a:rPr lang="kk-KZ" sz="2800" b="1" dirty="0" smtClean="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S=(Qp-Qв)/Qp </a:t>
            </a:r>
            <a:r>
              <a:rPr lang="kk-KZ" sz="2800" b="1" dirty="0" smtClean="0">
                <a:latin typeface="Times New Roman" panose="02020603050405020304" pitchFamily="18" charset="0"/>
                <a:cs typeface="Times New Roman" panose="02020603050405020304" pitchFamily="18" charset="0"/>
              </a:rPr>
              <a:t>–(</a:t>
            </a:r>
            <a:r>
              <a:rPr lang="kk-KZ" sz="2800" b="1" dirty="0">
                <a:latin typeface="Times New Roman" panose="02020603050405020304" pitchFamily="18" charset="0"/>
                <a:cs typeface="Times New Roman" panose="02020603050405020304" pitchFamily="18" charset="0"/>
              </a:rPr>
              <a:t>5)</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Мұндағы: Qр – </a:t>
            </a:r>
            <a:r>
              <a:rPr lang="kk-KZ" sz="2800" dirty="0">
                <a:latin typeface="Times New Roman" panose="02020603050405020304" pitchFamily="18" charset="0"/>
                <a:cs typeface="Times New Roman" panose="02020603050405020304" pitchFamily="18" charset="0"/>
              </a:rPr>
              <a:t>фирманың  фактілік  сату  көлемі</a:t>
            </a:r>
            <a:endParaRPr lang="ru-RU" sz="2800" dirty="0">
              <a:latin typeface="Times New Roman" panose="02020603050405020304" pitchFamily="18" charset="0"/>
              <a:cs typeface="Times New Roman" panose="02020603050405020304" pitchFamily="18" charset="0"/>
            </a:endParaRPr>
          </a:p>
          <a:p>
            <a:r>
              <a:rPr lang="kk-KZ" sz="2800" b="1" dirty="0">
                <a:latin typeface="Times New Roman" panose="02020603050405020304" pitchFamily="18" charset="0"/>
                <a:cs typeface="Times New Roman" panose="02020603050405020304" pitchFamily="18" charset="0"/>
              </a:rPr>
              <a:t>                   Qв- </a:t>
            </a:r>
            <a:r>
              <a:rPr lang="kk-KZ" sz="2800" dirty="0">
                <a:latin typeface="Times New Roman" panose="02020603050405020304" pitchFamily="18" charset="0"/>
                <a:cs typeface="Times New Roman" panose="02020603050405020304" pitchFamily="18" charset="0"/>
              </a:rPr>
              <a:t>Шығынсыздық нүктесіне сәкес келетін сату көлемі.Бұл көрсеткіш неғұрлым жоғары болса,соғұрлым фирма нарықта өзіне сенімді болады.</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7819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068023596"/>
              </p:ext>
            </p:extLst>
          </p:nvPr>
        </p:nvGraphicFramePr>
        <p:xfrm>
          <a:off x="971600" y="1340768"/>
          <a:ext cx="7107082" cy="3028315"/>
        </p:xfrm>
        <a:graphic>
          <a:graphicData uri="http://schemas.openxmlformats.org/drawingml/2006/table">
            <a:tbl>
              <a:tblPr firstRow="1" firstCol="1" lastRow="1" lastCol="1" bandRow="1" bandCol="1">
                <a:tableStyleId>{5C22544A-7EE6-4342-B048-85BDC9FD1C3A}</a:tableStyleId>
              </a:tblPr>
              <a:tblGrid>
                <a:gridCol w="3867674"/>
                <a:gridCol w="3239408"/>
              </a:tblGrid>
              <a:tr h="0">
                <a:tc>
                  <a:txBody>
                    <a:bodyPr/>
                    <a:lstStyle/>
                    <a:p>
                      <a:pPr algn="ctr">
                        <a:lnSpc>
                          <a:spcPct val="115000"/>
                        </a:lnSpc>
                        <a:spcAft>
                          <a:spcPts val="0"/>
                        </a:spcAft>
                        <a:tabLst>
                          <a:tab pos="3495675" algn="l"/>
                        </a:tabLst>
                      </a:pPr>
                      <a:r>
                        <a:rPr lang="kk-KZ" sz="1800" dirty="0">
                          <a:effectLst/>
                          <a:latin typeface="Times New Roman" panose="02020603050405020304" pitchFamily="18" charset="0"/>
                          <a:cs typeface="Times New Roman" panose="02020603050405020304" pitchFamily="18" charset="0"/>
                        </a:rPr>
                        <a:t>Көрсеткіштер</a:t>
                      </a:r>
                      <a:endParaRPr lang="ru-RU" sz="1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3495675" algn="l"/>
                        </a:tabLst>
                      </a:pPr>
                      <a:r>
                        <a:rPr lang="kk-KZ" sz="1800">
                          <a:effectLst/>
                          <a:latin typeface="Times New Roman" panose="02020603050405020304" pitchFamily="18" charset="0"/>
                          <a:cs typeface="Times New Roman" panose="02020603050405020304" pitchFamily="18" charset="0"/>
                        </a:rPr>
                        <a:t>Сомасы,ақша бірлігі</a:t>
                      </a:r>
                      <a:endParaRPr lang="ru-RU" sz="1800">
                        <a:effectLst/>
                        <a:latin typeface="Times New Roman" panose="02020603050405020304" pitchFamily="18" charset="0"/>
                        <a:cs typeface="Times New Roman" panose="02020603050405020304" pitchFamily="18" charset="0"/>
                      </a:endParaRPr>
                    </a:p>
                    <a:p>
                      <a:pPr>
                        <a:lnSpc>
                          <a:spcPct val="115000"/>
                        </a:lnSpc>
                        <a:spcAft>
                          <a:spcPts val="0"/>
                        </a:spcAft>
                        <a:tabLst>
                          <a:tab pos="3495675" algn="l"/>
                        </a:tabLst>
                      </a:pPr>
                      <a:r>
                        <a:rPr lang="kk-KZ" sz="1800">
                          <a:effectLst/>
                          <a:latin typeface="Times New Roman" panose="02020603050405020304" pitchFamily="18" charset="0"/>
                          <a:cs typeface="Times New Roman" panose="02020603050405020304" pitchFamily="18" charset="0"/>
                        </a:rPr>
                        <a:t> </a:t>
                      </a:r>
                      <a:endParaRPr lang="ru-RU" sz="180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nSpc>
                          <a:spcPct val="115000"/>
                        </a:lnSpc>
                        <a:spcAft>
                          <a:spcPts val="0"/>
                        </a:spcAft>
                        <a:tabLst>
                          <a:tab pos="3495675" algn="l"/>
                        </a:tabLst>
                      </a:pPr>
                      <a:r>
                        <a:rPr lang="kk-KZ" sz="1800">
                          <a:effectLst/>
                          <a:latin typeface="Times New Roman" panose="02020603050405020304" pitchFamily="18" charset="0"/>
                          <a:cs typeface="Times New Roman" panose="02020603050405020304" pitchFamily="18" charset="0"/>
                        </a:rPr>
                        <a:t>Түсім </a:t>
                      </a:r>
                      <a:r>
                        <a:rPr lang="en-US" sz="1800">
                          <a:effectLst/>
                          <a:latin typeface="Times New Roman" panose="02020603050405020304" pitchFamily="18" charset="0"/>
                          <a:cs typeface="Times New Roman" panose="02020603050405020304" pitchFamily="18" charset="0"/>
                        </a:rPr>
                        <a:t>(909 </a:t>
                      </a:r>
                      <a:r>
                        <a:rPr lang="kk-KZ" sz="1800">
                          <a:effectLst/>
                          <a:latin typeface="Times New Roman" panose="02020603050405020304" pitchFamily="18" charset="0"/>
                          <a:cs typeface="Times New Roman" panose="02020603050405020304" pitchFamily="18" charset="0"/>
                        </a:rPr>
                        <a:t>дана</a:t>
                      </a:r>
                      <a:r>
                        <a:rPr lang="en-US" sz="1800">
                          <a:effectLst/>
                          <a:latin typeface="Times New Roman" panose="02020603050405020304" pitchFamily="18" charset="0"/>
                          <a:cs typeface="Times New Roman" panose="02020603050405020304" pitchFamily="18" charset="0"/>
                        </a:rPr>
                        <a:t>*0</a:t>
                      </a:r>
                      <a:r>
                        <a:rPr lang="kk-KZ" sz="1800">
                          <a:effectLst/>
                          <a:latin typeface="Times New Roman" panose="02020603050405020304" pitchFamily="18" charset="0"/>
                          <a:cs typeface="Times New Roman" panose="02020603050405020304" pitchFamily="18" charset="0"/>
                        </a:rPr>
                        <a:t>,</a:t>
                      </a:r>
                      <a:r>
                        <a:rPr lang="en-US" sz="1800">
                          <a:effectLst/>
                          <a:latin typeface="Times New Roman" panose="02020603050405020304" pitchFamily="18" charset="0"/>
                          <a:cs typeface="Times New Roman" panose="02020603050405020304" pitchFamily="18" charset="0"/>
                        </a:rPr>
                        <a:t>9 </a:t>
                      </a:r>
                      <a:r>
                        <a:rPr lang="kk-KZ" sz="1800">
                          <a:effectLst/>
                          <a:latin typeface="Times New Roman" panose="02020603050405020304" pitchFamily="18" charset="0"/>
                          <a:cs typeface="Times New Roman" panose="02020603050405020304" pitchFamily="18" charset="0"/>
                        </a:rPr>
                        <a:t>ақша</a:t>
                      </a:r>
                      <a:r>
                        <a:rPr lang="en-US" sz="1800">
                          <a:effectLst/>
                          <a:latin typeface="Times New Roman" panose="02020603050405020304" pitchFamily="18" charset="0"/>
                          <a:cs typeface="Times New Roman" panose="02020603050405020304" pitchFamily="18" charset="0"/>
                        </a:rPr>
                        <a:t>/</a:t>
                      </a:r>
                      <a:r>
                        <a:rPr lang="kk-KZ" sz="1800">
                          <a:effectLst/>
                          <a:latin typeface="Times New Roman" panose="02020603050405020304" pitchFamily="18" charset="0"/>
                          <a:cs typeface="Times New Roman" panose="02020603050405020304" pitchFamily="18" charset="0"/>
                        </a:rPr>
                        <a:t>бірлігі</a:t>
                      </a:r>
                      <a:r>
                        <a:rPr lang="en-US" sz="1800">
                          <a:effectLst/>
                          <a:latin typeface="Times New Roman" panose="02020603050405020304" pitchFamily="18" charset="0"/>
                          <a:cs typeface="Times New Roman" panose="02020603050405020304" pitchFamily="18" charset="0"/>
                        </a:rPr>
                        <a:t>)</a:t>
                      </a:r>
                      <a:endParaRPr lang="ru-RU" sz="18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3495675" algn="l"/>
                        </a:tabLst>
                      </a:pPr>
                      <a:r>
                        <a:rPr lang="en-US" sz="1800">
                          <a:effectLst/>
                          <a:latin typeface="Times New Roman" panose="02020603050405020304" pitchFamily="18" charset="0"/>
                          <a:cs typeface="Times New Roman" panose="02020603050405020304" pitchFamily="18" charset="0"/>
                        </a:rPr>
                        <a:t>818</a:t>
                      </a:r>
                      <a:endParaRPr lang="ru-RU" sz="180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nSpc>
                          <a:spcPct val="115000"/>
                        </a:lnSpc>
                        <a:spcAft>
                          <a:spcPts val="0"/>
                        </a:spcAft>
                        <a:tabLst>
                          <a:tab pos="3495675" algn="l"/>
                        </a:tabLst>
                      </a:pPr>
                      <a:r>
                        <a:rPr lang="kk-KZ" sz="1800" dirty="0">
                          <a:effectLst/>
                          <a:latin typeface="Times New Roman" panose="02020603050405020304" pitchFamily="18" charset="0"/>
                          <a:cs typeface="Times New Roman" panose="02020603050405020304" pitchFamily="18" charset="0"/>
                        </a:rPr>
                        <a:t>Айналым шығындар (909 дана* 0,5 ақша/бірлігі)</a:t>
                      </a:r>
                      <a:endParaRPr lang="ru-RU" sz="1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3495675" algn="l"/>
                        </a:tabLst>
                      </a:pPr>
                      <a:r>
                        <a:rPr lang="kk-KZ" sz="1800">
                          <a:effectLst/>
                          <a:latin typeface="Times New Roman" panose="02020603050405020304" pitchFamily="18" charset="0"/>
                          <a:cs typeface="Times New Roman" panose="02020603050405020304" pitchFamily="18" charset="0"/>
                        </a:rPr>
                        <a:t>454</a:t>
                      </a:r>
                      <a:endParaRPr lang="ru-RU" sz="180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nSpc>
                          <a:spcPct val="115000"/>
                        </a:lnSpc>
                        <a:spcAft>
                          <a:spcPts val="0"/>
                        </a:spcAft>
                        <a:tabLst>
                          <a:tab pos="3495675" algn="l"/>
                        </a:tabLst>
                      </a:pPr>
                      <a:r>
                        <a:rPr lang="kk-KZ" sz="1800">
                          <a:effectLst/>
                          <a:latin typeface="Times New Roman" panose="02020603050405020304" pitchFamily="18" charset="0"/>
                          <a:cs typeface="Times New Roman" panose="02020603050405020304" pitchFamily="18" charset="0"/>
                        </a:rPr>
                        <a:t>Маржиналды табыс</a:t>
                      </a:r>
                      <a:endParaRPr lang="ru-RU" sz="18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3495675" algn="l"/>
                        </a:tabLst>
                      </a:pPr>
                      <a:r>
                        <a:rPr lang="kk-KZ" sz="1800">
                          <a:effectLst/>
                          <a:latin typeface="Times New Roman" panose="02020603050405020304" pitchFamily="18" charset="0"/>
                          <a:cs typeface="Times New Roman" panose="02020603050405020304" pitchFamily="18" charset="0"/>
                        </a:rPr>
                        <a:t>364</a:t>
                      </a:r>
                      <a:endParaRPr lang="ru-RU" sz="1800">
                        <a:effectLst/>
                        <a:latin typeface="Times New Roman" panose="02020603050405020304" pitchFamily="18" charset="0"/>
                        <a:ea typeface="Times New Roman"/>
                        <a:cs typeface="Times New Roman" panose="02020603050405020304" pitchFamily="18" charset="0"/>
                      </a:endParaRPr>
                    </a:p>
                  </a:txBody>
                  <a:tcPr marL="68580" marR="68580" marT="0" marB="0"/>
                </a:tc>
              </a:tr>
              <a:tr h="563880">
                <a:tc>
                  <a:txBody>
                    <a:bodyPr/>
                    <a:lstStyle/>
                    <a:p>
                      <a:pPr>
                        <a:lnSpc>
                          <a:spcPct val="115000"/>
                        </a:lnSpc>
                        <a:spcAft>
                          <a:spcPts val="0"/>
                        </a:spcAft>
                        <a:tabLst>
                          <a:tab pos="3495675" algn="l"/>
                        </a:tabLst>
                      </a:pPr>
                      <a:r>
                        <a:rPr lang="kk-KZ" sz="1800" dirty="0">
                          <a:effectLst/>
                          <a:latin typeface="Times New Roman" panose="02020603050405020304" pitchFamily="18" charset="0"/>
                          <a:cs typeface="Times New Roman" panose="02020603050405020304" pitchFamily="18" charset="0"/>
                        </a:rPr>
                        <a:t>Тұрақты шығыстар</a:t>
                      </a:r>
                      <a:endParaRPr lang="ru-RU" sz="1800" dirty="0">
                        <a:effectLst/>
                        <a:latin typeface="Times New Roman" panose="02020603050405020304" pitchFamily="18" charset="0"/>
                        <a:cs typeface="Times New Roman" panose="02020603050405020304" pitchFamily="18" charset="0"/>
                      </a:endParaRPr>
                    </a:p>
                    <a:p>
                      <a:pPr>
                        <a:lnSpc>
                          <a:spcPct val="115000"/>
                        </a:lnSpc>
                        <a:spcAft>
                          <a:spcPts val="0"/>
                        </a:spcAft>
                        <a:tabLst>
                          <a:tab pos="3495675" algn="l"/>
                        </a:tabLst>
                      </a:pPr>
                      <a:r>
                        <a:rPr lang="kk-KZ" sz="1800" dirty="0">
                          <a:effectLst/>
                          <a:latin typeface="Times New Roman" panose="02020603050405020304" pitchFamily="18" charset="0"/>
                          <a:cs typeface="Times New Roman" panose="02020603050405020304" pitchFamily="18" charset="0"/>
                        </a:rPr>
                        <a:t> </a:t>
                      </a:r>
                      <a:endParaRPr lang="ru-RU" sz="1800" dirty="0">
                        <a:effectLst/>
                        <a:latin typeface="Times New Roman" panose="02020603050405020304" pitchFamily="18" charset="0"/>
                        <a:cs typeface="Times New Roman" panose="02020603050405020304" pitchFamily="18" charset="0"/>
                      </a:endParaRPr>
                    </a:p>
                    <a:p>
                      <a:pPr>
                        <a:lnSpc>
                          <a:spcPct val="115000"/>
                        </a:lnSpc>
                        <a:spcAft>
                          <a:spcPts val="0"/>
                        </a:spcAft>
                        <a:tabLst>
                          <a:tab pos="3495675" algn="l"/>
                        </a:tabLst>
                      </a:pPr>
                      <a:r>
                        <a:rPr lang="ru-RU" sz="1800" dirty="0">
                          <a:effectLst/>
                          <a:latin typeface="Times New Roman" panose="02020603050405020304" pitchFamily="18" charset="0"/>
                          <a:cs typeface="Times New Roman" panose="02020603050405020304" pitchFamily="18" charset="0"/>
                        </a:rPr>
                        <a:t/>
                      </a:r>
                      <a:br>
                        <a:rPr lang="ru-RU" sz="1800" dirty="0">
                          <a:effectLst/>
                          <a:latin typeface="Times New Roman" panose="02020603050405020304" pitchFamily="18" charset="0"/>
                          <a:cs typeface="Times New Roman" panose="02020603050405020304" pitchFamily="18" charset="0"/>
                        </a:rPr>
                      </a:br>
                      <a:r>
                        <a:rPr lang="kk-KZ" sz="1800" dirty="0">
                          <a:effectLst/>
                          <a:latin typeface="Times New Roman" panose="02020603050405020304" pitchFamily="18" charset="0"/>
                          <a:cs typeface="Times New Roman" panose="02020603050405020304" pitchFamily="18" charset="0"/>
                        </a:rPr>
                        <a:t>Таза табыс (364-200)</a:t>
                      </a:r>
                      <a:endParaRPr lang="ru-RU" sz="1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3495675" algn="l"/>
                        </a:tabLst>
                      </a:pPr>
                      <a:r>
                        <a:rPr lang="kk-KZ" sz="1800" dirty="0">
                          <a:effectLst/>
                          <a:latin typeface="Times New Roman" panose="02020603050405020304" pitchFamily="18" charset="0"/>
                          <a:cs typeface="Times New Roman" panose="02020603050405020304" pitchFamily="18" charset="0"/>
                        </a:rPr>
                        <a:t>200</a:t>
                      </a:r>
                      <a:endParaRPr lang="ru-RU" sz="1800" dirty="0">
                        <a:effectLst/>
                        <a:latin typeface="Times New Roman" panose="02020603050405020304" pitchFamily="18" charset="0"/>
                        <a:cs typeface="Times New Roman" panose="02020603050405020304" pitchFamily="18" charset="0"/>
                      </a:endParaRPr>
                    </a:p>
                    <a:p>
                      <a:pPr>
                        <a:lnSpc>
                          <a:spcPct val="115000"/>
                        </a:lnSpc>
                        <a:spcAft>
                          <a:spcPts val="0"/>
                        </a:spcAft>
                      </a:pPr>
                      <a:r>
                        <a:rPr lang="kk-KZ" sz="1800" dirty="0">
                          <a:effectLst/>
                          <a:latin typeface="Times New Roman" panose="02020603050405020304" pitchFamily="18" charset="0"/>
                          <a:cs typeface="Times New Roman" panose="02020603050405020304" pitchFamily="18" charset="0"/>
                        </a:rPr>
                        <a:t> </a:t>
                      </a:r>
                      <a:endParaRPr lang="ru-RU" sz="18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kk-KZ" sz="1800" dirty="0">
                          <a:effectLst/>
                          <a:latin typeface="Times New Roman" panose="02020603050405020304" pitchFamily="18" charset="0"/>
                          <a:cs typeface="Times New Roman" panose="02020603050405020304" pitchFamily="18" charset="0"/>
                        </a:rPr>
                        <a:t>164</a:t>
                      </a:r>
                      <a:endParaRPr lang="ru-RU" sz="1800" dirty="0">
                        <a:effectLst/>
                        <a:latin typeface="Times New Roman" panose="02020603050405020304" pitchFamily="18" charset="0"/>
                        <a:ea typeface="Times New Roman"/>
                        <a:cs typeface="Times New Roman" panose="02020603050405020304" pitchFamily="18" charset="0"/>
                      </a:endParaRPr>
                    </a:p>
                  </a:txBody>
                  <a:tcPr marL="68580" marR="68580" marT="0" marB="0"/>
                </a:tc>
              </a:tr>
            </a:tbl>
          </a:graphicData>
        </a:graphic>
      </p:graphicFrame>
      <p:sp>
        <p:nvSpPr>
          <p:cNvPr id="3" name="Rectangle 2"/>
          <p:cNvSpPr>
            <a:spLocks noChangeArrowheads="1"/>
          </p:cNvSpPr>
          <p:nvPr/>
        </p:nvSpPr>
        <p:spPr bwMode="auto">
          <a:xfrm>
            <a:off x="356886" y="64154"/>
            <a:ext cx="856895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3495675" algn="l"/>
              </a:tabLst>
              <a:defRPr>
                <a:solidFill>
                  <a:schemeClr val="tx1"/>
                </a:solidFill>
                <a:latin typeface="Arial" pitchFamily="34" charset="0"/>
                <a:cs typeface="Arial" pitchFamily="34" charset="0"/>
              </a:defRPr>
            </a:lvl1pPr>
            <a:lvl2pPr fontAlgn="base">
              <a:spcBef>
                <a:spcPct val="0"/>
              </a:spcBef>
              <a:spcAft>
                <a:spcPct val="0"/>
              </a:spcAft>
              <a:tabLst>
                <a:tab pos="3495675" algn="l"/>
              </a:tabLst>
              <a:defRPr>
                <a:solidFill>
                  <a:schemeClr val="tx1"/>
                </a:solidFill>
                <a:latin typeface="Arial" pitchFamily="34" charset="0"/>
                <a:cs typeface="Arial" pitchFamily="34" charset="0"/>
              </a:defRPr>
            </a:lvl2pPr>
            <a:lvl3pPr fontAlgn="base">
              <a:spcBef>
                <a:spcPct val="0"/>
              </a:spcBef>
              <a:spcAft>
                <a:spcPct val="0"/>
              </a:spcAft>
              <a:tabLst>
                <a:tab pos="3495675" algn="l"/>
              </a:tabLst>
              <a:defRPr>
                <a:solidFill>
                  <a:schemeClr val="tx1"/>
                </a:solidFill>
                <a:latin typeface="Arial" pitchFamily="34" charset="0"/>
                <a:cs typeface="Arial" pitchFamily="34" charset="0"/>
              </a:defRPr>
            </a:lvl3pPr>
            <a:lvl4pPr fontAlgn="base">
              <a:spcBef>
                <a:spcPct val="0"/>
              </a:spcBef>
              <a:spcAft>
                <a:spcPct val="0"/>
              </a:spcAft>
              <a:tabLst>
                <a:tab pos="3495675" algn="l"/>
              </a:tabLst>
              <a:defRPr>
                <a:solidFill>
                  <a:schemeClr val="tx1"/>
                </a:solidFill>
                <a:latin typeface="Arial" pitchFamily="34" charset="0"/>
                <a:cs typeface="Arial" pitchFamily="34" charset="0"/>
              </a:defRPr>
            </a:lvl4pPr>
            <a:lvl5pPr fontAlgn="base">
              <a:spcBef>
                <a:spcPct val="0"/>
              </a:spcBef>
              <a:spcAft>
                <a:spcPct val="0"/>
              </a:spcAft>
              <a:tabLst>
                <a:tab pos="3495675" algn="l"/>
              </a:tabLst>
              <a:defRPr>
                <a:solidFill>
                  <a:schemeClr val="tx1"/>
                </a:solidFill>
                <a:latin typeface="Arial" pitchFamily="34" charset="0"/>
                <a:cs typeface="Arial" pitchFamily="34" charset="0"/>
              </a:defRPr>
            </a:lvl5pPr>
            <a:lvl6pPr fontAlgn="base">
              <a:spcBef>
                <a:spcPct val="0"/>
              </a:spcBef>
              <a:spcAft>
                <a:spcPct val="0"/>
              </a:spcAft>
              <a:tabLst>
                <a:tab pos="3495675" algn="l"/>
              </a:tabLst>
              <a:defRPr>
                <a:solidFill>
                  <a:schemeClr val="tx1"/>
                </a:solidFill>
                <a:latin typeface="Arial" pitchFamily="34" charset="0"/>
                <a:cs typeface="Arial" pitchFamily="34" charset="0"/>
              </a:defRPr>
            </a:lvl6pPr>
            <a:lvl7pPr fontAlgn="base">
              <a:spcBef>
                <a:spcPct val="0"/>
              </a:spcBef>
              <a:spcAft>
                <a:spcPct val="0"/>
              </a:spcAft>
              <a:tabLst>
                <a:tab pos="3495675" algn="l"/>
              </a:tabLst>
              <a:defRPr>
                <a:solidFill>
                  <a:schemeClr val="tx1"/>
                </a:solidFill>
                <a:latin typeface="Arial" pitchFamily="34" charset="0"/>
                <a:cs typeface="Arial" pitchFamily="34" charset="0"/>
              </a:defRPr>
            </a:lvl7pPr>
            <a:lvl8pPr fontAlgn="base">
              <a:spcBef>
                <a:spcPct val="0"/>
              </a:spcBef>
              <a:spcAft>
                <a:spcPct val="0"/>
              </a:spcAft>
              <a:tabLst>
                <a:tab pos="3495675" algn="l"/>
              </a:tabLst>
              <a:defRPr>
                <a:solidFill>
                  <a:schemeClr val="tx1"/>
                </a:solidFill>
                <a:latin typeface="Arial" pitchFamily="34" charset="0"/>
                <a:cs typeface="Arial" pitchFamily="34" charset="0"/>
              </a:defRPr>
            </a:lvl8pPr>
            <a:lvl9pPr fontAlgn="base">
              <a:spcBef>
                <a:spcPct val="0"/>
              </a:spcBef>
              <a:spcAft>
                <a:spcPct val="0"/>
              </a:spcAft>
              <a:tabLst>
                <a:tab pos="3495675"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495675" algn="l"/>
              </a:tabLst>
            </a:pPr>
            <a:r>
              <a:rPr kumimoji="0" lang="kk-KZ" altLang="ru-RU" sz="2400" b="0" i="1" u="sng" strike="noStrike" cap="none" normalizeH="0" baseline="0" dirty="0" smtClean="0">
                <a:ln>
                  <a:noFill/>
                </a:ln>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Салықтың таза табысқа </a:t>
            </a:r>
            <a:r>
              <a:rPr kumimoji="0" lang="kk-KZ" altLang="ru-RU" sz="2400" b="0" i="1" u="sng" strike="noStrike" cap="none" normalizeH="0" baseline="0" dirty="0" smtClean="0">
                <a:ln>
                  <a:noFill/>
                </a:ln>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әсері. </a:t>
            </a:r>
            <a:r>
              <a:rPr kumimoji="0" lang="kk-KZ" altLang="ru-RU" sz="2400" b="0" i="1" u="sng" strike="noStrike" cap="none" normalizeH="0" baseline="0" dirty="0" smtClean="0">
                <a:ln>
                  <a:noFill/>
                </a:ln>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Айталық кәсіпорынның қаржылық нәтижелері туралы ақпарат келесі кестеде:   </a:t>
            </a:r>
            <a:endParaRPr kumimoji="0" lang="kk-KZ" altLang="ru-RU" sz="2400" b="0" i="1" u="sng" strike="noStrike" cap="none" normalizeH="0" baseline="0" dirty="0" smtClean="0">
              <a:ln>
                <a:noFill/>
              </a:ln>
              <a:solidFill>
                <a:schemeClr val="accent3">
                  <a:lumMod val="75000"/>
                </a:schemeClr>
              </a:solidFill>
              <a:effectLst/>
              <a:latin typeface="Times New Roman" panose="02020603050405020304" pitchFamily="18" charset="0"/>
              <a:cs typeface="Times New Roman" panose="02020603050405020304" pitchFamily="18" charset="0"/>
            </a:endParaRPr>
          </a:p>
        </p:txBody>
      </p:sp>
      <p:sp>
        <p:nvSpPr>
          <p:cNvPr id="5" name="Rectangle 3"/>
          <p:cNvSpPr>
            <a:spLocks noChangeArrowheads="1"/>
          </p:cNvSpPr>
          <p:nvPr/>
        </p:nvSpPr>
        <p:spPr bwMode="auto">
          <a:xfrm>
            <a:off x="353197" y="4878452"/>
            <a:ext cx="856895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3495675" algn="l"/>
              </a:tabLst>
              <a:defRPr>
                <a:solidFill>
                  <a:schemeClr val="tx1"/>
                </a:solidFill>
                <a:latin typeface="Arial" pitchFamily="34" charset="0"/>
                <a:cs typeface="Arial" pitchFamily="34" charset="0"/>
              </a:defRPr>
            </a:lvl1pPr>
            <a:lvl2pPr fontAlgn="base">
              <a:spcBef>
                <a:spcPct val="0"/>
              </a:spcBef>
              <a:spcAft>
                <a:spcPct val="0"/>
              </a:spcAft>
              <a:tabLst>
                <a:tab pos="3495675" algn="l"/>
              </a:tabLst>
              <a:defRPr>
                <a:solidFill>
                  <a:schemeClr val="tx1"/>
                </a:solidFill>
                <a:latin typeface="Arial" pitchFamily="34" charset="0"/>
                <a:cs typeface="Arial" pitchFamily="34" charset="0"/>
              </a:defRPr>
            </a:lvl2pPr>
            <a:lvl3pPr fontAlgn="base">
              <a:spcBef>
                <a:spcPct val="0"/>
              </a:spcBef>
              <a:spcAft>
                <a:spcPct val="0"/>
              </a:spcAft>
              <a:tabLst>
                <a:tab pos="3495675" algn="l"/>
              </a:tabLst>
              <a:defRPr>
                <a:solidFill>
                  <a:schemeClr val="tx1"/>
                </a:solidFill>
                <a:latin typeface="Arial" pitchFamily="34" charset="0"/>
                <a:cs typeface="Arial" pitchFamily="34" charset="0"/>
              </a:defRPr>
            </a:lvl3pPr>
            <a:lvl4pPr fontAlgn="base">
              <a:spcBef>
                <a:spcPct val="0"/>
              </a:spcBef>
              <a:spcAft>
                <a:spcPct val="0"/>
              </a:spcAft>
              <a:tabLst>
                <a:tab pos="3495675" algn="l"/>
              </a:tabLst>
              <a:defRPr>
                <a:solidFill>
                  <a:schemeClr val="tx1"/>
                </a:solidFill>
                <a:latin typeface="Arial" pitchFamily="34" charset="0"/>
                <a:cs typeface="Arial" pitchFamily="34" charset="0"/>
              </a:defRPr>
            </a:lvl4pPr>
            <a:lvl5pPr fontAlgn="base">
              <a:spcBef>
                <a:spcPct val="0"/>
              </a:spcBef>
              <a:spcAft>
                <a:spcPct val="0"/>
              </a:spcAft>
              <a:tabLst>
                <a:tab pos="3495675" algn="l"/>
              </a:tabLst>
              <a:defRPr>
                <a:solidFill>
                  <a:schemeClr val="tx1"/>
                </a:solidFill>
                <a:latin typeface="Arial" pitchFamily="34" charset="0"/>
                <a:cs typeface="Arial" pitchFamily="34" charset="0"/>
              </a:defRPr>
            </a:lvl5pPr>
            <a:lvl6pPr fontAlgn="base">
              <a:spcBef>
                <a:spcPct val="0"/>
              </a:spcBef>
              <a:spcAft>
                <a:spcPct val="0"/>
              </a:spcAft>
              <a:tabLst>
                <a:tab pos="3495675" algn="l"/>
              </a:tabLst>
              <a:defRPr>
                <a:solidFill>
                  <a:schemeClr val="tx1"/>
                </a:solidFill>
                <a:latin typeface="Arial" pitchFamily="34" charset="0"/>
                <a:cs typeface="Arial" pitchFamily="34" charset="0"/>
              </a:defRPr>
            </a:lvl6pPr>
            <a:lvl7pPr fontAlgn="base">
              <a:spcBef>
                <a:spcPct val="0"/>
              </a:spcBef>
              <a:spcAft>
                <a:spcPct val="0"/>
              </a:spcAft>
              <a:tabLst>
                <a:tab pos="3495675" algn="l"/>
              </a:tabLst>
              <a:defRPr>
                <a:solidFill>
                  <a:schemeClr val="tx1"/>
                </a:solidFill>
                <a:latin typeface="Arial" pitchFamily="34" charset="0"/>
                <a:cs typeface="Arial" pitchFamily="34" charset="0"/>
              </a:defRPr>
            </a:lvl7pPr>
            <a:lvl8pPr fontAlgn="base">
              <a:spcBef>
                <a:spcPct val="0"/>
              </a:spcBef>
              <a:spcAft>
                <a:spcPct val="0"/>
              </a:spcAft>
              <a:tabLst>
                <a:tab pos="3495675" algn="l"/>
              </a:tabLst>
              <a:defRPr>
                <a:solidFill>
                  <a:schemeClr val="tx1"/>
                </a:solidFill>
                <a:latin typeface="Arial" pitchFamily="34" charset="0"/>
                <a:cs typeface="Arial" pitchFamily="34" charset="0"/>
              </a:defRPr>
            </a:lvl8pPr>
            <a:lvl9pPr fontAlgn="base">
              <a:spcBef>
                <a:spcPct val="0"/>
              </a:spcBef>
              <a:spcAft>
                <a:spcPct val="0"/>
              </a:spcAft>
              <a:tabLst>
                <a:tab pos="3495675"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495675" algn="l"/>
              </a:tabLst>
            </a:pPr>
            <a:r>
              <a:rPr kumimoji="0" lang="kk-KZ"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Салық салудан кейін таза табыс 164 ақша бірлігін алуымыз үшін қанша тауар бірлігін сатуымыз керек.Салық ставкасы 30% құраса?</a:t>
            </a:r>
            <a:endParaRPr kumimoji="0" lang="ru-RU"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3495675" algn="l"/>
              </a:tabLst>
            </a:pPr>
            <a:r>
              <a:rPr kumimoji="0" lang="kk-KZ" altLang="ru-RU" sz="2000" b="1"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Түсім - айналым шығындар - тұрақты шығындар = салық салынғанға дейінгі берілген таза табыс.</a:t>
            </a:r>
            <a:endParaRPr kumimoji="0" lang="kk-KZ"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5609181"/>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TotalTime>
  <Words>265</Words>
  <Application>Microsoft Office PowerPoint</Application>
  <PresentationFormat>Экран (4:3)</PresentationFormat>
  <Paragraphs>61</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Куат</dc:creator>
  <cp:lastModifiedBy>Куат</cp:lastModifiedBy>
  <cp:revision>3</cp:revision>
  <dcterms:created xsi:type="dcterms:W3CDTF">2015-12-09T16:22:45Z</dcterms:created>
  <dcterms:modified xsi:type="dcterms:W3CDTF">2015-12-09T18:03:22Z</dcterms:modified>
</cp:coreProperties>
</file>