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1" r:id="rId4"/>
    <p:sldId id="262" r:id="rId5"/>
    <p:sldId id="260" r:id="rId6"/>
    <p:sldId id="263" r:id="rId7"/>
    <p:sldId id="264" r:id="rId8"/>
    <p:sldId id="265" r:id="rId9"/>
    <p:sldId id="269" r:id="rId10"/>
    <p:sldId id="268" r:id="rId11"/>
    <p:sldId id="267" r:id="rId12"/>
    <p:sldId id="271" r:id="rId13"/>
    <p:sldId id="272" r:id="rId14"/>
    <p:sldId id="273" r:id="rId15"/>
    <p:sldId id="274" r:id="rId16"/>
    <p:sldId id="275" r:id="rId17"/>
    <p:sldId id="277" r:id="rId18"/>
    <p:sldId id="281" r:id="rId19"/>
    <p:sldId id="283" r:id="rId20"/>
    <p:sldId id="28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15.10.2021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p14="http://schemas.microsoft.com/office/powerpoint/2010/main" xmlns=""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15.10.2021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ru-RU" sz="2400" b="1" dirty="0" smtClean="0"/>
              <a:t>СОРБЦИОННЫЙ ПРОЦЕСС</a:t>
            </a:r>
            <a:endParaRPr lang="ru-RU" sz="2400" dirty="0"/>
          </a:p>
        </p:txBody>
      </p:sp>
      <p:sp>
        <p:nvSpPr>
          <p:cNvPr id="3" name="Подзаголовок 2"/>
          <p:cNvSpPr>
            <a:spLocks noGrp="1"/>
          </p:cNvSpPr>
          <p:nvPr>
            <p:ph type="subTitle" idx="1"/>
          </p:nvPr>
        </p:nvSpPr>
        <p:spPr>
          <a:xfrm>
            <a:off x="224524" y="1196752"/>
            <a:ext cx="8640960" cy="1224136"/>
          </a:xfrm>
        </p:spPr>
        <p:txBody>
          <a:bodyPr>
            <a:noAutofit/>
          </a:bodyPr>
          <a:lstStyle/>
          <a:p>
            <a:pPr algn="l"/>
            <a:r>
              <a:rPr lang="ru-RU" sz="2400" b="1" i="1" dirty="0" smtClean="0">
                <a:solidFill>
                  <a:schemeClr val="tx2">
                    <a:lumMod val="75000"/>
                  </a:schemeClr>
                </a:solidFill>
              </a:rPr>
              <a:t>§ 1. Свойства ионообменных смол</a:t>
            </a:r>
            <a:endParaRPr lang="ru-RU" sz="2400" i="1" dirty="0" smtClean="0">
              <a:solidFill>
                <a:schemeClr val="tx2">
                  <a:lumMod val="75000"/>
                </a:schemeClr>
              </a:solidFill>
            </a:endParaRPr>
          </a:p>
          <a:p>
            <a:pPr algn="l"/>
            <a:r>
              <a:rPr lang="ru-RU" sz="2400" b="1" i="1" dirty="0" smtClean="0">
                <a:solidFill>
                  <a:schemeClr val="tx2">
                    <a:lumMod val="75000"/>
                  </a:schemeClr>
                </a:solidFill>
              </a:rPr>
              <a:t>§ 2. Сорбционное выщелачивание</a:t>
            </a:r>
            <a:endParaRPr lang="ru-RU" sz="2400" i="1" dirty="0" smtClean="0">
              <a:solidFill>
                <a:schemeClr val="tx2">
                  <a:lumMod val="75000"/>
                </a:schemeClr>
              </a:solidFill>
            </a:endParaRPr>
          </a:p>
          <a:p>
            <a:pPr algn="l"/>
            <a:r>
              <a:rPr lang="ru-RU" sz="2400" b="1" i="1" dirty="0" smtClean="0">
                <a:solidFill>
                  <a:schemeClr val="tx2">
                    <a:lumMod val="75000"/>
                  </a:schemeClr>
                </a:solidFill>
              </a:rPr>
              <a:t>§ 3. Особенности сорбции золота из цианистых растворов и пульп</a:t>
            </a:r>
            <a:endParaRPr lang="ru-RU" sz="2400" i="1" dirty="0" smtClean="0">
              <a:solidFill>
                <a:schemeClr val="tx2">
                  <a:lumMod val="75000"/>
                </a:schemeClr>
              </a:solidFill>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 курс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5122" name="AutoShape 2" descr="Золото картинки, стоковые фото Золото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5123" name="Picture 3"/>
          <p:cNvPicPr>
            <a:picLocks noChangeAspect="1" noChangeArrowheads="1"/>
          </p:cNvPicPr>
          <p:nvPr/>
        </p:nvPicPr>
        <p:blipFill>
          <a:blip r:embed="rId4"/>
          <a:srcRect/>
          <a:stretch>
            <a:fillRect/>
          </a:stretch>
        </p:blipFill>
        <p:spPr bwMode="auto">
          <a:xfrm>
            <a:off x="571472" y="3643314"/>
            <a:ext cx="3357586" cy="2786082"/>
          </a:xfrm>
          <a:prstGeom prst="rect">
            <a:avLst/>
          </a:prstGeom>
          <a:noFill/>
          <a:ln w="9525">
            <a:noFill/>
            <a:miter lim="800000"/>
            <a:headEnd/>
            <a:tailEnd/>
          </a:ln>
          <a:effectLst/>
        </p:spPr>
      </p:pic>
      <p:pic>
        <p:nvPicPr>
          <p:cNvPr id="5125" name="Picture 5" descr="Серебро 925 пробы. Что такое 925 проба? История возникновения - SilverS"/>
          <p:cNvPicPr>
            <a:picLocks noChangeAspect="1" noChangeArrowheads="1"/>
          </p:cNvPicPr>
          <p:nvPr/>
        </p:nvPicPr>
        <p:blipFill>
          <a:blip r:embed="rId5"/>
          <a:srcRect/>
          <a:stretch>
            <a:fillRect/>
          </a:stretch>
        </p:blipFill>
        <p:spPr bwMode="auto">
          <a:xfrm>
            <a:off x="4643438" y="3571876"/>
            <a:ext cx="4193902" cy="3009893"/>
          </a:xfrm>
          <a:prstGeom prst="rect">
            <a:avLst/>
          </a:prstGeom>
          <a:noFill/>
        </p:spPr>
      </p:pic>
    </p:spTree>
    <p:extLst>
      <p:ext uri="{BB962C8B-B14F-4D97-AF65-F5344CB8AC3E}">
        <p14:creationId xmlns:p14="http://schemas.microsoft.com/office/powerpoint/2010/main" xmlns=""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82192" y="857232"/>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85800" y="642919"/>
            <a:ext cx="7772400" cy="714379"/>
          </a:xfrm>
        </p:spPr>
        <p:txBody>
          <a:bodyPr>
            <a:noAutofit/>
          </a:bodyPr>
          <a:lstStyle/>
          <a:p>
            <a:r>
              <a:rPr lang="ru-RU" sz="2800" b="1" i="1" dirty="0" smtClean="0"/>
              <a:t/>
            </a:r>
            <a:br>
              <a:rPr lang="ru-RU" sz="2800" b="1" i="1" dirty="0" smtClean="0"/>
            </a:br>
            <a:r>
              <a:rPr lang="ru-RU" sz="2800" b="1" i="1" dirty="0" smtClean="0"/>
              <a:t/>
            </a:r>
            <a:br>
              <a:rPr lang="ru-RU" sz="2800" b="1" i="1" dirty="0" smtClean="0"/>
            </a:br>
            <a:r>
              <a:rPr lang="ru-RU" sz="2800" b="1" dirty="0" smtClean="0"/>
              <a:t>§ 1. </a:t>
            </a:r>
            <a:r>
              <a:rPr lang="ru-RU" sz="2800" b="1" dirty="0" err="1" smtClean="0"/>
              <a:t>Ионалмастырғыш шайырлардың қасиеттері</a:t>
            </a:r>
            <a:r>
              <a:rPr lang="ru-RU" sz="3200" b="1" i="1" dirty="0" smtClean="0">
                <a:latin typeface="Arial" panose="020B0604020202020204" pitchFamily="34" charset="0"/>
                <a:cs typeface="Arial" panose="020B0604020202020204" pitchFamily="34" charset="0"/>
              </a:rPr>
              <a:t/>
            </a:r>
            <a:br>
              <a:rPr lang="ru-RU" sz="3200" b="1" i="1" dirty="0" smtClean="0">
                <a:latin typeface="Arial" panose="020B0604020202020204" pitchFamily="34" charset="0"/>
                <a:cs typeface="Arial" panose="020B0604020202020204" pitchFamily="34" charset="0"/>
              </a:rPr>
            </a:br>
            <a:endParaRPr lang="ru-RU" sz="32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357158" y="1500174"/>
            <a:ext cx="8501122" cy="4786346"/>
          </a:xfrm>
        </p:spPr>
        <p:txBody>
          <a:bodyPr>
            <a:noAutofit/>
          </a:bodyPr>
          <a:lstStyle/>
          <a:p>
            <a:r>
              <a:rPr lang="ru-RU" sz="2400" i="1" dirty="0" smtClean="0">
                <a:solidFill>
                  <a:schemeClr val="tx2">
                    <a:lumMod val="75000"/>
                  </a:schemeClr>
                </a:solidFill>
              </a:rPr>
              <a:t>           </a:t>
            </a:r>
            <a:r>
              <a:rPr lang="ru-RU" sz="2400" dirty="0" err="1" smtClean="0">
                <a:solidFill>
                  <a:schemeClr val="tx2">
                    <a:lumMod val="75000"/>
                  </a:schemeClr>
                </a:solidFill>
              </a:rPr>
              <a:t>Иониттермен</a:t>
            </a:r>
            <a:r>
              <a:rPr lang="ru-RU" sz="2400" dirty="0" smtClean="0">
                <a:solidFill>
                  <a:schemeClr val="tx2">
                    <a:lumMod val="75000"/>
                  </a:schemeClr>
                </a:solidFill>
              </a:rPr>
              <a:t> </a:t>
            </a:r>
            <a:r>
              <a:rPr lang="ru-RU" sz="2400" dirty="0" err="1" smtClean="0">
                <a:solidFill>
                  <a:schemeClr val="tx2">
                    <a:lumMod val="75000"/>
                  </a:schemeClr>
                </a:solidFill>
              </a:rPr>
              <a:t>алтынды</a:t>
            </a:r>
            <a:r>
              <a:rPr lang="ru-RU" sz="2400" dirty="0" smtClean="0">
                <a:solidFill>
                  <a:schemeClr val="tx2">
                    <a:lumMod val="75000"/>
                  </a:schemeClr>
                </a:solidFill>
              </a:rPr>
              <a:t> </a:t>
            </a:r>
            <a:r>
              <a:rPr lang="ru-RU" sz="2400" dirty="0" err="1" smtClean="0">
                <a:solidFill>
                  <a:schemeClr val="tx2">
                    <a:lumMod val="75000"/>
                  </a:schemeClr>
                </a:solidFill>
              </a:rPr>
              <a:t>сорбциялау</a:t>
            </a:r>
            <a:r>
              <a:rPr lang="ru-RU" sz="2400" dirty="0" smtClean="0">
                <a:solidFill>
                  <a:schemeClr val="tx2">
                    <a:lumMod val="75000"/>
                  </a:schemeClr>
                </a:solidFill>
              </a:rPr>
              <a:t> – алтын </a:t>
            </a:r>
            <a:r>
              <a:rPr lang="ru-RU" sz="2400" dirty="0" err="1" smtClean="0">
                <a:solidFill>
                  <a:schemeClr val="tx2">
                    <a:lumMod val="75000"/>
                  </a:schemeClr>
                </a:solidFill>
              </a:rPr>
              <a:t>өндіру өнеркәсібін дамытудағы жаңа прогрессивті</a:t>
            </a:r>
            <a:r>
              <a:rPr lang="ru-RU" sz="2400" dirty="0" smtClean="0">
                <a:solidFill>
                  <a:schemeClr val="tx2">
                    <a:lumMod val="75000"/>
                  </a:schemeClr>
                </a:solidFill>
              </a:rPr>
              <a:t> </a:t>
            </a:r>
            <a:r>
              <a:rPr lang="ru-RU" sz="2400" dirty="0" err="1" smtClean="0">
                <a:solidFill>
                  <a:schemeClr val="tx2">
                    <a:lumMod val="75000"/>
                  </a:schemeClr>
                </a:solidFill>
              </a:rPr>
              <a:t>бағыт</a:t>
            </a:r>
            <a:r>
              <a:rPr lang="ru-RU" sz="2400" dirty="0" smtClean="0">
                <a:solidFill>
                  <a:schemeClr val="tx2">
                    <a:lumMod val="75000"/>
                  </a:schemeClr>
                </a:solidFill>
              </a:rPr>
              <a:t>.</a:t>
            </a:r>
            <a:r>
              <a:rPr lang="kk-KZ" sz="2400" dirty="0" smtClean="0">
                <a:solidFill>
                  <a:schemeClr val="tx2">
                    <a:lumMod val="75000"/>
                  </a:schemeClr>
                </a:solidFill>
              </a:rPr>
              <a:t> Иониттер ерімейтін қатты, жоғары молекулалық заттар болып келеді, олар ионогенді (белсенді) топтардың болуына байланысты электролит ерітінділерінен оң немесе теріс зарядталған иондарды сол белгідегі заряды бар басқа иондардың эквивалентті мөлшерін сіңіре алады. </a:t>
            </a:r>
            <a:endParaRPr lang="ru-RU" sz="2400" dirty="0" smtClean="0">
              <a:solidFill>
                <a:schemeClr val="tx2">
                  <a:lumMod val="75000"/>
                </a:schemeClr>
              </a:solidFill>
            </a:endParaRPr>
          </a:p>
          <a:p>
            <a:r>
              <a:rPr lang="kk-KZ" sz="2400" dirty="0" smtClean="0">
                <a:solidFill>
                  <a:schemeClr val="tx2">
                    <a:lumMod val="75000"/>
                  </a:schemeClr>
                </a:solidFill>
              </a:rPr>
              <a:t>Көптеген табиғи және жасанды қосылыстар ион алмасу қасиеттеріне ие. </a:t>
            </a:r>
            <a:r>
              <a:rPr lang="ru-RU" sz="2400" dirty="0" err="1" smtClean="0">
                <a:solidFill>
                  <a:schemeClr val="tx2">
                    <a:lumMod val="75000"/>
                  </a:schemeClr>
                </a:solidFill>
              </a:rPr>
              <a:t>Алайда</a:t>
            </a:r>
            <a:r>
              <a:rPr lang="ru-RU" sz="2400" dirty="0" smtClean="0">
                <a:solidFill>
                  <a:schemeClr val="tx2">
                    <a:lumMod val="75000"/>
                  </a:schemeClr>
                </a:solidFill>
              </a:rPr>
              <a:t>, </a:t>
            </a:r>
            <a:r>
              <a:rPr lang="ru-RU" sz="2400" dirty="0" err="1" smtClean="0">
                <a:solidFill>
                  <a:schemeClr val="tx2">
                    <a:lumMod val="75000"/>
                  </a:schemeClr>
                </a:solidFill>
              </a:rPr>
              <a:t>практикалық тұрғыдан алғанда, синтетикалық шайырларға негізделген</a:t>
            </a:r>
            <a:r>
              <a:rPr lang="ru-RU" sz="2400" dirty="0" smtClean="0">
                <a:solidFill>
                  <a:schemeClr val="tx2">
                    <a:lumMod val="75000"/>
                  </a:schemeClr>
                </a:solidFill>
              </a:rPr>
              <a:t> </a:t>
            </a:r>
            <a:r>
              <a:rPr lang="ru-RU" sz="2400" dirty="0" err="1" smtClean="0">
                <a:solidFill>
                  <a:schemeClr val="tx2">
                    <a:lumMod val="75000"/>
                  </a:schemeClr>
                </a:solidFill>
              </a:rPr>
              <a:t>иониттер</a:t>
            </a:r>
            <a:r>
              <a:rPr lang="ru-RU" sz="2400" dirty="0" smtClean="0">
                <a:solidFill>
                  <a:schemeClr val="tx2">
                    <a:lumMod val="75000"/>
                  </a:schemeClr>
                </a:solidFill>
              </a:rPr>
              <a:t> — ион </a:t>
            </a:r>
            <a:r>
              <a:rPr lang="ru-RU" sz="2400" dirty="0" err="1" smtClean="0">
                <a:solidFill>
                  <a:schemeClr val="tx2">
                    <a:lumMod val="75000"/>
                  </a:schemeClr>
                </a:solidFill>
              </a:rPr>
              <a:t>алмастырғыш шайырлар</a:t>
            </a:r>
            <a:r>
              <a:rPr lang="ru-RU" sz="2400" dirty="0" smtClean="0">
                <a:solidFill>
                  <a:schemeClr val="tx2">
                    <a:lumMod val="75000"/>
                  </a:schemeClr>
                </a:solidFill>
              </a:rPr>
              <a:t> </a:t>
            </a:r>
            <a:r>
              <a:rPr lang="ru-RU" sz="2400" dirty="0" err="1" smtClean="0">
                <a:solidFill>
                  <a:schemeClr val="tx2">
                    <a:lumMod val="75000"/>
                  </a:schemeClr>
                </a:solidFill>
              </a:rPr>
              <a:t>бірінші</a:t>
            </a:r>
            <a:r>
              <a:rPr lang="ru-RU" sz="2400" dirty="0" smtClean="0">
                <a:solidFill>
                  <a:schemeClr val="tx2">
                    <a:lumMod val="75000"/>
                  </a:schemeClr>
                </a:solidFill>
              </a:rPr>
              <a:t> </a:t>
            </a:r>
            <a:r>
              <a:rPr lang="ru-RU" sz="2400" dirty="0" err="1" smtClean="0">
                <a:solidFill>
                  <a:schemeClr val="tx2">
                    <a:lumMod val="75000"/>
                  </a:schemeClr>
                </a:solidFill>
              </a:rPr>
              <a:t>орын</a:t>
            </a:r>
            <a:r>
              <a:rPr lang="ru-RU" sz="2400" dirty="0" smtClean="0">
                <a:solidFill>
                  <a:schemeClr val="tx2">
                    <a:lumMod val="75000"/>
                  </a:schemeClr>
                </a:solidFill>
              </a:rPr>
              <a:t> </a:t>
            </a:r>
            <a:r>
              <a:rPr lang="ru-RU" sz="2400" dirty="0" err="1" smtClean="0">
                <a:solidFill>
                  <a:schemeClr val="tx2">
                    <a:lumMod val="75000"/>
                  </a:schemeClr>
                </a:solidFill>
              </a:rPr>
              <a:t>алады</a:t>
            </a:r>
            <a:r>
              <a:rPr lang="ru-RU" sz="2400" dirty="0" smtClean="0">
                <a:solidFill>
                  <a:schemeClr val="tx2">
                    <a:lumMod val="75000"/>
                  </a:schemeClr>
                </a:solidFill>
              </a:rPr>
              <a:t>.</a:t>
            </a:r>
          </a:p>
          <a:p>
            <a:pPr algn="l"/>
            <a:endParaRPr lang="ru-RU" sz="1800" dirty="0" smtClean="0">
              <a:solidFill>
                <a:schemeClr val="tx2">
                  <a:lumMod val="75000"/>
                </a:schemeClr>
              </a:solidFill>
            </a:endParaRPr>
          </a:p>
          <a:p>
            <a:endParaRPr lang="ru-RU" sz="2400"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i="1" dirty="0" smtClean="0">
                <a:solidFill>
                  <a:schemeClr val="accent1">
                    <a:lumMod val="75000"/>
                  </a:schemeClr>
                </a:solidFill>
                <a:latin typeface="Arial" panose="020B0604020202020204" pitchFamily="34" charset="0"/>
                <a:cs typeface="Arial" panose="020B0604020202020204" pitchFamily="34" charset="0"/>
              </a:rPr>
              <a:t>«</a:t>
            </a: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a:t>
            </a:r>
            <a:r>
              <a:rPr lang="ru-RU" i="1" dirty="0" smtClean="0">
                <a:solidFill>
                  <a:schemeClr val="accent1">
                    <a:lumMod val="75000"/>
                  </a:schemeClr>
                </a:solidFill>
                <a:latin typeface="Arial" panose="020B0604020202020204" pitchFamily="34" charset="0"/>
                <a:cs typeface="Arial" panose="020B0604020202020204" pitchFamily="34" charset="0"/>
              </a:rPr>
              <a:t>» </a:t>
            </a:r>
            <a:r>
              <a:rPr lang="ru-RU" i="1" dirty="0" err="1" smtClean="0">
                <a:solidFill>
                  <a:schemeClr val="accent1">
                    <a:lumMod val="75000"/>
                  </a:schemeClr>
                </a:solidFill>
                <a:latin typeface="Arial" panose="020B0604020202020204" pitchFamily="34" charset="0"/>
                <a:cs typeface="Arial" panose="020B0604020202020204" pitchFamily="34" charset="0"/>
              </a:rPr>
              <a:t>курс.Тема</a:t>
            </a:r>
            <a:r>
              <a:rPr lang="ru-RU" i="1" dirty="0" smtClean="0">
                <a:solidFill>
                  <a:schemeClr val="accent1">
                    <a:lumMod val="75000"/>
                  </a:schemeClr>
                </a:solidFill>
                <a:latin typeface="Arial" panose="020B0604020202020204" pitchFamily="34" charset="0"/>
                <a:cs typeface="Arial" panose="020B0604020202020204" pitchFamily="34" charset="0"/>
              </a:rPr>
              <a:t> 1. </a:t>
            </a:r>
            <a:endParaRPr lang="ru-RU" i="1"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16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00042"/>
            <a:ext cx="7729566" cy="5626121"/>
          </a:xfrm>
        </p:spPr>
        <p:txBody>
          <a:bodyPr>
            <a:noAutofit/>
          </a:bodyPr>
          <a:lstStyle/>
          <a:p>
            <a:r>
              <a:rPr lang="kk-KZ" sz="1800" dirty="0" smtClean="0"/>
              <a:t>Айқын физикалық кеуектері бар ион алмасу шайырлары — макропорлы иониттер кең таралған. Олар кез-келген инертті органикалық еріткішті (мысалы, жоғары көмірсутектер немесе спирттер) полимерлеу процесінде реакциялық массаға енгізу арқылы алынады, оны масса ұстап алады, содан кейін кеңістіктік сополимерден айдау процесі арқылы бөліп тастайды. Қатайып қалған губка тәріздес болып келген иониттердің жетілдірілген беткі қабаты болады,ол 1 г ионитке  40 -60 м</a:t>
            </a:r>
            <a:r>
              <a:rPr lang="kk-KZ" sz="1800" baseline="30000" dirty="0" smtClean="0"/>
              <a:t>2</a:t>
            </a:r>
            <a:r>
              <a:rPr lang="kk-KZ" sz="1800" dirty="0" smtClean="0"/>
              <a:t> болып келеді, ал қарапайым (гельдік) иониттер үшін 0,1—0,2 м</a:t>
            </a:r>
            <a:r>
              <a:rPr lang="kk-KZ" sz="1800" baseline="30000" dirty="0" smtClean="0"/>
              <a:t>2</a:t>
            </a:r>
            <a:r>
              <a:rPr lang="kk-KZ" sz="1800" dirty="0" smtClean="0"/>
              <a:t>-ге жетеді. Иондардың белсенді орталықтарға таралуын жеңілдететін үлкен кеуектер мен арналардың болуына байланысты макропорлы иониттер жоғары кинетикалық қасиеттерімен ерекшеленеді. Әдетте ион алмастырғыш шайырлар мөлшері 0,5-тен 3 мм-ге дейін тұрақты сфералық пішінді түйіршіктер түрінде </a:t>
            </a:r>
            <a:r>
              <a:rPr lang="kk-KZ" sz="1800" dirty="0" smtClean="0"/>
              <a:t>алынады</a:t>
            </a:r>
          </a:p>
          <a:p>
            <a:r>
              <a:rPr lang="kk-KZ" sz="1800" dirty="0" smtClean="0"/>
              <a:t>Суға батырылған кезде белгілі бір мөлшерде суды сіңіреді де, иониттер ісініп кетеді, Судың ионитке енуі шайырдағы иондардың гидротациялануына деген ұмтылысына байланысты (ионитті сұйылтуға тырысатын жоғары концентрацияланған ерітінді деп санауға болады). Ісіну шайырдың кеңістіктік торының созылуымен және оның көлемінің ұлғаюымен бірге жүреді, бұл иондардың ионит түйіршігіне енуін жеңілдетеді және ион алмасуын тездетеді.</a:t>
            </a:r>
            <a:endParaRPr lang="ru-RU" sz="1800"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428596" y="571480"/>
            <a:ext cx="8286808" cy="5554683"/>
          </a:xfrm>
        </p:spPr>
        <p:txBody>
          <a:bodyPr>
            <a:normAutofit fontScale="62500" lnSpcReduction="20000"/>
          </a:bodyPr>
          <a:lstStyle/>
          <a:p>
            <a:r>
              <a:rPr lang="kk-KZ" dirty="0" smtClean="0"/>
              <a:t>Иониттің маңызды сипаттамаларының бірі – оның алмасу сыйымдылығы, яғни ионит массасының бірлігіне сіңіп кетуі мүмкін иондар саны. </a:t>
            </a:r>
            <a:r>
              <a:rPr lang="ru-RU" i="1" dirty="0" err="1" smtClean="0"/>
              <a:t>Толық, тепе-теңдік және жұмыс</a:t>
            </a:r>
            <a:r>
              <a:rPr lang="kk-KZ" i="1" dirty="0" smtClean="0"/>
              <a:t>шы</a:t>
            </a:r>
            <a:r>
              <a:rPr lang="ru-RU" i="1" dirty="0" smtClean="0"/>
              <a:t> </a:t>
            </a:r>
            <a:r>
              <a:rPr lang="ru-RU" i="1" dirty="0" err="1" smtClean="0"/>
              <a:t>алмасу</a:t>
            </a:r>
            <a:r>
              <a:rPr lang="ru-RU" i="1" dirty="0" smtClean="0"/>
              <a:t> </a:t>
            </a:r>
            <a:r>
              <a:rPr lang="ru-RU" i="1" dirty="0" err="1" smtClean="0"/>
              <a:t>сыйымдылығын </a:t>
            </a:r>
            <a:r>
              <a:rPr lang="ru-RU" dirty="0" err="1" smtClean="0"/>
              <a:t>ажырат</a:t>
            </a:r>
            <a:r>
              <a:rPr lang="kk-KZ" dirty="0" smtClean="0"/>
              <a:t>ады</a:t>
            </a:r>
            <a:r>
              <a:rPr lang="ru-RU" dirty="0" smtClean="0"/>
              <a:t>. </a:t>
            </a:r>
            <a:r>
              <a:rPr lang="ru-RU" u="sng" dirty="0" err="1" smtClean="0"/>
              <a:t>Толық алмасу</a:t>
            </a:r>
            <a:r>
              <a:rPr lang="ru-RU" u="sng" dirty="0" smtClean="0"/>
              <a:t> </a:t>
            </a:r>
            <a:r>
              <a:rPr lang="kk-KZ" u="sng" dirty="0" smtClean="0"/>
              <a:t>сыйымдылығы</a:t>
            </a:r>
            <a:r>
              <a:rPr lang="ru-RU" u="sng" dirty="0" smtClean="0"/>
              <a:t> </a:t>
            </a:r>
            <a:r>
              <a:rPr lang="ru-RU" dirty="0" err="1" smtClean="0"/>
              <a:t>барлық ионогенді</a:t>
            </a:r>
            <a:r>
              <a:rPr lang="ru-RU" dirty="0" smtClean="0"/>
              <a:t> </a:t>
            </a:r>
            <a:r>
              <a:rPr lang="ru-RU" dirty="0" err="1" smtClean="0"/>
              <a:t>топтардың толық қанығуы кезінде</a:t>
            </a:r>
            <a:r>
              <a:rPr lang="ru-RU" dirty="0" smtClean="0"/>
              <a:t> </a:t>
            </a:r>
            <a:r>
              <a:rPr lang="ru-RU" dirty="0" err="1" smtClean="0"/>
              <a:t>шайырмен</a:t>
            </a:r>
            <a:r>
              <a:rPr lang="ru-RU" dirty="0" smtClean="0"/>
              <a:t> </a:t>
            </a:r>
            <a:r>
              <a:rPr lang="ru-RU" dirty="0" err="1" smtClean="0"/>
              <a:t>сіңірілетін иондардың максималды</a:t>
            </a:r>
            <a:r>
              <a:rPr lang="ru-RU" dirty="0" smtClean="0"/>
              <a:t> </a:t>
            </a:r>
            <a:r>
              <a:rPr lang="ru-RU" dirty="0" err="1" smtClean="0"/>
              <a:t>санын</a:t>
            </a:r>
            <a:r>
              <a:rPr lang="ru-RU" dirty="0" smtClean="0"/>
              <a:t> </a:t>
            </a:r>
            <a:r>
              <a:rPr lang="ru-RU" dirty="0" err="1" smtClean="0"/>
              <a:t>сипаттайды</a:t>
            </a:r>
            <a:r>
              <a:rPr lang="ru-RU" dirty="0" smtClean="0"/>
              <a:t> </a:t>
            </a:r>
            <a:r>
              <a:rPr lang="ru-RU" dirty="0" err="1" smtClean="0"/>
              <a:t>және ионогенді</a:t>
            </a:r>
            <a:r>
              <a:rPr lang="ru-RU" dirty="0" smtClean="0"/>
              <a:t> </a:t>
            </a:r>
            <a:r>
              <a:rPr lang="ru-RU" dirty="0" err="1" smtClean="0"/>
              <a:t>топтардың шайырдағы концентрациясымен</a:t>
            </a:r>
            <a:r>
              <a:rPr lang="ru-RU" dirty="0" smtClean="0"/>
              <a:t> </a:t>
            </a:r>
            <a:r>
              <a:rPr lang="ru-RU" dirty="0" err="1" smtClean="0"/>
              <a:t>анықталады.</a:t>
            </a:r>
            <a:r>
              <a:rPr lang="ru-RU" dirty="0" smtClean="0"/>
              <a:t> </a:t>
            </a:r>
            <a:r>
              <a:rPr lang="ru-RU" dirty="0" err="1" smtClean="0"/>
              <a:t>Полифункционалды</a:t>
            </a:r>
            <a:r>
              <a:rPr lang="ru-RU" dirty="0" smtClean="0"/>
              <a:t> </a:t>
            </a:r>
            <a:r>
              <a:rPr lang="ru-RU" dirty="0" err="1" smtClean="0"/>
              <a:t>шайырлар</a:t>
            </a:r>
            <a:r>
              <a:rPr lang="ru-RU" dirty="0" smtClean="0"/>
              <a:t> </a:t>
            </a:r>
            <a:r>
              <a:rPr lang="ru-RU" dirty="0" err="1" smtClean="0"/>
              <a:t>үшін толық алмасу</a:t>
            </a:r>
            <a:r>
              <a:rPr lang="ru-RU" dirty="0" smtClean="0"/>
              <a:t> </a:t>
            </a:r>
            <a:r>
              <a:rPr lang="ru-RU" dirty="0" err="1" smtClean="0"/>
              <a:t>сыйымдылығы белсенді</a:t>
            </a:r>
            <a:r>
              <a:rPr lang="ru-RU" dirty="0" smtClean="0"/>
              <a:t> </a:t>
            </a:r>
            <a:r>
              <a:rPr lang="ru-RU" dirty="0" err="1" smtClean="0"/>
              <a:t>топтардың жекелеген</a:t>
            </a:r>
            <a:r>
              <a:rPr lang="ru-RU" dirty="0" smtClean="0"/>
              <a:t> </a:t>
            </a:r>
            <a:r>
              <a:rPr lang="ru-RU" dirty="0" err="1" smtClean="0"/>
              <a:t>түрлеріне сәйкес бөлінеді.</a:t>
            </a:r>
            <a:endParaRPr lang="ru-RU" dirty="0" smtClean="0"/>
          </a:p>
          <a:p>
            <a:r>
              <a:rPr lang="kk-KZ" dirty="0" smtClean="0"/>
              <a:t> Әрбір ионит үшін толық алмасу сыйымдылығы тұрақты мән екені анық. </a:t>
            </a:r>
            <a:r>
              <a:rPr lang="ru-RU" dirty="0" err="1" smtClean="0"/>
              <a:t>Ол</a:t>
            </a:r>
            <a:r>
              <a:rPr lang="ru-RU" dirty="0" smtClean="0"/>
              <a:t> </a:t>
            </a:r>
            <a:r>
              <a:rPr lang="ru-RU" dirty="0" err="1" smtClean="0"/>
              <a:t>әдетте құрғақ күйде </a:t>
            </a:r>
            <a:r>
              <a:rPr lang="ru-RU" dirty="0" smtClean="0"/>
              <a:t>1 г </a:t>
            </a:r>
            <a:r>
              <a:rPr lang="ru-RU" dirty="0" err="1" smtClean="0"/>
              <a:t>ионитке</a:t>
            </a:r>
            <a:r>
              <a:rPr lang="ru-RU" dirty="0" smtClean="0"/>
              <a:t> </a:t>
            </a:r>
            <a:r>
              <a:rPr lang="kk-KZ" dirty="0" smtClean="0"/>
              <a:t>шаққанда </a:t>
            </a:r>
            <a:r>
              <a:rPr lang="ru-RU" dirty="0" smtClean="0"/>
              <a:t>миллиграмм</a:t>
            </a:r>
            <a:r>
              <a:rPr lang="kk-KZ" dirty="0" smtClean="0"/>
              <a:t>-эквивалентке тең</a:t>
            </a:r>
            <a:r>
              <a:rPr lang="ru-RU" dirty="0" smtClean="0"/>
              <a:t>.</a:t>
            </a:r>
          </a:p>
          <a:p>
            <a:r>
              <a:rPr lang="kk-KZ" i="1" u="sng" dirty="0" smtClean="0"/>
              <a:t>Тепе-теңдік алмасу сыйымдылығы </a:t>
            </a:r>
            <a:r>
              <a:rPr lang="kk-KZ" dirty="0" smtClean="0"/>
              <a:t>– бұл белгілі бір түрдегі ерітіндімен тепе-теңдікте болатын шайырмен сіңірілген белгілі бір типтегі иондардың саны. Тепе — теңдік алмасу сыйымдылығы – тұрақты емес мән, ол ерітіндінің құрамына байланысты (алынған ионның концентрациясы, қоспалардың болуы және т.б.). Ол әдетте статикалық әдіспен анықталады: иониттің өлшемесі тепе-теңдікті орнатуға жеткілікті уақыт ішінде белгілі бір құрамды ерітіндісімен байланыста ұсталады, содан кейін сіңірілген ионның мөлшері анықталады</a:t>
            </a:r>
            <a:r>
              <a:rPr lang="ru-RU" dirty="0" smtClean="0"/>
              <a:t>.</a:t>
            </a:r>
          </a:p>
          <a:p>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725470"/>
          </a:xfrm>
        </p:spPr>
        <p:txBody>
          <a:bodyPr>
            <a:normAutofit fontScale="90000"/>
          </a:bodyPr>
          <a:lstStyle/>
          <a:p>
            <a:r>
              <a:rPr lang="ru-RU" sz="3600" b="1" i="1" dirty="0" smtClean="0">
                <a:solidFill>
                  <a:srgbClr val="C00000"/>
                </a:solidFill>
              </a:rPr>
              <a:t/>
            </a:r>
            <a:br>
              <a:rPr lang="ru-RU" sz="3600" b="1" i="1" dirty="0" smtClean="0">
                <a:solidFill>
                  <a:srgbClr val="C00000"/>
                </a:solidFill>
              </a:rPr>
            </a:br>
            <a:r>
              <a:rPr lang="ru-RU" sz="3600" b="1" i="1" dirty="0" smtClean="0">
                <a:solidFill>
                  <a:srgbClr val="C00000"/>
                </a:solidFill>
              </a:rPr>
              <a:t>§ 2. </a:t>
            </a:r>
            <a:r>
              <a:rPr lang="ru-RU" sz="3600" b="1" i="1" dirty="0" err="1" smtClean="0">
                <a:solidFill>
                  <a:srgbClr val="C00000"/>
                </a:solidFill>
              </a:rPr>
              <a:t>Сорбциялық ерітінділеу</a:t>
            </a:r>
            <a:r>
              <a:rPr lang="ru-RU" dirty="0" smtClean="0"/>
              <a:t/>
            </a:r>
            <a:br>
              <a:rPr lang="ru-RU" dirty="0" smtClean="0"/>
            </a:br>
            <a:endParaRPr lang="ru-RU" dirty="0"/>
          </a:p>
        </p:txBody>
      </p:sp>
      <p:sp>
        <p:nvSpPr>
          <p:cNvPr id="5" name="Содержимое 4"/>
          <p:cNvSpPr>
            <a:spLocks noGrp="1"/>
          </p:cNvSpPr>
          <p:nvPr>
            <p:ph idx="1"/>
          </p:nvPr>
        </p:nvSpPr>
        <p:spPr>
          <a:xfrm>
            <a:off x="457200" y="1071546"/>
            <a:ext cx="8229600" cy="5054617"/>
          </a:xfrm>
        </p:spPr>
        <p:txBody>
          <a:bodyPr>
            <a:normAutofit fontScale="85000" lnSpcReduction="20000"/>
          </a:bodyPr>
          <a:lstStyle/>
          <a:p>
            <a:endParaRPr lang="ru-RU" dirty="0" smtClean="0"/>
          </a:p>
          <a:p>
            <a:r>
              <a:rPr lang="kk-KZ" dirty="0" smtClean="0">
                <a:solidFill>
                  <a:schemeClr val="tx2">
                    <a:lumMod val="75000"/>
                  </a:schemeClr>
                </a:solidFill>
              </a:rPr>
              <a:t>Асыл металдарды ион алмастырғыш шайырлармен сорбциялау цианид ерітінділерінен де, цианид процесінде тікелей қойыртпақтан да жүзеге асырылуы мүмкін. </a:t>
            </a:r>
            <a:endParaRPr lang="ru-RU" dirty="0" smtClean="0">
              <a:solidFill>
                <a:schemeClr val="tx2">
                  <a:lumMod val="75000"/>
                </a:schemeClr>
              </a:solidFill>
            </a:endParaRPr>
          </a:p>
          <a:p>
            <a:r>
              <a:rPr lang="kk-KZ" dirty="0" smtClean="0">
                <a:solidFill>
                  <a:schemeClr val="tx2">
                    <a:lumMod val="75000"/>
                  </a:schemeClr>
                </a:solidFill>
              </a:rPr>
              <a:t>Бірінші әдіс алтынды цианид ерітіндісінен алтынның тұндырылуы металл мырышпен цементтеу арқылы емес, оны ион алмастырғыш шайырмен сорбциялау арқылы жүзеге асырылатындығымен ерекшеленеді. Алайда, иониттердің қымбаттығына байланысты бұл әдіс мырышпен тұндырудың арзан және жақсы игерілген әдісімен бәсекелесе алмайды.</a:t>
            </a:r>
            <a:endParaRPr lang="ru-RU" dirty="0">
              <a:solidFill>
                <a:schemeClr val="tx2">
                  <a:lumMod val="75000"/>
                </a:schemeClr>
              </a:solidFill>
            </a:endParaRPr>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571472" y="642918"/>
            <a:ext cx="7658128" cy="5483245"/>
          </a:xfrm>
        </p:spPr>
        <p:txBody>
          <a:bodyPr>
            <a:normAutofit fontScale="62500" lnSpcReduction="20000"/>
          </a:bodyPr>
          <a:lstStyle/>
          <a:p>
            <a:endParaRPr lang="ru-RU" dirty="0" smtClean="0"/>
          </a:p>
          <a:p>
            <a:r>
              <a:rPr lang="kk-KZ" dirty="0" smtClean="0"/>
              <a:t>Екінші әдіс бойынша – құрамында алтын бар ерітінді ион алмасу шайырымен байланысқа  түспейді, оны тікелей </a:t>
            </a:r>
            <a:r>
              <a:rPr lang="kk-KZ" dirty="0" smtClean="0"/>
              <a:t>қойыртпақпен жүргізіледі</a:t>
            </a:r>
            <a:r>
              <a:rPr lang="kk-KZ" dirty="0" smtClean="0"/>
              <a:t>. Цианид ерітіндісінде еріген асыл металдар қойыртпақтың сұйық фазасына өтеді және сонымен бірге ионитпен сіңіріледі. Ерітінділеу және сорбциялау операцияларының үйлесуіне байланысты бұл процесс сорбциялық ерітінділеу деп аталады. </a:t>
            </a:r>
            <a:endParaRPr lang="ru-RU" dirty="0" smtClean="0"/>
          </a:p>
          <a:p>
            <a:r>
              <a:rPr lang="kk-KZ" dirty="0" smtClean="0"/>
              <a:t>Ерітінділеу және сорбциялау аяқталғаннан кейін шайырды бөліп алады, ал алтынсыздандырылған қойыртпақты үйіндіге жібереді. Қойыртпақтан шайырды бөліп алу үшін сорбент бөлшектері ұсақталған кен бөлшектерімен салыстырғанда едәуір үлкен мөлшерде (диаметрі 0,5-тен 2 мм-ге дейін түйіршіктер) қолданылады. Қойыртпақты елеуіштер арқылы өткізеді, олардың ұяшықтарының өлшемдері ионит бөлшектерінен кіші, ал кен бөлшектерінің өлшемдерінен үлкен боладыі. Шайырдың үлкен бөлшектері тор үстінде қалады да,ал ұсақ кен бөлшектері ерітіндімен бірге өтеді. Алтынмен қаныққан ионит алтын мен қоспалардың десорбциясымен қалпына келеді және қайтадан сорбциялық ерітінділеуге жіберіледі.</a:t>
            </a:r>
            <a:endParaRPr lang="ru-RU" dirty="0" smtClean="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85720" y="642918"/>
            <a:ext cx="8286808" cy="5483245"/>
          </a:xfrm>
        </p:spPr>
        <p:txBody>
          <a:bodyPr>
            <a:normAutofit fontScale="70000" lnSpcReduction="20000"/>
          </a:bodyPr>
          <a:lstStyle/>
          <a:p>
            <a:r>
              <a:rPr lang="kk-KZ" dirty="0" smtClean="0"/>
              <a:t>Қойыртпақтан</a:t>
            </a:r>
            <a:r>
              <a:rPr lang="ru-RU" dirty="0" smtClean="0"/>
              <a:t> сорбция</a:t>
            </a:r>
            <a:r>
              <a:rPr lang="kk-KZ" dirty="0" smtClean="0"/>
              <a:t>лаудың нәтижесінде</a:t>
            </a:r>
            <a:r>
              <a:rPr lang="ru-RU" dirty="0" smtClean="0"/>
              <a:t> алтын </a:t>
            </a:r>
            <a:r>
              <a:rPr lang="ru-RU" dirty="0" err="1" smtClean="0"/>
              <a:t>шығаратын зауыттың технологиялық схемасынан</a:t>
            </a:r>
            <a:r>
              <a:rPr lang="ru-RU" dirty="0" smtClean="0"/>
              <a:t> циан</a:t>
            </a:r>
            <a:r>
              <a:rPr lang="kk-KZ" dirty="0" smtClean="0"/>
              <a:t>дау</a:t>
            </a:r>
            <a:r>
              <a:rPr lang="ru-RU" dirty="0" smtClean="0"/>
              <a:t>дан </a:t>
            </a:r>
            <a:r>
              <a:rPr lang="ru-RU" dirty="0" err="1" smtClean="0"/>
              <a:t>кейін</a:t>
            </a:r>
            <a:r>
              <a:rPr lang="ru-RU" dirty="0" smtClean="0"/>
              <a:t> </a:t>
            </a:r>
            <a:r>
              <a:rPr lang="kk-KZ" dirty="0" smtClean="0"/>
              <a:t>қойыртпақты</a:t>
            </a:r>
            <a:r>
              <a:rPr lang="ru-RU" dirty="0" smtClean="0"/>
              <a:t> </a:t>
            </a:r>
            <a:r>
              <a:rPr lang="ru-RU" dirty="0" err="1" smtClean="0"/>
              <a:t>сүздің және жуудың үлкен және қымбат жұмысын жоюға мүмкіндік береді</a:t>
            </a:r>
            <a:r>
              <a:rPr lang="ru-RU" dirty="0" smtClean="0"/>
              <a:t>, </a:t>
            </a:r>
            <a:r>
              <a:rPr lang="ru-RU" dirty="0" err="1" smtClean="0"/>
              <a:t>бұл </a:t>
            </a:r>
            <a:r>
              <a:rPr lang="ru-RU" dirty="0" smtClean="0"/>
              <a:t>осы </a:t>
            </a:r>
            <a:r>
              <a:rPr lang="ru-RU" dirty="0" err="1" smtClean="0"/>
              <a:t>әдістің маңызды артықшылықтарының бірі</a:t>
            </a:r>
            <a:r>
              <a:rPr lang="ru-RU" dirty="0" smtClean="0"/>
              <a:t> </a:t>
            </a:r>
            <a:r>
              <a:rPr lang="ru-RU" dirty="0" err="1" smtClean="0"/>
              <a:t>болып</a:t>
            </a:r>
            <a:r>
              <a:rPr lang="ru-RU" dirty="0" smtClean="0"/>
              <a:t> </a:t>
            </a:r>
            <a:r>
              <a:rPr lang="ru-RU" dirty="0" err="1" smtClean="0"/>
              <a:t>табылады</a:t>
            </a:r>
            <a:r>
              <a:rPr lang="ru-RU" dirty="0" smtClean="0"/>
              <a:t>. </a:t>
            </a:r>
            <a:r>
              <a:rPr lang="ru-RU" dirty="0" err="1" smtClean="0"/>
              <a:t>Тағы бір</a:t>
            </a:r>
            <a:r>
              <a:rPr lang="ru-RU" dirty="0" smtClean="0"/>
              <a:t> </a:t>
            </a:r>
            <a:r>
              <a:rPr lang="ru-RU" dirty="0" err="1" smtClean="0"/>
              <a:t>артықшылығы </a:t>
            </a:r>
            <a:r>
              <a:rPr lang="ru-RU" dirty="0" smtClean="0"/>
              <a:t>- </a:t>
            </a:r>
            <a:r>
              <a:rPr lang="ru-RU" dirty="0" err="1" smtClean="0"/>
              <a:t>көптеген жағдайларда ол</a:t>
            </a:r>
            <a:r>
              <a:rPr lang="ru-RU" dirty="0" smtClean="0"/>
              <a:t> </a:t>
            </a:r>
            <a:r>
              <a:rPr lang="ru-RU" dirty="0" err="1" smtClean="0"/>
              <a:t>алтынның едәуір жоғары шығарылуын қамтамасыз етеді</a:t>
            </a:r>
            <a:r>
              <a:rPr lang="ru-RU" dirty="0" smtClean="0"/>
              <a:t>. </a:t>
            </a:r>
            <a:r>
              <a:rPr lang="ru-RU" dirty="0" err="1" smtClean="0"/>
              <a:t>Бұл цианд</a:t>
            </a:r>
            <a:r>
              <a:rPr lang="kk-KZ" dirty="0" smtClean="0"/>
              <a:t>алған қойыртпаққа </a:t>
            </a:r>
            <a:r>
              <a:rPr lang="ru-RU" dirty="0" err="1" smtClean="0"/>
              <a:t>ионитті</a:t>
            </a:r>
            <a:r>
              <a:rPr lang="ru-RU" dirty="0" smtClean="0"/>
              <a:t> </a:t>
            </a:r>
            <a:r>
              <a:rPr lang="ru-RU" dirty="0" err="1" smtClean="0"/>
              <a:t>енгізу</a:t>
            </a:r>
            <a:r>
              <a:rPr lang="ru-RU" dirty="0" smtClean="0"/>
              <a:t> </a:t>
            </a:r>
            <a:r>
              <a:rPr lang="ru-RU" dirty="0" err="1" smtClean="0"/>
              <a:t>ерітіндідегі</a:t>
            </a:r>
            <a:r>
              <a:rPr lang="ru-RU" dirty="0" smtClean="0"/>
              <a:t> </a:t>
            </a:r>
            <a:r>
              <a:rPr lang="ru-RU" dirty="0" err="1" smtClean="0"/>
              <a:t>алтынның концентрациясын</a:t>
            </a:r>
            <a:r>
              <a:rPr lang="ru-RU" dirty="0" smtClean="0"/>
              <a:t> </a:t>
            </a:r>
            <a:r>
              <a:rPr lang="ru-RU" dirty="0" err="1" smtClean="0"/>
              <a:t>күрт төмендетеді</a:t>
            </a:r>
            <a:r>
              <a:rPr lang="kk-KZ" dirty="0" smtClean="0"/>
              <a:t> де</a:t>
            </a:r>
            <a:r>
              <a:rPr lang="ru-RU" dirty="0" smtClean="0"/>
              <a:t>, </a:t>
            </a:r>
            <a:r>
              <a:rPr lang="kk-KZ" dirty="0" smtClean="0"/>
              <a:t>соның нәтижесінде</a:t>
            </a:r>
            <a:r>
              <a:rPr lang="ru-RU" dirty="0" smtClean="0"/>
              <a:t> </a:t>
            </a:r>
            <a:r>
              <a:rPr lang="ru-RU" dirty="0" err="1" smtClean="0"/>
              <a:t>оныуң құрамында </a:t>
            </a:r>
            <a:r>
              <a:rPr lang="ru-RU" dirty="0" smtClean="0"/>
              <a:t>алтын бар </a:t>
            </a:r>
            <a:r>
              <a:rPr lang="ru-RU" dirty="0" err="1" smtClean="0"/>
              <a:t>кендерд</a:t>
            </a:r>
            <a:r>
              <a:rPr lang="kk-KZ" dirty="0" smtClean="0"/>
              <a:t>і</a:t>
            </a:r>
            <a:r>
              <a:rPr lang="ru-RU" dirty="0" smtClean="0"/>
              <a:t> </a:t>
            </a:r>
            <a:r>
              <a:rPr lang="ru-RU" dirty="0" err="1" smtClean="0"/>
              <a:t>жиі</a:t>
            </a:r>
            <a:r>
              <a:rPr lang="ru-RU" dirty="0" smtClean="0"/>
              <a:t> </a:t>
            </a:r>
            <a:r>
              <a:rPr lang="ru-RU" dirty="0" err="1" smtClean="0"/>
              <a:t>кездесетін</a:t>
            </a:r>
            <a:r>
              <a:rPr lang="ru-RU" dirty="0" smtClean="0"/>
              <a:t> </a:t>
            </a:r>
            <a:r>
              <a:rPr lang="ru-RU" dirty="0" err="1" smtClean="0"/>
              <a:t>табиғи сорбенттермен</a:t>
            </a:r>
            <a:r>
              <a:rPr lang="kk-KZ" dirty="0" smtClean="0"/>
              <a:t> сорбиялауды да төмендетеді</a:t>
            </a:r>
            <a:r>
              <a:rPr lang="ru-RU" dirty="0" smtClean="0"/>
              <a:t> </a:t>
            </a:r>
            <a:r>
              <a:rPr lang="ru-RU" dirty="0" err="1" smtClean="0"/>
              <a:t>(көмірлі заттар</a:t>
            </a:r>
            <a:r>
              <a:rPr lang="ru-RU" dirty="0" smtClean="0"/>
              <a:t>, саз </a:t>
            </a:r>
            <a:r>
              <a:rPr lang="ru-RU" dirty="0" err="1" smtClean="0"/>
              <a:t>минералдарының ең жақсы бөлшектері</a:t>
            </a:r>
            <a:r>
              <a:rPr lang="ru-RU" dirty="0" smtClean="0"/>
              <a:t>). </a:t>
            </a:r>
            <a:r>
              <a:rPr lang="ru-RU" dirty="0" err="1" smtClean="0"/>
              <a:t>Кейбір</a:t>
            </a:r>
            <a:r>
              <a:rPr lang="ru-RU" dirty="0" smtClean="0"/>
              <a:t> </a:t>
            </a:r>
            <a:r>
              <a:rPr lang="ru-RU" dirty="0" err="1" smtClean="0"/>
              <a:t>жағдайларда </a:t>
            </a:r>
            <a:r>
              <a:rPr lang="ru-RU" dirty="0" smtClean="0"/>
              <a:t>алтын </a:t>
            </a:r>
            <a:r>
              <a:rPr lang="ru-RU" dirty="0" err="1" smtClean="0"/>
              <a:t>алудың жоғарылауы </a:t>
            </a:r>
            <a:r>
              <a:rPr lang="ru-RU" dirty="0" smtClean="0"/>
              <a:t>10-20% </a:t>
            </a:r>
            <a:r>
              <a:rPr lang="ru-RU" dirty="0" err="1" smtClean="0"/>
              <a:t>жетуі</a:t>
            </a:r>
            <a:r>
              <a:rPr lang="ru-RU" dirty="0" smtClean="0"/>
              <a:t> </a:t>
            </a:r>
            <a:r>
              <a:rPr lang="ru-RU" dirty="0" err="1" smtClean="0"/>
              <a:t>мүмкін</a:t>
            </a:r>
            <a:r>
              <a:rPr lang="ru-RU" dirty="0" smtClean="0"/>
              <a:t>.</a:t>
            </a:r>
          </a:p>
          <a:p>
            <a:r>
              <a:rPr lang="kk-KZ" dirty="0" smtClean="0"/>
              <a:t>Сорбциялық ерітінділеудің қосымша және маңызды артықшылығы - иониттің қатысуымен алтынның еру процесі әдеттегі цианидпен салыстырғанда едәуір тез жүреді. Бұл, шамасы, асыл металдардың еруін тежейтін ерітіндідегі кейбір зиянды қоспалардың ионитінің ішінара сіңуіне байланысты.</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68346"/>
          </a:xfrm>
        </p:spPr>
        <p:txBody>
          <a:bodyPr>
            <a:normAutofit fontScale="90000"/>
          </a:bodyPr>
          <a:lstStyle/>
          <a:p>
            <a:r>
              <a:rPr lang="ru-RU" sz="3100" b="1" i="1" dirty="0" smtClean="0">
                <a:solidFill>
                  <a:srgbClr val="C00000"/>
                </a:solidFill>
              </a:rPr>
              <a:t/>
            </a:r>
            <a:br>
              <a:rPr lang="ru-RU" sz="3100" b="1" i="1" dirty="0" smtClean="0">
                <a:solidFill>
                  <a:srgbClr val="C00000"/>
                </a:solidFill>
              </a:rPr>
            </a:br>
            <a:r>
              <a:rPr lang="ru-RU" sz="3100" b="1" i="1" dirty="0" smtClean="0">
                <a:solidFill>
                  <a:srgbClr val="C00000"/>
                </a:solidFill>
              </a:rPr>
              <a:t>§ 3. </a:t>
            </a:r>
            <a:r>
              <a:rPr lang="ru-RU" sz="3100" b="1" i="1" dirty="0" err="1" smtClean="0">
                <a:solidFill>
                  <a:srgbClr val="C00000"/>
                </a:solidFill>
              </a:rPr>
              <a:t>Циандық ерітінділер</a:t>
            </a:r>
            <a:r>
              <a:rPr lang="ru-RU" sz="3100" b="1" i="1" dirty="0" smtClean="0">
                <a:solidFill>
                  <a:srgbClr val="C00000"/>
                </a:solidFill>
              </a:rPr>
              <a:t> мен </a:t>
            </a:r>
            <a:r>
              <a:rPr lang="ru-RU" sz="3100" b="1" i="1" dirty="0" err="1" smtClean="0">
                <a:solidFill>
                  <a:srgbClr val="C00000"/>
                </a:solidFill>
              </a:rPr>
              <a:t>қойыртпақтардан алтынды</a:t>
            </a:r>
            <a:r>
              <a:rPr lang="ru-RU" sz="3100" b="1" i="1" dirty="0" smtClean="0">
                <a:solidFill>
                  <a:srgbClr val="C00000"/>
                </a:solidFill>
              </a:rPr>
              <a:t> </a:t>
            </a:r>
            <a:r>
              <a:rPr lang="ru-RU" sz="3100" b="1" i="1" dirty="0" err="1" smtClean="0">
                <a:solidFill>
                  <a:srgbClr val="C00000"/>
                </a:solidFill>
              </a:rPr>
              <a:t>сорбциялау</a:t>
            </a:r>
            <a:r>
              <a:rPr lang="ru-RU" sz="3100" b="1" i="1" dirty="0" smtClean="0">
                <a:solidFill>
                  <a:srgbClr val="C00000"/>
                </a:solidFill>
              </a:rPr>
              <a:t> </a:t>
            </a:r>
            <a:r>
              <a:rPr lang="ru-RU" sz="3100" b="1" i="1" dirty="0" err="1" smtClean="0">
                <a:solidFill>
                  <a:srgbClr val="C00000"/>
                </a:solidFill>
              </a:rPr>
              <a:t>ерекшеліктері</a:t>
            </a:r>
            <a:r>
              <a:rPr lang="ru-RU" dirty="0" smtClean="0"/>
              <a:t/>
            </a:r>
            <a:br>
              <a:rPr lang="ru-RU" dirty="0" smtClean="0"/>
            </a:br>
            <a:endParaRPr lang="ru-RU" dirty="0"/>
          </a:p>
        </p:txBody>
      </p:sp>
      <p:sp>
        <p:nvSpPr>
          <p:cNvPr id="5" name="Содержимое 4"/>
          <p:cNvSpPr>
            <a:spLocks noGrp="1"/>
          </p:cNvSpPr>
          <p:nvPr>
            <p:ph idx="1"/>
          </p:nvPr>
        </p:nvSpPr>
        <p:spPr>
          <a:xfrm>
            <a:off x="457200" y="1357298"/>
            <a:ext cx="8229600" cy="4768865"/>
          </a:xfrm>
        </p:spPr>
        <p:txBody>
          <a:bodyPr>
            <a:normAutofit fontScale="62500" lnSpcReduction="20000"/>
          </a:bodyPr>
          <a:lstStyle/>
          <a:p>
            <a:r>
              <a:rPr lang="ru-RU" dirty="0" err="1" smtClean="0"/>
              <a:t>Циандық ерітінділерде</a:t>
            </a:r>
            <a:r>
              <a:rPr lang="ru-RU" dirty="0" smtClean="0"/>
              <a:t> алтын </a:t>
            </a:r>
            <a:r>
              <a:rPr lang="ru-RU" dirty="0" err="1" smtClean="0"/>
              <a:t>комплекті</a:t>
            </a:r>
            <a:r>
              <a:rPr lang="ru-RU" dirty="0" smtClean="0"/>
              <a:t> </a:t>
            </a:r>
            <a:r>
              <a:rPr lang="ru-RU" dirty="0" err="1" smtClean="0"/>
              <a:t>аниондар</a:t>
            </a:r>
            <a:r>
              <a:rPr lang="ru-RU" dirty="0" smtClean="0"/>
              <a:t> </a:t>
            </a:r>
            <a:r>
              <a:rPr lang="ru-RU" dirty="0" err="1" smtClean="0"/>
              <a:t>түрінде болады</a:t>
            </a:r>
            <a:r>
              <a:rPr lang="ru-RU" dirty="0" smtClean="0"/>
              <a:t>, </a:t>
            </a:r>
            <a:r>
              <a:rPr lang="ru-RU" dirty="0" err="1" smtClean="0"/>
              <a:t>сондықтан </a:t>
            </a:r>
            <a:r>
              <a:rPr lang="ru-RU" dirty="0" smtClean="0"/>
              <a:t>да оны </a:t>
            </a:r>
            <a:r>
              <a:rPr lang="ru-RU" dirty="0" err="1" smtClean="0"/>
              <a:t>сорбциялау</a:t>
            </a:r>
            <a:r>
              <a:rPr lang="ru-RU" dirty="0" smtClean="0"/>
              <a:t> </a:t>
            </a:r>
            <a:r>
              <a:rPr lang="ru-RU" dirty="0" err="1" smtClean="0"/>
              <a:t>үшін аниониттерді</a:t>
            </a:r>
            <a:r>
              <a:rPr lang="ru-RU" dirty="0" smtClean="0"/>
              <a:t> </a:t>
            </a:r>
            <a:r>
              <a:rPr lang="ru-RU" dirty="0" err="1" smtClean="0"/>
              <a:t>қолданады</a:t>
            </a:r>
            <a:r>
              <a:rPr lang="ru-RU" dirty="0" smtClean="0"/>
              <a:t>. </a:t>
            </a:r>
            <a:r>
              <a:rPr lang="ru-RU" dirty="0" err="1" smtClean="0"/>
              <a:t>Иониттің </a:t>
            </a:r>
            <a:r>
              <a:rPr lang="ru-RU" dirty="0" err="1" smtClean="0"/>
              <a:t>циандық ерітіндімен</a:t>
            </a:r>
            <a:r>
              <a:rPr lang="ru-RU" dirty="0" smtClean="0"/>
              <a:t> </a:t>
            </a:r>
            <a:r>
              <a:rPr lang="ru-RU" dirty="0" err="1" smtClean="0"/>
              <a:t>әрекетке түскенде </a:t>
            </a:r>
            <a:r>
              <a:rPr lang="ru-RU" dirty="0" smtClean="0"/>
              <a:t>алтын </a:t>
            </a:r>
            <a:r>
              <a:rPr lang="ru-RU" dirty="0" err="1" smtClean="0"/>
              <a:t>шайыр</a:t>
            </a:r>
            <a:r>
              <a:rPr lang="ru-RU" dirty="0" smtClean="0"/>
              <a:t> </a:t>
            </a:r>
            <a:r>
              <a:rPr lang="ru-RU" dirty="0" err="1" smtClean="0"/>
              <a:t>фазасына</a:t>
            </a:r>
            <a:r>
              <a:rPr lang="ru-RU" dirty="0" smtClean="0"/>
              <a:t> </a:t>
            </a:r>
            <a:r>
              <a:rPr lang="ru-RU" dirty="0" err="1" smtClean="0"/>
              <a:t>өтеді</a:t>
            </a:r>
            <a:r>
              <a:rPr lang="ru-RU" dirty="0" smtClean="0"/>
              <a:t>:</a:t>
            </a:r>
            <a:endParaRPr lang="ru-RU" dirty="0" smtClean="0"/>
          </a:p>
          <a:p>
            <a:pPr>
              <a:buNone/>
            </a:pPr>
            <a:r>
              <a:rPr lang="ru-RU" dirty="0" smtClean="0"/>
              <a:t> </a:t>
            </a:r>
          </a:p>
          <a:p>
            <a:pPr algn="ctr">
              <a:buNone/>
            </a:pPr>
            <a:r>
              <a:rPr lang="en-US" b="1" dirty="0" smtClean="0"/>
              <a:t>ROH + [ Au (CN)</a:t>
            </a:r>
            <a:r>
              <a:rPr lang="en-US" b="1" baseline="-25000" dirty="0" smtClean="0"/>
              <a:t>2</a:t>
            </a:r>
            <a:r>
              <a:rPr lang="en-US" b="1" dirty="0" smtClean="0"/>
              <a:t>]</a:t>
            </a:r>
            <a:r>
              <a:rPr lang="en-US" b="1" baseline="30000" dirty="0" smtClean="0"/>
              <a:t>-</a:t>
            </a:r>
            <a:r>
              <a:rPr lang="en-US" b="1" dirty="0" smtClean="0"/>
              <a:t> = </a:t>
            </a:r>
            <a:r>
              <a:rPr lang="en-US" b="1" dirty="0" err="1" smtClean="0"/>
              <a:t>RAu</a:t>
            </a:r>
            <a:r>
              <a:rPr lang="en-US" b="1" dirty="0" smtClean="0"/>
              <a:t>(CN)</a:t>
            </a:r>
            <a:r>
              <a:rPr lang="en-US" b="1" baseline="-25000" dirty="0" smtClean="0"/>
              <a:t>2</a:t>
            </a:r>
            <a:r>
              <a:rPr lang="en-US" b="1" dirty="0" smtClean="0"/>
              <a:t> + </a:t>
            </a:r>
            <a:r>
              <a:rPr lang="ru-RU" b="1" dirty="0" smtClean="0"/>
              <a:t>ОН</a:t>
            </a:r>
            <a:r>
              <a:rPr lang="en-US" b="1" baseline="30000" dirty="0" smtClean="0"/>
              <a:t>-</a:t>
            </a:r>
            <a:r>
              <a:rPr lang="en-US" b="1" dirty="0" smtClean="0"/>
              <a:t> </a:t>
            </a:r>
            <a:r>
              <a:rPr lang="ru-RU" b="1" dirty="0" smtClean="0"/>
              <a:t>          </a:t>
            </a:r>
            <a:r>
              <a:rPr lang="en-US" dirty="0" smtClean="0"/>
              <a:t>(170)</a:t>
            </a:r>
            <a:endParaRPr lang="ru-RU" dirty="0" smtClean="0"/>
          </a:p>
          <a:p>
            <a:pPr>
              <a:buNone/>
            </a:pPr>
            <a:r>
              <a:rPr lang="en-US" dirty="0" smtClean="0"/>
              <a:t> </a:t>
            </a:r>
            <a:endParaRPr lang="ru-RU" dirty="0" smtClean="0"/>
          </a:p>
          <a:p>
            <a:r>
              <a:rPr lang="ru-RU" dirty="0" smtClean="0"/>
              <a:t>Осы реакция </a:t>
            </a:r>
            <a:r>
              <a:rPr lang="ru-RU" dirty="0" err="1" smtClean="0"/>
              <a:t>бойынша</a:t>
            </a:r>
            <a:r>
              <a:rPr lang="ru-RU" dirty="0" smtClean="0"/>
              <a:t> </a:t>
            </a:r>
            <a:r>
              <a:rPr lang="ru-RU" dirty="0" err="1" smtClean="0"/>
              <a:t>күміс сорбцияланады</a:t>
            </a:r>
            <a:r>
              <a:rPr lang="ru-RU" dirty="0" smtClean="0"/>
              <a:t>.</a:t>
            </a:r>
            <a:endParaRPr lang="ru-RU" dirty="0" smtClean="0"/>
          </a:p>
          <a:p>
            <a:r>
              <a:rPr lang="kk-KZ" dirty="0" smtClean="0"/>
              <a:t>Цианид ерітінділеріндегі аниондар аниониттерге әр түрлі тартылысты көрсетеді, яғни олар әр түрлі дәрежеде сіңіріледі. Көптеген зерттеулер көрсеткендей, көптеген аниониттер үшін күрделі металл аниондарын сорбциялаудың келесі тәртіпен қатары байқалады:</a:t>
            </a:r>
            <a:endParaRPr lang="ru-RU" dirty="0" smtClean="0"/>
          </a:p>
          <a:p>
            <a:pPr>
              <a:buNone/>
            </a:pPr>
            <a:r>
              <a:rPr lang="en-US" dirty="0" smtClean="0"/>
              <a:t> </a:t>
            </a:r>
            <a:endParaRPr lang="ru-RU" dirty="0" smtClean="0"/>
          </a:p>
          <a:p>
            <a:pPr algn="ctr">
              <a:buNone/>
            </a:pPr>
            <a:r>
              <a:rPr lang="en-US" b="1" dirty="0" smtClean="0"/>
              <a:t> [Au (CN)</a:t>
            </a:r>
            <a:r>
              <a:rPr lang="en-US" b="1" baseline="-25000" dirty="0" smtClean="0"/>
              <a:t>2</a:t>
            </a:r>
            <a:r>
              <a:rPr lang="en-US" b="1" dirty="0" smtClean="0"/>
              <a:t>]</a:t>
            </a:r>
            <a:r>
              <a:rPr lang="en-US" b="1" baseline="30000" dirty="0" smtClean="0"/>
              <a:t>-</a:t>
            </a:r>
            <a:r>
              <a:rPr lang="en-US" b="1" dirty="0" smtClean="0"/>
              <a:t> &gt;[Zn (CN)</a:t>
            </a:r>
            <a:r>
              <a:rPr lang="en-US" b="1" baseline="-25000" dirty="0" smtClean="0"/>
              <a:t>4</a:t>
            </a:r>
            <a:r>
              <a:rPr lang="en-US" b="1" dirty="0" smtClean="0"/>
              <a:t>]</a:t>
            </a:r>
            <a:r>
              <a:rPr lang="en-US" b="1" baseline="30000" dirty="0" smtClean="0"/>
              <a:t>2-</a:t>
            </a:r>
            <a:r>
              <a:rPr lang="en-US" b="1" dirty="0" smtClean="0"/>
              <a:t> &gt;[Ni (CN)</a:t>
            </a:r>
            <a:r>
              <a:rPr lang="en-US" b="1" baseline="-25000" dirty="0" smtClean="0"/>
              <a:t>4</a:t>
            </a:r>
            <a:r>
              <a:rPr lang="en-US" b="1" dirty="0" smtClean="0"/>
              <a:t>] </a:t>
            </a:r>
            <a:r>
              <a:rPr lang="en-US" b="1" baseline="30000" dirty="0" smtClean="0"/>
              <a:t>2-</a:t>
            </a:r>
            <a:r>
              <a:rPr lang="en-US" b="1" dirty="0" smtClean="0"/>
              <a:t>&gt;[Ag(CN)</a:t>
            </a:r>
            <a:r>
              <a:rPr lang="en-US" b="1" baseline="-25000" dirty="0" smtClean="0"/>
              <a:t>2</a:t>
            </a:r>
            <a:r>
              <a:rPr lang="en-US" b="1" dirty="0" smtClean="0"/>
              <a:t>]</a:t>
            </a:r>
            <a:r>
              <a:rPr lang="en-US" b="1" baseline="30000" dirty="0" smtClean="0"/>
              <a:t>-</a:t>
            </a:r>
            <a:r>
              <a:rPr lang="en-US" b="1" dirty="0" smtClean="0"/>
              <a:t> &gt;[Cu(CN)</a:t>
            </a:r>
            <a:r>
              <a:rPr lang="en-US" b="1" baseline="-25000" dirty="0" smtClean="0"/>
              <a:t>3</a:t>
            </a:r>
            <a:r>
              <a:rPr lang="en-US" b="1" dirty="0" smtClean="0"/>
              <a:t> ]</a:t>
            </a:r>
            <a:r>
              <a:rPr lang="en-US" b="1" baseline="30000" dirty="0" smtClean="0"/>
              <a:t>2-</a:t>
            </a:r>
            <a:r>
              <a:rPr lang="en-US" b="1" dirty="0" smtClean="0"/>
              <a:t>&gt;[Fe(CN)</a:t>
            </a:r>
            <a:r>
              <a:rPr lang="en-US" b="1" baseline="-25000" dirty="0" smtClean="0"/>
              <a:t>6</a:t>
            </a:r>
            <a:r>
              <a:rPr lang="en-US" b="1" dirty="0" smtClean="0"/>
              <a:t>]</a:t>
            </a:r>
            <a:r>
              <a:rPr lang="en-US" b="1" baseline="30000" dirty="0" smtClean="0"/>
              <a:t>4-</a:t>
            </a:r>
            <a:endParaRPr lang="ru-RU" b="1" dirty="0" smtClean="0"/>
          </a:p>
          <a:p>
            <a:pPr>
              <a:buNone/>
            </a:pPr>
            <a:r>
              <a:rPr lang="en-US" dirty="0" smtClean="0"/>
              <a:t> </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428604"/>
            <a:ext cx="7858180" cy="5697559"/>
          </a:xfrm>
        </p:spPr>
        <p:txBody>
          <a:bodyPr>
            <a:noAutofit/>
          </a:bodyPr>
          <a:lstStyle/>
          <a:p>
            <a:r>
              <a:rPr lang="kk-KZ" sz="2000" dirty="0" smtClean="0"/>
              <a:t>Заманауи көзқарастарға сәйкес, осы қатардағы анионның орнын анықтайтын негізгі фактор – ионның гидротациялау энергиясының мөлшері: оның төмендеуімен анионның анионитке жақындығы артады. Аниондардың гидротациялау энергиясы ең алдымен олардың заряды мен радиусымен анықталады. Зарядтың төмендеуімен және радиустың жоғарылауымен ол азаяды. Бұл мырыш пен никельдің екі зарядты комплектерімен, әсіресе темірдің төрт зарядты қомплектерімен салыстырғанда алтынның үлкен бір зарядты косплексіне аниониттердің селективтілігінің жоғарылауын түсіндіреді.</a:t>
            </a:r>
            <a:endParaRPr lang="ru-RU" sz="2000" dirty="0" smtClean="0"/>
          </a:p>
          <a:p>
            <a:r>
              <a:rPr lang="kk-KZ" sz="2000" dirty="0" smtClean="0"/>
              <a:t>Аниониттің маңызды сипаттамасы оның алтынцианды қосылысына қатысты талғамалдылығыі болып табылады. Иониттің талғамалдылығы оның табиғатына байланысты. Көптеген зерттеулер аралас негіздік аниониттердің талғамалдылығы бойынша жоғары негіздік аниониттерден едәуір асып түсетінін көрсетеді. Сонымен қатар, көп жағдайда иониттің талғамалдылығы мен оның алтын бойынша сыйымдылығы арасында байланыс бар: сорбент неғұрлым селективті болса, оның сыйымдылығы соғұрлым жоғары болады. Бұл байланыс алтын мен қоспалардың сорбциясының бәсекелестік сипатын көрсетеді.</a:t>
            </a:r>
            <a:endParaRPr lang="ru-RU"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25470"/>
          </a:xfrm>
        </p:spPr>
        <p:txBody>
          <a:bodyPr>
            <a:normAutofit fontScale="90000"/>
          </a:bodyPr>
          <a:lstStyle/>
          <a:p>
            <a:r>
              <a:rPr lang="ru-RU" sz="3100" b="1" i="1" dirty="0" smtClean="0">
                <a:solidFill>
                  <a:schemeClr val="tx2">
                    <a:lumMod val="75000"/>
                  </a:schemeClr>
                </a:solidFill>
              </a:rPr>
              <a:t/>
            </a:r>
            <a:br>
              <a:rPr lang="ru-RU" sz="3100" b="1" i="1" dirty="0" smtClean="0">
                <a:solidFill>
                  <a:schemeClr val="tx2">
                    <a:lumMod val="75000"/>
                  </a:schemeClr>
                </a:solidFill>
              </a:rPr>
            </a:br>
            <a:r>
              <a:rPr lang="ru-RU" sz="3100" b="1" i="1" dirty="0" err="1" smtClean="0">
                <a:solidFill>
                  <a:schemeClr val="tx2">
                    <a:lumMod val="75000"/>
                  </a:schemeClr>
                </a:solidFill>
              </a:rPr>
              <a:t>Ионалмастыру</a:t>
            </a:r>
            <a:r>
              <a:rPr lang="ru-RU" sz="3100" b="1" i="1" dirty="0" smtClean="0">
                <a:solidFill>
                  <a:schemeClr val="tx2">
                    <a:lumMod val="75000"/>
                  </a:schemeClr>
                </a:solidFill>
              </a:rPr>
              <a:t> </a:t>
            </a:r>
            <a:r>
              <a:rPr lang="ru-RU" sz="3100" b="1" i="1" dirty="0" err="1" smtClean="0">
                <a:solidFill>
                  <a:schemeClr val="tx2">
                    <a:lumMod val="75000"/>
                  </a:schemeClr>
                </a:solidFill>
              </a:rPr>
              <a:t>процесінің механизмі</a:t>
            </a:r>
            <a:r>
              <a:rPr lang="ru-RU" sz="3100" b="1" i="1" dirty="0" smtClean="0">
                <a:solidFill>
                  <a:schemeClr val="tx2">
                    <a:lumMod val="75000"/>
                  </a:schemeClr>
                </a:solidFill>
              </a:rPr>
              <a:t> </a:t>
            </a:r>
            <a:br>
              <a:rPr lang="ru-RU" sz="3100" b="1" i="1" dirty="0" smtClean="0">
                <a:solidFill>
                  <a:schemeClr val="tx2">
                    <a:lumMod val="75000"/>
                  </a:schemeClr>
                </a:solidFill>
              </a:rPr>
            </a:br>
            <a:r>
              <a:rPr lang="ru-RU" sz="3100" b="1" i="1" dirty="0" err="1" smtClean="0">
                <a:solidFill>
                  <a:schemeClr val="tx2">
                    <a:lumMod val="75000"/>
                  </a:schemeClr>
                </a:solidFill>
              </a:rPr>
              <a:t>үш сатыдан</a:t>
            </a:r>
            <a:r>
              <a:rPr lang="ru-RU" sz="3100" b="1" i="1" dirty="0" smtClean="0">
                <a:solidFill>
                  <a:schemeClr val="tx2">
                    <a:lumMod val="75000"/>
                  </a:schemeClr>
                </a:solidFill>
              </a:rPr>
              <a:t> </a:t>
            </a:r>
            <a:r>
              <a:rPr lang="ru-RU" sz="3100" b="1" i="1" dirty="0" err="1" smtClean="0">
                <a:solidFill>
                  <a:schemeClr val="tx2">
                    <a:lumMod val="75000"/>
                  </a:schemeClr>
                </a:solidFill>
              </a:rPr>
              <a:t>тұрады:</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429288"/>
          </a:xfrm>
        </p:spPr>
        <p:txBody>
          <a:bodyPr>
            <a:normAutofit fontScale="55000" lnSpcReduction="20000"/>
          </a:bodyPr>
          <a:lstStyle/>
          <a:p>
            <a:endParaRPr lang="ru-RU" i="1" dirty="0" smtClean="0"/>
          </a:p>
          <a:p>
            <a:r>
              <a:rPr lang="ru-RU" dirty="0" smtClean="0"/>
              <a:t> </a:t>
            </a:r>
            <a:r>
              <a:rPr lang="kk-KZ" dirty="0" smtClean="0"/>
              <a:t>1</a:t>
            </a:r>
            <a:r>
              <a:rPr lang="kk-KZ" dirty="0" smtClean="0"/>
              <a:t>) ерітіндіден түйіршіктің бетіне сіңірілетін қарсы иондардың диффузиясы; </a:t>
            </a:r>
            <a:endParaRPr lang="ru-RU" dirty="0" smtClean="0"/>
          </a:p>
          <a:p>
            <a:r>
              <a:rPr lang="kk-KZ" dirty="0" smtClean="0"/>
              <a:t>2) шайыр көлеміндегі сіңірілетін иондардың ионит түйіршігінің бетінен ішіне қарай және ығыстырылатын иондардың - қарсы бағытта диффузиясы; </a:t>
            </a:r>
            <a:endParaRPr lang="ru-RU" dirty="0" smtClean="0"/>
          </a:p>
          <a:p>
            <a:r>
              <a:rPr lang="kk-KZ" dirty="0" smtClean="0"/>
              <a:t>3) ығыстырылатын иондардың ионит бетінен ерітінді көлеміне диффузиясы.</a:t>
            </a:r>
            <a:endParaRPr lang="ru-RU" dirty="0" smtClean="0"/>
          </a:p>
          <a:p>
            <a:pPr>
              <a:buNone/>
            </a:pPr>
            <a:endParaRPr lang="ru-RU" dirty="0" smtClean="0"/>
          </a:p>
          <a:p>
            <a:r>
              <a:rPr lang="kk-KZ" dirty="0" smtClean="0"/>
              <a:t>Зерттеулер көрсеткендей, бүкіл сорбция процесінің жылдамдығы ионит түйіршігіндегі диффузия жылдамдығымен (гельдік диффузия) немесе ионит бетіне жақын орналасқан ерітінді пленкасы арқылы диффузия жылдамдығымен (пленкалық диффузия) анықталады. Иониттің ерітіндімен жанасуының алғашқы кезеңінде процесс әдетте пленка диффузиясымен, содан кейін гельдік диффузиясымен шектеледі. </a:t>
            </a:r>
            <a:endParaRPr lang="ru-RU" dirty="0" smtClean="0"/>
          </a:p>
          <a:p>
            <a:r>
              <a:rPr lang="kk-KZ" dirty="0" smtClean="0"/>
              <a:t>Нақты жағдайларда сорбция жылдамдығы үлкен емес, шайыр мен алтыны бар ерітінді (қойыртпақ) арасындағы тепе-теңдікті орнату үшін қажет байланыс ұзақтығы бірнеше ондаған сағатты құрайды. Ең алдымен ионитке (темір, мыс, күміс) тартылысы аз болып келетін аниондар сіңіріледі. Алайда, байланыс ұзақтығының жоғарылауымен бұл аниондар біртіндеп шайырға (алтын, мырыш, никель) жақындығы бар аниондармен алмастырылады. Сондықтан, поликомпонентті ерітінділерден ионитті қанықтыру кезінде оның алтын, мырыш және никель сыйымдылығы біртіндеп артады, ал темір, мыс және күміс максималды өтеді.</a:t>
            </a:r>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3100" b="1" i="1" dirty="0" smtClean="0">
                <a:solidFill>
                  <a:srgbClr val="C00000"/>
                </a:solidFill>
              </a:rPr>
              <a:t>§ 4. </a:t>
            </a:r>
            <a:r>
              <a:rPr lang="ru-RU" sz="3100" b="1" i="1" dirty="0" err="1" smtClean="0">
                <a:solidFill>
                  <a:srgbClr val="C00000"/>
                </a:solidFill>
              </a:rPr>
              <a:t>Сорбциялық процесстің технологиялық параметрлері</a:t>
            </a:r>
            <a:r>
              <a:rPr lang="ru-RU" sz="3100" i="1" dirty="0" smtClean="0">
                <a:solidFill>
                  <a:srgbClr val="C00000"/>
                </a:solidFill>
              </a:rPr>
              <a:t/>
            </a:r>
            <a:br>
              <a:rPr lang="ru-RU" sz="3100" i="1" dirty="0" smtClean="0">
                <a:solidFill>
                  <a:srgbClr val="C00000"/>
                </a:solidFill>
              </a:rPr>
            </a:br>
            <a:r>
              <a:rPr lang="ru-RU" dirty="0" smtClean="0"/>
              <a:t/>
            </a:r>
            <a:br>
              <a:rPr lang="ru-RU" dirty="0" smtClean="0"/>
            </a:br>
            <a:endParaRPr lang="ru-RU" dirty="0"/>
          </a:p>
        </p:txBody>
      </p:sp>
      <p:sp>
        <p:nvSpPr>
          <p:cNvPr id="4" name="Содержимое 3"/>
          <p:cNvSpPr>
            <a:spLocks noGrp="1"/>
          </p:cNvSpPr>
          <p:nvPr>
            <p:ph idx="1"/>
          </p:nvPr>
        </p:nvSpPr>
        <p:spPr>
          <a:xfrm>
            <a:off x="457200" y="1000108"/>
            <a:ext cx="8229600" cy="5126055"/>
          </a:xfrm>
        </p:spPr>
        <p:txBody>
          <a:bodyPr>
            <a:normAutofit fontScale="62500" lnSpcReduction="20000"/>
          </a:bodyPr>
          <a:lstStyle/>
          <a:p>
            <a:r>
              <a:rPr lang="kk-KZ" dirty="0" smtClean="0"/>
              <a:t>Сорбциялық ерітінділеуді қойыртпақ пен иониттің ағысқа қарсы қозғалысы кезінде бірнеше рет қосылған аппараттардан тұратын каскадта үздіксіз режимде жүргізеді. Қойыртпақ бірінші құрылғыға беріледі және соңғысынан шығарылады. Жаңа (қалпына келтірілген) анионит соңғысына жүктеледі (қойыртпақ кезінде), алтынмен қаныққан шайыр біріншіден шығарылады. Шайыр мен қойыртпақты бөлу үшін әр құрылғы арнайы торлы дренажмен жабдықталған. </a:t>
            </a:r>
            <a:r>
              <a:rPr lang="ru-RU" dirty="0" err="1" smtClean="0"/>
              <a:t>Шайыр</a:t>
            </a:r>
            <a:r>
              <a:rPr lang="ru-RU" dirty="0" smtClean="0"/>
              <a:t> мен </a:t>
            </a:r>
            <a:r>
              <a:rPr lang="ru-RU" dirty="0" err="1" smtClean="0"/>
              <a:t>целлюлозаның қарама-қарсы қозғалысын қолдану ерітілген</a:t>
            </a:r>
            <a:r>
              <a:rPr lang="ru-RU" dirty="0" smtClean="0"/>
              <a:t> </a:t>
            </a:r>
            <a:r>
              <a:rPr lang="ru-RU" dirty="0" err="1" smtClean="0"/>
              <a:t>алтынның ең </a:t>
            </a:r>
            <a:r>
              <a:rPr lang="ru-RU" dirty="0" smtClean="0"/>
              <a:t>аз </a:t>
            </a:r>
            <a:r>
              <a:rPr lang="ru-RU" dirty="0" err="1" smtClean="0"/>
              <a:t>жоғалуы кезінде</a:t>
            </a:r>
            <a:r>
              <a:rPr lang="ru-RU" dirty="0" smtClean="0"/>
              <a:t> </a:t>
            </a:r>
            <a:r>
              <a:rPr lang="ru-RU" dirty="0" err="1" smtClean="0"/>
              <a:t>алтынмен</a:t>
            </a:r>
            <a:r>
              <a:rPr lang="ru-RU" dirty="0" smtClean="0"/>
              <a:t> </a:t>
            </a:r>
            <a:r>
              <a:rPr lang="ru-RU" dirty="0" err="1" smtClean="0"/>
              <a:t>қаныққан шайырды</a:t>
            </a:r>
            <a:r>
              <a:rPr lang="ru-RU" dirty="0" smtClean="0"/>
              <a:t> </a:t>
            </a:r>
            <a:r>
              <a:rPr lang="ru-RU" dirty="0" err="1" smtClean="0"/>
              <a:t>алуға мүмкіндік береді</a:t>
            </a:r>
            <a:r>
              <a:rPr lang="ru-RU" dirty="0" smtClean="0"/>
              <a:t>.</a:t>
            </a:r>
          </a:p>
          <a:p>
            <a:r>
              <a:rPr lang="kk-KZ" dirty="0" smtClean="0"/>
              <a:t>Барлық қалған шарттарі бірдей болғанда, аниониттің сыйымдылығы неғұрлым үлкен болса, қойыртпақтың сұйық фазасындағы алтынның концентрациясы соғұрлым жоғары болады. Сондықтан, қаныққан анионитті қалпына келтіруге шығармас бұрын, ол цианид қойыртпағымен байланыста болуы керек, оның сұйық фазасы алтынның жеткілікті жоғары концентрациясына ие. Бұған алтынды ерітіндіге ішінара аудару үшін құрамында алтыны бар кенді сорбциялық ерітінділеу алдында ионитсіз алдын ала циандау жүргізу арқылы қол жеткізіледі. Алынған қойыртпақ сорбциялық ерітінділеуге жіберіледі, онда алтын ериді және қойыртпақтан сорбцияланады.</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2700" b="1" i="1" dirty="0" smtClean="0">
                <a:solidFill>
                  <a:schemeClr val="tx2">
                    <a:lumMod val="75000"/>
                  </a:schemeClr>
                </a:solidFill>
              </a:rPr>
              <a:t/>
            </a:r>
            <a:br>
              <a:rPr lang="ru-RU" sz="2700" b="1" i="1" dirty="0" smtClean="0">
                <a:solidFill>
                  <a:schemeClr val="tx2">
                    <a:lumMod val="75000"/>
                  </a:schemeClr>
                </a:solidFill>
              </a:rPr>
            </a:br>
            <a:r>
              <a:rPr lang="ru-RU" sz="2700" b="1" i="1" dirty="0" err="1" smtClean="0">
                <a:solidFill>
                  <a:schemeClr val="tx2">
                    <a:lumMod val="75000"/>
                  </a:schemeClr>
                </a:solidFill>
              </a:rPr>
              <a:t>Сорбциялық ерітінділеудің принципиалды</a:t>
            </a:r>
            <a:r>
              <a:rPr lang="ru-RU" sz="2700" b="1" i="1" dirty="0" smtClean="0">
                <a:solidFill>
                  <a:schemeClr val="tx2">
                    <a:lumMod val="75000"/>
                  </a:schemeClr>
                </a:solidFill>
              </a:rPr>
              <a:t> </a:t>
            </a:r>
            <a:r>
              <a:rPr lang="ru-RU" sz="2700" b="1" i="1" dirty="0" err="1" smtClean="0">
                <a:solidFill>
                  <a:schemeClr val="tx2">
                    <a:lumMod val="75000"/>
                  </a:schemeClr>
                </a:solidFill>
              </a:rPr>
              <a:t>схемасы</a:t>
            </a:r>
            <a:r>
              <a:rPr lang="ru-RU" sz="2700" b="1" i="1" dirty="0" smtClean="0">
                <a:solidFill>
                  <a:schemeClr val="tx2">
                    <a:lumMod val="75000"/>
                  </a:schemeClr>
                </a:solidFill>
              </a:rPr>
              <a:t>:</a:t>
            </a:r>
            <a:r>
              <a:rPr lang="ru-RU" sz="2700" b="1" i="1" dirty="0" smtClean="0">
                <a:solidFill>
                  <a:schemeClr val="tx2">
                    <a:lumMod val="75000"/>
                  </a:schemeClr>
                </a:solidFill>
              </a:rPr>
              <a:t/>
            </a:r>
            <a:br>
              <a:rPr lang="ru-RU" sz="2700" b="1" i="1" dirty="0" smtClean="0">
                <a:solidFill>
                  <a:schemeClr val="tx2">
                    <a:lumMod val="75000"/>
                  </a:schemeClr>
                </a:solidFill>
              </a:rPr>
            </a:br>
            <a:r>
              <a:rPr lang="ru-RU" sz="2700" b="1" i="1" dirty="0" smtClean="0">
                <a:solidFill>
                  <a:schemeClr val="tx2">
                    <a:lumMod val="75000"/>
                  </a:schemeClr>
                </a:solidFill>
              </a:rPr>
              <a:t>1 — </a:t>
            </a:r>
            <a:r>
              <a:rPr lang="ru-RU" sz="2700" b="1" i="1" dirty="0" err="1" smtClean="0">
                <a:solidFill>
                  <a:schemeClr val="tx2">
                    <a:lumMod val="75000"/>
                  </a:schemeClr>
                </a:solidFill>
              </a:rPr>
              <a:t>алдын-ала</a:t>
            </a:r>
            <a:r>
              <a:rPr lang="ru-RU" sz="2700" b="1" i="1" dirty="0" smtClean="0">
                <a:solidFill>
                  <a:schemeClr val="tx2">
                    <a:lumMod val="75000"/>
                  </a:schemeClr>
                </a:solidFill>
              </a:rPr>
              <a:t> </a:t>
            </a:r>
            <a:r>
              <a:rPr lang="ru-RU" sz="2700" b="1" i="1" dirty="0" err="1" smtClean="0">
                <a:solidFill>
                  <a:schemeClr val="tx2">
                    <a:lumMod val="75000"/>
                  </a:schemeClr>
                </a:solidFill>
              </a:rPr>
              <a:t>циандауға арналған аппараттар</a:t>
            </a:r>
            <a:r>
              <a:rPr lang="ru-RU" sz="2700" b="1" i="1" dirty="0" smtClean="0">
                <a:solidFill>
                  <a:schemeClr val="tx2">
                    <a:lumMod val="75000"/>
                  </a:schemeClr>
                </a:solidFill>
              </a:rPr>
              <a:t>; 2—</a:t>
            </a:r>
            <a:r>
              <a:rPr lang="ru-RU" sz="2700" b="1" i="1" dirty="0" err="1" smtClean="0">
                <a:solidFill>
                  <a:schemeClr val="tx2">
                    <a:lumMod val="75000"/>
                  </a:schemeClr>
                </a:solidFill>
              </a:rPr>
              <a:t>сорбциялық ерітінділеуге</a:t>
            </a:r>
            <a:r>
              <a:rPr lang="ru-RU" sz="2700" b="1" i="1" dirty="0" smtClean="0">
                <a:solidFill>
                  <a:schemeClr val="tx2">
                    <a:lumMod val="75000"/>
                  </a:schemeClr>
                </a:solidFill>
              </a:rPr>
              <a:t> </a:t>
            </a:r>
            <a:r>
              <a:rPr lang="ru-RU" sz="2700" b="1" i="1" dirty="0" err="1" smtClean="0">
                <a:solidFill>
                  <a:schemeClr val="tx2">
                    <a:lumMod val="75000"/>
                  </a:schemeClr>
                </a:solidFill>
              </a:rPr>
              <a:t>арналған аппараттар</a:t>
            </a:r>
            <a:r>
              <a:rPr lang="ru-RU" dirty="0" smtClean="0"/>
              <a:t/>
            </a:r>
            <a:br>
              <a:rPr lang="ru-RU" dirty="0" smtClean="0"/>
            </a:br>
            <a:endParaRPr lang="ru-RU" dirty="0"/>
          </a:p>
        </p:txBody>
      </p:sp>
      <p:pic>
        <p:nvPicPr>
          <p:cNvPr id="1026" name="Picture 2"/>
          <p:cNvPicPr>
            <a:picLocks noGrp="1" noChangeAspect="1" noChangeArrowheads="1"/>
          </p:cNvPicPr>
          <p:nvPr>
            <p:ph idx="1"/>
          </p:nvPr>
        </p:nvPicPr>
        <p:blipFill>
          <a:blip r:embed="rId2"/>
          <a:srcRect l="32252" t="32515" r="26927" b="29603"/>
          <a:stretch>
            <a:fillRect/>
          </a:stretch>
        </p:blipFill>
        <p:spPr bwMode="auto">
          <a:xfrm>
            <a:off x="642910" y="1428736"/>
            <a:ext cx="8072494" cy="464347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500042"/>
            <a:ext cx="7801004" cy="5626121"/>
          </a:xfrm>
        </p:spPr>
        <p:txBody>
          <a:bodyPr>
            <a:normAutofit fontScale="70000" lnSpcReduction="20000"/>
          </a:bodyPr>
          <a:lstStyle/>
          <a:p>
            <a:pPr>
              <a:buNone/>
            </a:pPr>
            <a:r>
              <a:rPr lang="ru-RU" i="1" dirty="0" smtClean="0"/>
              <a:t>           </a:t>
            </a:r>
          </a:p>
          <a:p>
            <a:r>
              <a:rPr lang="ru-RU" i="1" dirty="0" smtClean="0">
                <a:solidFill>
                  <a:schemeClr val="tx2">
                    <a:lumMod val="50000"/>
                  </a:schemeClr>
                </a:solidFill>
              </a:rPr>
              <a:t>         </a:t>
            </a:r>
            <a:r>
              <a:rPr lang="kk-KZ" dirty="0" smtClean="0"/>
              <a:t>Сатылар саны сорбция изотермасының формасына байланысты: оның бастапқы учаскесінің тік көтерілуінің артуымен (яғни сорбенттің алтынға қатысты селективтілігінің артуымен) n азаяды. Бұл ионитке қойылатын маңызды талаптардың бірі - сорбенттің қойыртпақтың сұйық фазасындағы алтын концентрациясының кең диапазонында жеткілікті жоғары сыйымдылығы болуы керек— бастапқы (әдетте 2-10 мг/л) бастап төгіндіге дейін (0,02—0,03 мг/л). Ерітіндідегі алтынның аз концентрациясы кезінде аниониттің төмен сыйымдылығы алтынның шығарындыларына қол жеткізу үшін көптеген сорбция кезеңдерін қажет етеді.</a:t>
            </a:r>
            <a:endParaRPr lang="ru-RU" dirty="0" smtClean="0"/>
          </a:p>
          <a:p>
            <a:r>
              <a:rPr lang="ru-RU" dirty="0" smtClean="0"/>
              <a:t>         </a:t>
            </a:r>
            <a:r>
              <a:rPr lang="kk-KZ" dirty="0" smtClean="0"/>
              <a:t>Жоғарыда қарастырылған заңдылықтар оның негізгі бөлігінде сорбциялық ерітінділеу процесіне де қатысты, онда еріген алтынның сорбциясымен қатар металл қатты фазадан ериді. Зерттеу жұмыстары AM—2Б анионитін қолдана отырып, алтынды сорбциялық ерітінділеу үшін сорбцияның 3-4 теориялық сатысы қажет екенін көрсетеді.</a:t>
            </a:r>
            <a:endParaRPr lang="ru-RU" dirty="0" smtClean="0"/>
          </a:p>
          <a:p>
            <a:pPr>
              <a:buNone/>
            </a:pPr>
            <a:endParaRPr lang="ru-RU"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714356"/>
            <a:ext cx="8215370" cy="5411807"/>
          </a:xfrm>
        </p:spPr>
        <p:txBody>
          <a:bodyPr>
            <a:normAutofit fontScale="70000" lnSpcReduction="20000"/>
          </a:bodyPr>
          <a:lstStyle/>
          <a:p>
            <a:r>
              <a:rPr lang="kk-KZ" dirty="0" smtClean="0"/>
              <a:t>Ионит пен ерітіндінің тепе-теңдігіне жақындау дәрежесін арттыру үшін (яғни, шайыр сыйымдылығын пайдалану дәрежесі) аппаратта азуақытта болған сорбент түйіршіктернің үлесін азайту қажет. Бұған жету үшін қарапайым және тиімді шешімі, бірнеше аппараттарды тізбектеп бірінен кейін бірін орналастыру арқылы шешіледі. Сондықтан сорбциялық каскадтар әдетте 10-12 рет қатарынан жалғанған аппараттардан тұрады, сорбцияның әрбір сатысында 3-4 аппараттан тұрады, бұл ионит сыйымдылығын пайдаланудың қолайлы дәрежесіне қол жеткізуге мүмкіндік береді. Сорбция сатыларының санынан басқа, сорбциялық процестің маңызды параметрлері ионит ағыны, сорбциялық ерітінділеу ұзақтығы, иониттің сорбциялық ерітінділеу аппараттарында болған ұзақтығы және ионитті бір мезгілде тиеу болып табылады. Сорбциялық ерітінділеу ұзақтығы яғни қойыртпақтың сорбция аппараттарының бүкіл каскады арқылы өту уақыты қатты фазадан алтынды барынша толық қанықтыру үшін де, сұйық фазадан ерітілген металды іс жүзінде толық сорбциялау үшін де жеткілікті болуы тиіс.</a:t>
            </a:r>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714348" y="785794"/>
            <a:ext cx="7786742" cy="5340369"/>
          </a:xfrm>
        </p:spPr>
        <p:txBody>
          <a:bodyPr>
            <a:normAutofit fontScale="70000" lnSpcReduction="20000"/>
          </a:bodyPr>
          <a:lstStyle/>
          <a:p>
            <a:r>
              <a:rPr lang="kk-KZ" dirty="0" smtClean="0"/>
              <a:t>Сорбция процесінде күмістің көрінісі алтынның көрінісінен айтарлықтай ерекшеленеді. Бұл айырмашылық [Ag(CN)</a:t>
            </a:r>
            <a:r>
              <a:rPr lang="kk-KZ" baseline="-25000" dirty="0" smtClean="0"/>
              <a:t>2</a:t>
            </a:r>
            <a:r>
              <a:rPr lang="kk-KZ" dirty="0" smtClean="0"/>
              <a:t>]</a:t>
            </a:r>
            <a:r>
              <a:rPr lang="kk-KZ" baseline="30000" dirty="0" smtClean="0"/>
              <a:t>-</a:t>
            </a:r>
            <a:r>
              <a:rPr lang="kk-KZ" dirty="0" smtClean="0"/>
              <a:t> ионының аниониттеріне [Au(CN)</a:t>
            </a:r>
            <a:r>
              <a:rPr lang="kk-KZ" baseline="-25000" dirty="0" smtClean="0"/>
              <a:t>2</a:t>
            </a:r>
            <a:r>
              <a:rPr lang="kk-KZ" dirty="0" smtClean="0"/>
              <a:t>]</a:t>
            </a:r>
            <a:r>
              <a:rPr lang="kk-KZ" baseline="30000" dirty="0" smtClean="0"/>
              <a:t>- </a:t>
            </a:r>
            <a:r>
              <a:rPr lang="kk-KZ" dirty="0" smtClean="0"/>
              <a:t>ионымен салыстырғанда едәуір аз жақындыққа байланысты. Алтын мен күмістің ерітіндісінде бірге болған кезде негізінен алтын сорбцияланады. Сондықтан алтынмен шайырдың максималды қанықтыру режимінде сорбция жүргізу күмістің айтарлықтай жоғалуына әкеледі.</a:t>
            </a:r>
            <a:endParaRPr lang="ru-RU" dirty="0" smtClean="0"/>
          </a:p>
          <a:p>
            <a:r>
              <a:rPr lang="kk-KZ" dirty="0" smtClean="0"/>
              <a:t>Күмістің жоғалуын болдырмау үшін ионит ағынын көбейтуге болады. </a:t>
            </a:r>
            <a:r>
              <a:rPr lang="ru-RU" dirty="0" err="1" smtClean="0"/>
              <a:t>Алайда</a:t>
            </a:r>
            <a:r>
              <a:rPr lang="ru-RU" dirty="0" smtClean="0"/>
              <a:t>, </a:t>
            </a:r>
            <a:r>
              <a:rPr lang="ru-RU" dirty="0" err="1" smtClean="0"/>
              <a:t>бұл жолдың тиімсіз</a:t>
            </a:r>
            <a:r>
              <a:rPr lang="ru-RU" dirty="0" smtClean="0"/>
              <a:t> </a:t>
            </a:r>
            <a:r>
              <a:rPr lang="ru-RU" dirty="0" err="1" smtClean="0"/>
              <a:t>екені</a:t>
            </a:r>
            <a:r>
              <a:rPr lang="ru-RU" dirty="0" smtClean="0"/>
              <a:t> </a:t>
            </a:r>
            <a:r>
              <a:rPr lang="ru-RU" dirty="0" err="1" smtClean="0"/>
              <a:t>анық, өйткені ол</a:t>
            </a:r>
            <a:r>
              <a:rPr lang="ru-RU" dirty="0" smtClean="0"/>
              <a:t> </a:t>
            </a:r>
            <a:r>
              <a:rPr lang="ru-RU" dirty="0" err="1" smtClean="0"/>
              <a:t>екі</a:t>
            </a:r>
            <a:r>
              <a:rPr lang="ru-RU" dirty="0" smtClean="0"/>
              <a:t> </a:t>
            </a:r>
            <a:r>
              <a:rPr lang="ru-RU" dirty="0" err="1" smtClean="0"/>
              <a:t>металда</a:t>
            </a:r>
            <a:r>
              <a:rPr lang="ru-RU" dirty="0" smtClean="0"/>
              <a:t> да </a:t>
            </a:r>
            <a:r>
              <a:rPr lang="kk-KZ" dirty="0" smtClean="0"/>
              <a:t>с</a:t>
            </a:r>
            <a:r>
              <a:rPr lang="ru-RU" dirty="0" err="1" smtClean="0"/>
              <a:t>орбент</a:t>
            </a:r>
            <a:r>
              <a:rPr lang="ru-RU" dirty="0" smtClean="0"/>
              <a:t> </a:t>
            </a:r>
            <a:r>
              <a:rPr lang="ru-RU" dirty="0" err="1" smtClean="0"/>
              <a:t>сыйымдылығының төмендеуіне әкеледі.</a:t>
            </a:r>
            <a:r>
              <a:rPr lang="ru-RU" dirty="0" smtClean="0"/>
              <a:t> </a:t>
            </a:r>
            <a:r>
              <a:rPr lang="ru-RU" dirty="0" err="1" smtClean="0"/>
              <a:t>Тағы бір</a:t>
            </a:r>
            <a:r>
              <a:rPr lang="ru-RU" dirty="0" smtClean="0"/>
              <a:t> </a:t>
            </a:r>
            <a:r>
              <a:rPr lang="ru-RU" dirty="0" err="1" smtClean="0"/>
              <a:t>жетілдірілген</a:t>
            </a:r>
            <a:r>
              <a:rPr lang="ru-RU" dirty="0" smtClean="0"/>
              <a:t> </a:t>
            </a:r>
            <a:r>
              <a:rPr lang="ru-RU" dirty="0" err="1" smtClean="0"/>
              <a:t>әдіс</a:t>
            </a:r>
            <a:r>
              <a:rPr lang="ru-RU" dirty="0" smtClean="0"/>
              <a:t> </a:t>
            </a:r>
            <a:r>
              <a:rPr lang="kk-KZ" dirty="0" smtClean="0"/>
              <a:t>– </a:t>
            </a:r>
            <a:r>
              <a:rPr lang="ru-RU" dirty="0" err="1" smtClean="0"/>
              <a:t>сорбцияны</a:t>
            </a:r>
            <a:r>
              <a:rPr lang="ru-RU" dirty="0" smtClean="0"/>
              <a:t> </a:t>
            </a:r>
            <a:r>
              <a:rPr lang="ru-RU" dirty="0" err="1" smtClean="0"/>
              <a:t>екі</a:t>
            </a:r>
            <a:r>
              <a:rPr lang="ru-RU" dirty="0" smtClean="0"/>
              <a:t> </a:t>
            </a:r>
            <a:r>
              <a:rPr lang="ru-RU" dirty="0" err="1" smtClean="0"/>
              <a:t>кезеңде жүргізу.</a:t>
            </a:r>
            <a:r>
              <a:rPr lang="ru-RU" dirty="0" smtClean="0"/>
              <a:t> </a:t>
            </a:r>
            <a:r>
              <a:rPr lang="ru-RU" dirty="0" err="1" smtClean="0"/>
              <a:t>Бірінші</a:t>
            </a:r>
            <a:r>
              <a:rPr lang="ru-RU" dirty="0" smtClean="0"/>
              <a:t> </a:t>
            </a:r>
            <a:r>
              <a:rPr lang="ru-RU" dirty="0" err="1" smtClean="0"/>
              <a:t>кезеңде </a:t>
            </a:r>
            <a:r>
              <a:rPr lang="ru-RU" dirty="0" smtClean="0"/>
              <a:t>алтын, </a:t>
            </a:r>
            <a:r>
              <a:rPr lang="ru-RU" dirty="0" err="1" smtClean="0"/>
              <a:t>екінші</a:t>
            </a:r>
            <a:r>
              <a:rPr lang="ru-RU" dirty="0" smtClean="0"/>
              <a:t> </a:t>
            </a:r>
            <a:r>
              <a:rPr lang="ru-RU" dirty="0" err="1" smtClean="0"/>
              <a:t>кезеңде күміс </a:t>
            </a:r>
            <a:r>
              <a:rPr lang="ru-RU" dirty="0" smtClean="0"/>
              <a:t>сор</a:t>
            </a:r>
            <a:r>
              <a:rPr lang="kk-KZ" dirty="0" smtClean="0"/>
              <a:t>бциялан</a:t>
            </a:r>
            <a:r>
              <a:rPr lang="ru-RU" dirty="0" err="1" smtClean="0"/>
              <a:t>ады</a:t>
            </a:r>
            <a:r>
              <a:rPr lang="ru-RU" dirty="0" smtClean="0"/>
              <a:t>. </a:t>
            </a:r>
            <a:r>
              <a:rPr lang="ru-RU" dirty="0" err="1" smtClean="0"/>
              <a:t>Бірінші</a:t>
            </a:r>
            <a:r>
              <a:rPr lang="ru-RU" dirty="0" smtClean="0"/>
              <a:t> </a:t>
            </a:r>
            <a:r>
              <a:rPr lang="ru-RU" dirty="0" err="1" smtClean="0"/>
              <a:t>кезеңнен кейін</a:t>
            </a:r>
            <a:r>
              <a:rPr lang="ru-RU" dirty="0" smtClean="0"/>
              <a:t> </a:t>
            </a:r>
            <a:r>
              <a:rPr lang="ru-RU" dirty="0" err="1" smtClean="0"/>
              <a:t>алтынмен</a:t>
            </a:r>
            <a:r>
              <a:rPr lang="ru-RU" dirty="0" smtClean="0"/>
              <a:t> </a:t>
            </a:r>
            <a:r>
              <a:rPr lang="ru-RU" dirty="0" err="1" smtClean="0"/>
              <a:t>қаныққан шайыр</a:t>
            </a:r>
            <a:r>
              <a:rPr lang="ru-RU" dirty="0" smtClean="0"/>
              <a:t> мен </a:t>
            </a:r>
            <a:r>
              <a:rPr lang="kk-KZ" dirty="0" smtClean="0"/>
              <a:t>қойыртпақ</a:t>
            </a:r>
            <a:r>
              <a:rPr lang="ru-RU" dirty="0" smtClean="0"/>
              <a:t> </a:t>
            </a:r>
            <a:r>
              <a:rPr lang="ru-RU" dirty="0" err="1" smtClean="0"/>
              <a:t>алынады</a:t>
            </a:r>
            <a:r>
              <a:rPr lang="ru-RU" dirty="0" smtClean="0"/>
              <a:t>, </a:t>
            </a:r>
            <a:r>
              <a:rPr lang="ru-RU" dirty="0" err="1" smtClean="0"/>
              <a:t>оның сұйық фазасында</a:t>
            </a:r>
            <a:r>
              <a:rPr lang="ru-RU" dirty="0" smtClean="0"/>
              <a:t> </a:t>
            </a:r>
            <a:r>
              <a:rPr lang="kk-KZ" dirty="0" smtClean="0"/>
              <a:t>а</a:t>
            </a:r>
            <a:r>
              <a:rPr lang="ru-RU" dirty="0" err="1" smtClean="0"/>
              <a:t>лтын</a:t>
            </a:r>
            <a:r>
              <a:rPr lang="ru-RU" dirty="0" smtClean="0"/>
              <a:t> </a:t>
            </a:r>
            <a:r>
              <a:rPr lang="kk-KZ" dirty="0" smtClean="0"/>
              <a:t>болмайды</a:t>
            </a:r>
            <a:r>
              <a:rPr lang="ru-RU" dirty="0" smtClean="0"/>
              <a:t>. </a:t>
            </a:r>
            <a:r>
              <a:rPr lang="ru-RU" dirty="0" err="1" smtClean="0"/>
              <a:t>Соңғысы сорбцияның екінші</a:t>
            </a:r>
            <a:r>
              <a:rPr lang="ru-RU" dirty="0" smtClean="0"/>
              <a:t> </a:t>
            </a:r>
            <a:r>
              <a:rPr lang="ru-RU" dirty="0" err="1" smtClean="0"/>
              <a:t>кезеңінде </a:t>
            </a:r>
            <a:r>
              <a:rPr lang="ru-RU" dirty="0" smtClean="0"/>
              <a:t>осы </a:t>
            </a:r>
            <a:r>
              <a:rPr lang="ru-RU" dirty="0" err="1" smtClean="0"/>
              <a:t>металды</a:t>
            </a:r>
            <a:r>
              <a:rPr lang="ru-RU" dirty="0" smtClean="0"/>
              <a:t> </a:t>
            </a:r>
            <a:r>
              <a:rPr lang="ru-RU" dirty="0" err="1" smtClean="0"/>
              <a:t>жоғары алу</a:t>
            </a:r>
            <a:r>
              <a:rPr lang="ru-RU" dirty="0" smtClean="0"/>
              <a:t> </a:t>
            </a:r>
            <a:r>
              <a:rPr lang="ru-RU" dirty="0" err="1" smtClean="0"/>
              <a:t>кезінде</a:t>
            </a:r>
            <a:r>
              <a:rPr lang="ru-RU" dirty="0" smtClean="0"/>
              <a:t> </a:t>
            </a:r>
            <a:r>
              <a:rPr lang="ru-RU" dirty="0" err="1" smtClean="0"/>
              <a:t>сорбенттің қолайлы күміс сыйымдылығына қол жеткізуге</a:t>
            </a:r>
            <a:r>
              <a:rPr lang="ru-RU" dirty="0" smtClean="0"/>
              <a:t> </a:t>
            </a:r>
            <a:r>
              <a:rPr lang="ru-RU" dirty="0" err="1" smtClean="0"/>
              <a:t>мүмкіндік береді</a:t>
            </a:r>
            <a:r>
              <a:rPr lang="ru-RU" dirty="0" smtClean="0"/>
              <a:t>.</a:t>
            </a:r>
          </a:p>
          <a:p>
            <a:endParaRPr lang="ru-RU"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571504"/>
          </a:xfrm>
        </p:spPr>
        <p:txBody>
          <a:bodyPr>
            <a:normAutofit fontScale="90000"/>
          </a:bodyPr>
          <a:lstStyle/>
          <a:p>
            <a:r>
              <a:rPr lang="ru-RU" sz="1800" b="1" dirty="0" smtClean="0"/>
              <a:t/>
            </a:r>
            <a:br>
              <a:rPr lang="ru-RU" sz="1800" b="1" dirty="0" smtClean="0"/>
            </a:br>
            <a:r>
              <a:rPr lang="ru-RU" sz="1800" b="1" dirty="0" smtClean="0"/>
              <a:t/>
            </a:r>
            <a:br>
              <a:rPr lang="ru-RU" sz="1800" b="1" dirty="0" smtClean="0"/>
            </a:br>
            <a:r>
              <a:rPr lang="ru-RU" sz="2700" b="1" i="1" dirty="0" smtClean="0">
                <a:solidFill>
                  <a:srgbClr val="C00000"/>
                </a:solidFill>
              </a:rPr>
              <a:t>§ 5. </a:t>
            </a:r>
            <a:r>
              <a:rPr lang="ru-RU" sz="2700" b="1" i="1" dirty="0" err="1" smtClean="0">
                <a:solidFill>
                  <a:srgbClr val="C00000"/>
                </a:solidFill>
              </a:rPr>
              <a:t>Сорбциялық ерітінделеудің практикасы</a:t>
            </a:r>
            <a:r>
              <a:rPr lang="ru-RU" sz="2700" b="1" i="1" dirty="0" smtClean="0">
                <a:solidFill>
                  <a:srgbClr val="C00000"/>
                </a:solidFill>
              </a:rPr>
              <a:t> мен </a:t>
            </a:r>
            <a:r>
              <a:rPr lang="ru-RU" sz="2700" b="1" i="1" dirty="0" err="1" smtClean="0">
                <a:solidFill>
                  <a:srgbClr val="C00000"/>
                </a:solidFill>
              </a:rPr>
              <a:t>аппараттары</a:t>
            </a:r>
            <a:r>
              <a:rPr lang="ru-RU" sz="2700" i="1" dirty="0" smtClean="0">
                <a:solidFill>
                  <a:srgbClr val="C00000"/>
                </a:solidFill>
              </a:rPr>
              <a:t/>
            </a:r>
            <a:br>
              <a:rPr lang="ru-RU" sz="2700" i="1" dirty="0" smtClean="0">
                <a:solidFill>
                  <a:srgbClr val="C00000"/>
                </a:solidFill>
              </a:rPr>
            </a:br>
            <a:r>
              <a:rPr lang="ru-RU" sz="1800" dirty="0" smtClean="0"/>
              <a:t/>
            </a:r>
            <a:br>
              <a:rPr lang="ru-RU" sz="1800" dirty="0" smtClean="0"/>
            </a:br>
            <a:r>
              <a:rPr lang="ru-RU" sz="1800" dirty="0" smtClean="0"/>
              <a:t/>
            </a:r>
            <a:br>
              <a:rPr lang="ru-RU" sz="1800" dirty="0" smtClean="0"/>
            </a:br>
            <a:endParaRPr lang="ru-RU" sz="1800" dirty="0"/>
          </a:p>
        </p:txBody>
      </p:sp>
      <p:sp>
        <p:nvSpPr>
          <p:cNvPr id="4" name="Содержимое 3"/>
          <p:cNvSpPr>
            <a:spLocks noGrp="1"/>
          </p:cNvSpPr>
          <p:nvPr>
            <p:ph idx="1"/>
          </p:nvPr>
        </p:nvSpPr>
        <p:spPr>
          <a:xfrm>
            <a:off x="457200" y="1071546"/>
            <a:ext cx="8229600" cy="5054617"/>
          </a:xfrm>
        </p:spPr>
        <p:txBody>
          <a:bodyPr>
            <a:normAutofit fontScale="70000" lnSpcReduction="20000"/>
          </a:bodyPr>
          <a:lstStyle/>
          <a:p>
            <a:endParaRPr lang="ru-RU" dirty="0" smtClean="0"/>
          </a:p>
          <a:p>
            <a:r>
              <a:rPr lang="kk-KZ" dirty="0" smtClean="0"/>
              <a:t>Сорбциялық ерітінділеуді пневматикалық араластырғышы бар агитаторларда—пачуктарда жүргізеді. Сорбциялық ерітнділеуге арналған пачуктың жұмыс істеу принципі 92.суретте көрсетілген схемадан айқын көрінеді. Қойыртпақты ондағы шайырмен араластыру 1-циркулятормен жүзеге асырылады. Қойыртпақты келесі құрылғыға, ал шайырды алдыңғы құрылғыға тасымалдау үшін 2 аэролифтті қолданылады. Шайыр қойыртпақтан ионит түйіршіктерінің мөлшерінен кіші, бірақ ерітінділенетін кеннің бөлшектерінен асатын 4 көлбеу тормен бөлінеді. Аэролифтпен 2 қойыртпақ 4 торына беріледі, ол арқылы өтеді және 3 науа арқылы келесі құрылғыға түседі. Шайыр бөлшектері тормен ұсталып, оны 5 ойыққа айналдырып, алдыңғы пачукке жіберіледі. </a:t>
            </a:r>
            <a:r>
              <a:rPr lang="ru-RU" dirty="0" err="1" smtClean="0"/>
              <a:t>Өндіріс масштабына</a:t>
            </a:r>
            <a:r>
              <a:rPr lang="ru-RU" dirty="0" smtClean="0"/>
              <a:t> </a:t>
            </a:r>
            <a:r>
              <a:rPr lang="ru-RU" dirty="0" err="1" smtClean="0"/>
              <a:t>байланысты</a:t>
            </a:r>
            <a:r>
              <a:rPr lang="ru-RU" dirty="0" smtClean="0"/>
              <a:t> </a:t>
            </a:r>
            <a:r>
              <a:rPr lang="ru-RU" dirty="0" err="1" smtClean="0"/>
              <a:t>көлемі </a:t>
            </a:r>
            <a:r>
              <a:rPr lang="ru-RU" dirty="0" smtClean="0"/>
              <a:t>500 м</a:t>
            </a:r>
            <a:r>
              <a:rPr lang="ru-RU" baseline="30000" dirty="0" smtClean="0"/>
              <a:t>3</a:t>
            </a:r>
            <a:r>
              <a:rPr lang="ru-RU" dirty="0" smtClean="0"/>
              <a:t> </a:t>
            </a:r>
            <a:r>
              <a:rPr lang="ru-RU" dirty="0" err="1" smtClean="0"/>
              <a:t>дейінгі</a:t>
            </a:r>
            <a:r>
              <a:rPr lang="ru-RU" dirty="0" smtClean="0"/>
              <a:t> </a:t>
            </a:r>
            <a:r>
              <a:rPr lang="ru-RU" dirty="0" err="1" smtClean="0"/>
              <a:t>пачук</a:t>
            </a:r>
            <a:r>
              <a:rPr lang="kk-KZ" dirty="0" smtClean="0"/>
              <a:t>тер</a:t>
            </a:r>
            <a:r>
              <a:rPr lang="ru-RU" dirty="0" smtClean="0"/>
              <a:t> </a:t>
            </a:r>
            <a:r>
              <a:rPr lang="ru-RU" dirty="0" err="1" smtClean="0"/>
              <a:t>қолданылады.</a:t>
            </a:r>
            <a:endParaRPr lang="ru-RU" dirty="0" smtClean="0"/>
          </a:p>
          <a:p>
            <a:r>
              <a:rPr lang="ru-RU" dirty="0" smtClean="0"/>
              <a:t> </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normAutofit fontScale="90000"/>
          </a:bodyPr>
          <a:lstStyle/>
          <a:p>
            <a:r>
              <a:rPr lang="ru-RU" sz="3600" i="1" dirty="0" smtClean="0">
                <a:solidFill>
                  <a:schemeClr val="tx2">
                    <a:lumMod val="75000"/>
                  </a:schemeClr>
                </a:solidFill>
              </a:rPr>
              <a:t/>
            </a:r>
            <a:br>
              <a:rPr lang="ru-RU" sz="3600" i="1" dirty="0" smtClean="0">
                <a:solidFill>
                  <a:schemeClr val="tx2">
                    <a:lumMod val="75000"/>
                  </a:schemeClr>
                </a:solidFill>
              </a:rPr>
            </a:br>
            <a:r>
              <a:rPr lang="ru-RU" sz="3600" i="1" dirty="0" err="1" smtClean="0">
                <a:solidFill>
                  <a:schemeClr val="tx2">
                    <a:lumMod val="75000"/>
                  </a:schemeClr>
                </a:solidFill>
              </a:rPr>
              <a:t>Сорбциялық ерітінділеуге</a:t>
            </a:r>
            <a:r>
              <a:rPr lang="ru-RU" sz="3600" i="1" dirty="0" smtClean="0">
                <a:solidFill>
                  <a:schemeClr val="tx2">
                    <a:lumMod val="75000"/>
                  </a:schemeClr>
                </a:solidFill>
              </a:rPr>
              <a:t> </a:t>
            </a:r>
            <a:r>
              <a:rPr lang="ru-RU" sz="3600" i="1" dirty="0" err="1" smtClean="0">
                <a:solidFill>
                  <a:schemeClr val="tx2">
                    <a:lumMod val="75000"/>
                  </a:schemeClr>
                </a:solidFill>
              </a:rPr>
              <a:t>арналған пачуктың жұмыс істеу</a:t>
            </a:r>
            <a:r>
              <a:rPr lang="ru-RU" sz="3600" i="1" dirty="0" smtClean="0">
                <a:solidFill>
                  <a:schemeClr val="tx2">
                    <a:lumMod val="75000"/>
                  </a:schemeClr>
                </a:solidFill>
              </a:rPr>
              <a:t> </a:t>
            </a:r>
            <a:r>
              <a:rPr lang="ru-RU" sz="3600" i="1" dirty="0" err="1" smtClean="0">
                <a:solidFill>
                  <a:schemeClr val="tx2">
                    <a:lumMod val="75000"/>
                  </a:schemeClr>
                </a:solidFill>
              </a:rPr>
              <a:t>принципі</a:t>
            </a:r>
            <a:r>
              <a:rPr lang="ru-RU" sz="3600" i="1" dirty="0" smtClean="0">
                <a:solidFill>
                  <a:schemeClr val="tx2">
                    <a:lumMod val="75000"/>
                  </a:schemeClr>
                </a:solidFill>
              </a:rPr>
              <a:t> </a:t>
            </a:r>
            <a:r>
              <a:rPr lang="ru-RU" sz="3600" i="1" dirty="0" smtClean="0">
                <a:solidFill>
                  <a:schemeClr val="tx2">
                    <a:lumMod val="75000"/>
                  </a:schemeClr>
                </a:solidFill>
              </a:rPr>
              <a:t>выщелачивания</a:t>
            </a:r>
            <a:endParaRPr lang="ru-RU" i="1" dirty="0">
              <a:solidFill>
                <a:schemeClr val="tx2">
                  <a:lumMod val="75000"/>
                </a:schemeClr>
              </a:solidFill>
            </a:endParaRPr>
          </a:p>
        </p:txBody>
      </p:sp>
      <p:sp>
        <p:nvSpPr>
          <p:cNvPr id="3" name="Содержимое 2"/>
          <p:cNvSpPr>
            <a:spLocks noGrp="1"/>
          </p:cNvSpPr>
          <p:nvPr>
            <p:ph idx="1"/>
          </p:nvPr>
        </p:nvSpPr>
        <p:spPr>
          <a:xfrm>
            <a:off x="457200" y="1214422"/>
            <a:ext cx="8229600" cy="5143536"/>
          </a:xfrm>
        </p:spPr>
        <p:txBody>
          <a:bodyPr>
            <a:normAutofit/>
          </a:bodyPr>
          <a:lstStyle/>
          <a:p>
            <a:endParaRPr lang="ru-RU" dirty="0" smtClean="0">
              <a:solidFill>
                <a:schemeClr val="tx2">
                  <a:lumMod val="75000"/>
                </a:schemeClr>
              </a:solidFill>
            </a:endParaRPr>
          </a:p>
          <a:p>
            <a:endParaRPr lang="ru-RU" dirty="0"/>
          </a:p>
        </p:txBody>
      </p:sp>
      <p:pic>
        <p:nvPicPr>
          <p:cNvPr id="4" name="Рисунок 3"/>
          <p:cNvPicPr/>
          <p:nvPr/>
        </p:nvPicPr>
        <p:blipFill>
          <a:blip r:embed="rId2"/>
          <a:srcRect l="29182" t="25356" r="50294" b="20798"/>
          <a:stretch>
            <a:fillRect/>
          </a:stretch>
        </p:blipFill>
        <p:spPr bwMode="auto">
          <a:xfrm>
            <a:off x="1571604" y="1000108"/>
            <a:ext cx="6572296" cy="585789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428596" y="857250"/>
            <a:ext cx="7801004" cy="5268913"/>
          </a:xfrm>
        </p:spPr>
        <p:txBody>
          <a:bodyPr>
            <a:normAutofit fontScale="62500" lnSpcReduction="20000"/>
          </a:bodyPr>
          <a:lstStyle/>
          <a:p>
            <a:r>
              <a:rPr lang="kk-KZ" dirty="0" smtClean="0"/>
              <a:t>Сорбциялық ерітінділеу процесі аппараттарының тізбегі 94суретте көрсетілген. Бастапқы қойыртпақ  ағаш щептерін 1 бөлу үшін экраннан өтеді және алдын-ала циандау пачуктеріне түседі 2. Ішінара ерітілген қойыртпақ сорбциялық ерітінділну пачуктеріне 3 түседі, онда алтын ериді және оны ионитпен сіңіреді. Соңғы аппараттан алтынсыздандырылған қойыртпақ дренаждық торларға зақым келген жағдайда қойыртпақпен бірге шығарылатын иониттің бірлі-жарым түйіршіктерін ұстап алу үшін  бақылау елегіне 4 түседі және залалсыздандырылғаннан кейін үйіндіге жіберіледі. Ұсталған сорбент аэролифтпен 5 процеске қайта оралады. Қалпына келтірілген ионит механикалық шығындарды өтеу үшін аз мөлшерде қосылған жаңа шайырмен бірге соңғы аппаратқа жүктеледі және аэролифтердің көмегімен пульпаның қозғалысына қарай бір пачуктан екіншісіне сорылады. Қаныққан ионит бірінші сорбциялық пачуктан түсіріледі. Жинақтау бағанынан 6 шайыр 7 елекке түседі, онда тұнбалардан жуылады, содан кейін ірі және ауыр кен бөлшектері (құмдар) бөлінетін 8 тұндыру машинасына түседі. </a:t>
            </a:r>
            <a:r>
              <a:rPr lang="ru-RU" dirty="0" err="1" smtClean="0"/>
              <a:t>Бұдан әрі қаныққан </a:t>
            </a:r>
            <a:r>
              <a:rPr lang="ru-RU" dirty="0" smtClean="0"/>
              <a:t>ионит </a:t>
            </a:r>
            <a:r>
              <a:rPr lang="kk-KZ" dirty="0" smtClean="0"/>
              <a:t>регенерациялауға жіберіледі</a:t>
            </a:r>
            <a:r>
              <a:rPr lang="ru-RU" dirty="0" smtClean="0"/>
              <a:t>.</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Autofit/>
          </a:bodyPr>
          <a:lstStyle/>
          <a:p>
            <a:r>
              <a:rPr lang="ru-RU" sz="2800" i="1" dirty="0" smtClean="0">
                <a:solidFill>
                  <a:schemeClr val="tx2">
                    <a:lumMod val="75000"/>
                  </a:schemeClr>
                </a:solidFill>
              </a:rPr>
              <a:t>Схема цепи аппаратов процесса сорбционного выщелачивания</a:t>
            </a:r>
            <a:endParaRPr lang="ru-RU" sz="2800" i="1" dirty="0">
              <a:solidFill>
                <a:schemeClr val="tx2">
                  <a:lumMod val="75000"/>
                </a:schemeClr>
              </a:solidFill>
            </a:endParaRPr>
          </a:p>
        </p:txBody>
      </p:sp>
      <p:pic>
        <p:nvPicPr>
          <p:cNvPr id="4" name="Содержимое 3"/>
          <p:cNvPicPr>
            <a:picLocks noGrp="1"/>
          </p:cNvPicPr>
          <p:nvPr>
            <p:ph idx="1"/>
          </p:nvPr>
        </p:nvPicPr>
        <p:blipFill>
          <a:blip r:embed="rId2"/>
          <a:srcRect l="23731" t="43875" r="20631" b="25071"/>
          <a:stretch>
            <a:fillRect/>
          </a:stretch>
        </p:blipFill>
        <p:spPr bwMode="auto">
          <a:xfrm>
            <a:off x="571472" y="1500174"/>
            <a:ext cx="8143932" cy="428628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428604"/>
            <a:ext cx="7801004" cy="5697559"/>
          </a:xfrm>
        </p:spPr>
        <p:txBody>
          <a:bodyPr>
            <a:normAutofit fontScale="55000" lnSpcReduction="20000"/>
          </a:bodyPr>
          <a:lstStyle/>
          <a:p>
            <a:endParaRPr lang="ru-RU" dirty="0" smtClean="0"/>
          </a:p>
          <a:p>
            <a:r>
              <a:rPr lang="kk-KZ" dirty="0" smtClean="0"/>
              <a:t>Сорбциялық шаймалау 50-60% дейін қатты қойыртпақты өңдейді. Аппараттардың құмдармен бітелуін болдырмау үшін + 0,15 мм қатты класстағы құрамы 3-5% - дан аспауы тиіс . Процесс цианид концентрациясы 0,01—0,02%, яғни.әдеттегі цианидке қарағанда әлдеқайда төмен. Бұл CN</a:t>
            </a:r>
            <a:r>
              <a:rPr lang="kk-KZ" baseline="30000" dirty="0" smtClean="0"/>
              <a:t>-</a:t>
            </a:r>
            <a:r>
              <a:rPr lang="kk-KZ" dirty="0" smtClean="0"/>
              <a:t>  иондарының концентрациясының жоғарылауымен олардың шайырмен сорбциясы жоғарылайды, сондықтан алтын бойынша иониттің сыйымдылығы төмендейді. Сонымен қатар, цианид концентрациясының жоғарылауымен қоспалардың ерітіндіге ауысуы артады, бұл шайыр сыйымдылығының төмендеуіне әкеледі. Ерітіндідегі СаО концентрациясы 0,005—0,01 % (рН 10-11) аралығында сақталады. Отандық кәсіпорындарда сорбент ретінде AM—2Б  макрокеуекті биофункционалды анионит қолданылады. Бұл ионит алтынциандық қосылысқа қатысты жоғары сыйымдылықпен және селективтілікпен сипатталады, салыстырмалы түрде оңай қалпына келеді және жоғары механикалық беріктікке ие. Соңғысы ерітінділенетін кеннің 1 тоннасына 10-20 г құрайтын иониттің төмен шығынын (қайтарылмайтын шығындар) анықтайды. Айта кету керек, жалпы жағдайда иониттің шығыны оның механикалық беріктігіне ғана емес, сонымен бірге бір реттік жүктеме мөлшеріне де байланысты. Соңғысы, жоғарыда айтылғандай, шайырдың сыйымдылық және кинетикалық сипаттамасымен анықталады. Сондықтан сыйымдылығы жоғары және кинетикалық қасиеттері жақсартылған иониттерді қолдану сорбент шығынын азайтуға ықпал етеді.</a:t>
            </a:r>
            <a:endParaRPr lang="ru-RU" smtClean="0"/>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TotalTime>
  <Words>2097</Words>
  <Application>Microsoft Office PowerPoint</Application>
  <PresentationFormat>Экран (4:3)</PresentationFormat>
  <Paragraphs>62</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СОРБЦИОННЫЙ ПРОЦЕСС</vt:lpstr>
      <vt:lpstr>  § 1. Ионалмастырғыш шайырлардың қасиеттері </vt:lpstr>
      <vt:lpstr>Слайд 3</vt:lpstr>
      <vt:lpstr>Слайд 4</vt:lpstr>
      <vt:lpstr> § 2. Сорбциялық ерітінділеу </vt:lpstr>
      <vt:lpstr>Слайд 6</vt:lpstr>
      <vt:lpstr>Слайд 7</vt:lpstr>
      <vt:lpstr> § 3. Циандық ерітінділер мен қойыртпақтардан алтынды сорбциялау ерекшеліктері </vt:lpstr>
      <vt:lpstr>Слайд 9</vt:lpstr>
      <vt:lpstr> Ионалмастыру процесінің механизмі  үш сатыдан тұрады: </vt:lpstr>
      <vt:lpstr>   § 4. Сорбциялық процесстің технологиялық параметрлері  </vt:lpstr>
      <vt:lpstr> Сорбциялық ерітінділеудің принципиалды схемасы: 1 — алдын-ала циандауға арналған аппараттар; 2—сорбциялық ерітінділеуге арналған аппараттар </vt:lpstr>
      <vt:lpstr>Слайд 13</vt:lpstr>
      <vt:lpstr>Слайд 14</vt:lpstr>
      <vt:lpstr>Слайд 15</vt:lpstr>
      <vt:lpstr>  § 5. Сорбциялық ерітінделеудің практикасы мен аппараттары   </vt:lpstr>
      <vt:lpstr> Сорбциялық ерітінділеуге арналған пачуктың жұмыс істеу принципі выщелачивания</vt:lpstr>
      <vt:lpstr>Слайд 18</vt:lpstr>
      <vt:lpstr>Схема цепи аппаратов процесса сорбционного выщелачивания</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140</cp:revision>
  <dcterms:created xsi:type="dcterms:W3CDTF">2020-02-03T08:48:04Z</dcterms:created>
  <dcterms:modified xsi:type="dcterms:W3CDTF">2021-10-15T17:41:05Z</dcterms:modified>
</cp:coreProperties>
</file>