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317" r:id="rId3"/>
    <p:sldId id="400" r:id="rId4"/>
    <p:sldId id="401" r:id="rId5"/>
    <p:sldId id="403" r:id="rId6"/>
    <p:sldId id="404" r:id="rId7"/>
    <p:sldId id="402" r:id="rId8"/>
    <p:sldId id="345" r:id="rId9"/>
    <p:sldId id="284" r:id="rId10"/>
    <p:sldId id="299" r:id="rId11"/>
    <p:sldId id="306" r:id="rId12"/>
    <p:sldId id="301" r:id="rId13"/>
    <p:sldId id="302" r:id="rId14"/>
    <p:sldId id="293" r:id="rId15"/>
    <p:sldId id="328" r:id="rId16"/>
    <p:sldId id="329" r:id="rId17"/>
    <p:sldId id="330" r:id="rId18"/>
    <p:sldId id="346" r:id="rId19"/>
    <p:sldId id="309" r:id="rId20"/>
    <p:sldId id="303" r:id="rId21"/>
    <p:sldId id="308" r:id="rId22"/>
    <p:sldId id="333" r:id="rId23"/>
    <p:sldId id="340" r:id="rId24"/>
    <p:sldId id="369" r:id="rId25"/>
    <p:sldId id="370" r:id="rId26"/>
    <p:sldId id="371" r:id="rId27"/>
    <p:sldId id="372" r:id="rId28"/>
    <p:sldId id="373" r:id="rId29"/>
    <p:sldId id="367" r:id="rId30"/>
    <p:sldId id="368" r:id="rId31"/>
    <p:sldId id="347" r:id="rId32"/>
    <p:sldId id="405" r:id="rId33"/>
    <p:sldId id="365" r:id="rId34"/>
    <p:sldId id="354" r:id="rId35"/>
    <p:sldId id="355" r:id="rId36"/>
    <p:sldId id="356" r:id="rId37"/>
    <p:sldId id="357" r:id="rId38"/>
    <p:sldId id="358" r:id="rId39"/>
    <p:sldId id="359" r:id="rId40"/>
    <p:sldId id="360" r:id="rId41"/>
    <p:sldId id="361" r:id="rId42"/>
    <p:sldId id="406" r:id="rId43"/>
    <p:sldId id="407" r:id="rId44"/>
    <p:sldId id="362" r:id="rId45"/>
    <p:sldId id="383" r:id="rId46"/>
    <p:sldId id="384" r:id="rId47"/>
    <p:sldId id="380" r:id="rId48"/>
    <p:sldId id="386" r:id="rId49"/>
    <p:sldId id="387" r:id="rId50"/>
    <p:sldId id="388" r:id="rId51"/>
    <p:sldId id="393" r:id="rId52"/>
    <p:sldId id="394" r:id="rId53"/>
    <p:sldId id="395" r:id="rId54"/>
    <p:sldId id="396" r:id="rId55"/>
    <p:sldId id="397" r:id="rId56"/>
    <p:sldId id="398" r:id="rId57"/>
    <p:sldId id="399" r:id="rId58"/>
    <p:sldId id="381" r:id="rId59"/>
    <p:sldId id="379" r:id="rId60"/>
    <p:sldId id="378" r:id="rId61"/>
    <p:sldId id="363" r:id="rId62"/>
    <p:sldId id="364" r:id="rId63"/>
    <p:sldId id="391" r:id="rId64"/>
    <p:sldId id="392" r:id="rId65"/>
    <p:sldId id="366" r:id="rId66"/>
    <p:sldId id="348" r:id="rId67"/>
    <p:sldId id="349" r:id="rId68"/>
    <p:sldId id="350" r:id="rId69"/>
    <p:sldId id="351" r:id="rId70"/>
    <p:sldId id="374" r:id="rId71"/>
    <p:sldId id="382" r:id="rId72"/>
    <p:sldId id="377" r:id="rId73"/>
    <p:sldId id="376" r:id="rId7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2F55"/>
    <a:srgbClr val="F5A9EC"/>
    <a:srgbClr val="B6B0E6"/>
    <a:srgbClr val="D0DFF4"/>
    <a:srgbClr val="D0DEF4"/>
    <a:srgbClr val="88E4AD"/>
    <a:srgbClr val="56AFEC"/>
    <a:srgbClr val="EAEA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90" autoAdjust="0"/>
    <p:restoredTop sz="94660"/>
  </p:normalViewPr>
  <p:slideViewPr>
    <p:cSldViewPr>
      <p:cViewPr varScale="1">
        <p:scale>
          <a:sx n="101" d="100"/>
          <a:sy n="101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36240A-6DA0-4E93-87D7-CE41039345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75454-7188-466F-91C8-DD567F4D4C62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778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849ADC-8363-4BE7-B144-AEC43161E2B0}" type="slidenum">
              <a:rPr lang="ru-RU" smtClean="0"/>
              <a:pPr/>
              <a:t>32</a:t>
            </a:fld>
            <a:endParaRPr lang="ru-RU" smtClean="0"/>
          </a:p>
        </p:txBody>
      </p:sp>
      <p:sp>
        <p:nvSpPr>
          <p:cNvPr id="788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B35BF-0FF5-4107-951C-DE3E3C8A70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B297F-107E-4C79-8996-89995B01CB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AA310-BC04-49DB-860F-1770C82015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4F82-9DE0-462E-9376-6E3A7CB6D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D3229-E477-4562-8521-05DD1F43C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FB216-7DC4-4C9B-83ED-938FB7381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6AF8A-8C5D-4E6B-9435-F75015D6DE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2ECF2-E704-45E6-B11D-DF32E63973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54622-608B-43C9-939A-2A7FE2DA1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FEDC8-E46D-4FF6-B4AE-182BDE3E9B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B883C-712D-49E9-A2F6-B8253F0C1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EF2EB80-26ED-42FD-9886-33DA705913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http://www.hrm.ru/hrm_old.nsf/0/c59607def89964d7c32570890020c042/Content/0.40BE?OpenElement&amp;FieldElemFormat=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http://www.i-u.ru/biblio/archive/modeli_i_metodi_upravlenija_personalom/image/clip_image001_0008.gi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2771775" y="5300663"/>
            <a:ext cx="3240088" cy="180022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МОТИВАЦИЯ</a:t>
            </a:r>
          </a:p>
          <a:p>
            <a:pPr algn="ctr"/>
            <a:endParaRPr lang="ru-RU" sz="2800" b="1">
              <a:solidFill>
                <a:schemeClr val="bg1"/>
              </a:solidFill>
            </a:endParaRPr>
          </a:p>
          <a:p>
            <a:pPr algn="ctr"/>
            <a:endParaRPr lang="ru-RU" sz="2800" b="1">
              <a:solidFill>
                <a:schemeClr val="bg1"/>
              </a:solidFill>
            </a:endParaRPr>
          </a:p>
        </p:txBody>
      </p:sp>
      <p:pic>
        <p:nvPicPr>
          <p:cNvPr id="8195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2195513" y="549275"/>
            <a:ext cx="504031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bg1"/>
                </a:solidFill>
              </a:rPr>
              <a:t>МОТИВАЦИЯ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400" b="1" i="1">
                <a:solidFill>
                  <a:schemeClr val="bg1"/>
                </a:solidFill>
              </a:rPr>
              <a:t>МОТИВАЦИЯ - ЭТО ПРОЦЕСС ПОБУЖДЕНИЯ КОГО-ЛИБО (ОТДЕЛЬНОГО ЧЕЛОВЕКА ИЛИ ГРУППЫ ЛЮДЕЙ) К ДЕЯТЕЛЬНОСТИ, НАПРАВЛЕННОЙ НА ДОСТИЖЕНИЕ ЦЕЛЕЙ ОРГАНИЗАЦИИ</a:t>
            </a:r>
            <a:r>
              <a:rPr lang="en-US" sz="2400" b="1" i="1">
                <a:solidFill>
                  <a:schemeClr val="bg1"/>
                </a:solidFill>
              </a:rPr>
              <a:t> (http://glossary.ru/) </a:t>
            </a:r>
          </a:p>
          <a:p>
            <a:pPr>
              <a:lnSpc>
                <a:spcPct val="150000"/>
              </a:lnSpc>
              <a:buSzPct val="65000"/>
            </a:pPr>
            <a:endParaRPr lang="en-US" sz="2000" b="1" i="1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SzPct val="65000"/>
            </a:pPr>
            <a:r>
              <a:rPr lang="ru-RU" sz="2400" b="1" i="1">
                <a:solidFill>
                  <a:schemeClr val="bg1"/>
                </a:solidFill>
              </a:rPr>
              <a:t>Мотивация – это внутренний процесс сознательного выбора человеком того или иного типа поведения, определяемого комплексным воздействием  внешних (стимулы) и внутренних (мотивы) факторов</a:t>
            </a:r>
            <a:r>
              <a:rPr lang="en-US" sz="2400" b="1" i="1">
                <a:solidFill>
                  <a:schemeClr val="bg1"/>
                </a:solidFill>
              </a:rPr>
              <a:t> </a:t>
            </a:r>
            <a:r>
              <a:rPr lang="ru-RU" sz="2400" b="1" i="1">
                <a:solidFill>
                  <a:schemeClr val="bg1"/>
                </a:solidFill>
              </a:rPr>
              <a:t>(Кибанов А.Я., 200</a:t>
            </a:r>
            <a:r>
              <a:rPr lang="en-US" sz="2400" b="1" i="1">
                <a:solidFill>
                  <a:schemeClr val="bg1"/>
                </a:solidFill>
              </a:rPr>
              <a:t>9</a:t>
            </a:r>
            <a:r>
              <a:rPr lang="ru-RU" sz="2400" b="1" i="1">
                <a:solidFill>
                  <a:schemeClr val="bg1"/>
                </a:solidFill>
              </a:rPr>
              <a:t>, с.484</a:t>
            </a:r>
            <a:r>
              <a:rPr lang="en-US" sz="2400" b="1" i="1">
                <a:solidFill>
                  <a:schemeClr val="bg1"/>
                </a:solidFill>
              </a:rPr>
              <a:t>) </a:t>
            </a:r>
            <a:endParaRPr lang="ru-RU" sz="3200" i="1"/>
          </a:p>
          <a:p>
            <a:pPr algn="ctr">
              <a:lnSpc>
                <a:spcPct val="150000"/>
              </a:lnSpc>
            </a:pPr>
            <a:endParaRPr lang="en-US" sz="2800" b="1" i="1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800">
                <a:solidFill>
                  <a:schemeClr val="bg1"/>
                </a:solidFill>
              </a:rPr>
              <a:t> </a:t>
            </a:r>
            <a:endParaRPr lang="en-US" sz="280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ru-RU" sz="2800">
              <a:solidFill>
                <a:schemeClr val="bg1"/>
              </a:solidFill>
            </a:endParaRPr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971550" y="188913"/>
            <a:ext cx="74501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FE93C6-9DFF-4357-B5A5-193B9E69C21C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35466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>
              <a:defRPr/>
            </a:pPr>
            <a:r>
              <a:rPr lang="ru-RU" sz="4000" kern="1200" dirty="0">
                <a:solidFill>
                  <a:schemeClr val="bg1"/>
                </a:solidFill>
                <a:ea typeface="+mn-ea"/>
                <a:cs typeface="+mn-cs"/>
              </a:rPr>
              <a:t>Процесс формирования поведения</a:t>
            </a:r>
          </a:p>
        </p:txBody>
      </p:sp>
      <p:sp>
        <p:nvSpPr>
          <p:cNvPr id="248835" name="Text Box 3"/>
          <p:cNvSpPr txBox="1">
            <a:spLocks noChangeArrowheads="1"/>
          </p:cNvSpPr>
          <p:nvPr/>
        </p:nvSpPr>
        <p:spPr bwMode="auto">
          <a:xfrm>
            <a:off x="4833938" y="2819400"/>
            <a:ext cx="1804987" cy="533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800" b="1"/>
              <a:t>МОТИВ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936875" y="914400"/>
            <a:ext cx="2582863" cy="990600"/>
            <a:chOff x="1850" y="576"/>
            <a:chExt cx="1627" cy="624"/>
          </a:xfrm>
        </p:grpSpPr>
        <p:sp>
          <p:nvSpPr>
            <p:cNvPr id="10272" name="Text Box 5"/>
            <p:cNvSpPr txBox="1">
              <a:spLocks noChangeArrowheads="1"/>
            </p:cNvSpPr>
            <p:nvPr/>
          </p:nvSpPr>
          <p:spPr bwMode="auto">
            <a:xfrm>
              <a:off x="1850" y="576"/>
              <a:ext cx="1627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800"/>
                <a:t>Потребности</a:t>
              </a:r>
            </a:p>
          </p:txBody>
        </p:sp>
        <p:sp>
          <p:nvSpPr>
            <p:cNvPr id="10273" name="Line 6"/>
            <p:cNvSpPr>
              <a:spLocks noChangeShapeType="1"/>
            </p:cNvSpPr>
            <p:nvPr/>
          </p:nvSpPr>
          <p:spPr bwMode="auto">
            <a:xfrm>
              <a:off x="2906" y="926"/>
              <a:ext cx="187" cy="2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943600" y="914400"/>
            <a:ext cx="2471738" cy="990600"/>
            <a:chOff x="3744" y="576"/>
            <a:chExt cx="1557" cy="624"/>
          </a:xfrm>
        </p:grpSpPr>
        <p:sp>
          <p:nvSpPr>
            <p:cNvPr id="10270" name="Text Box 8"/>
            <p:cNvSpPr txBox="1">
              <a:spLocks noChangeArrowheads="1"/>
            </p:cNvSpPr>
            <p:nvPr/>
          </p:nvSpPr>
          <p:spPr bwMode="auto">
            <a:xfrm>
              <a:off x="3744" y="576"/>
              <a:ext cx="1557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800"/>
                <a:t>Интересы</a:t>
              </a:r>
            </a:p>
          </p:txBody>
        </p:sp>
        <p:sp>
          <p:nvSpPr>
            <p:cNvPr id="10271" name="Line 9"/>
            <p:cNvSpPr>
              <a:spLocks noChangeShapeType="1"/>
            </p:cNvSpPr>
            <p:nvPr/>
          </p:nvSpPr>
          <p:spPr bwMode="auto">
            <a:xfrm flipH="1">
              <a:off x="4053" y="912"/>
              <a:ext cx="192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8842" name="Text Box 10"/>
          <p:cNvSpPr txBox="1">
            <a:spLocks noChangeArrowheads="1"/>
          </p:cNvSpPr>
          <p:nvPr/>
        </p:nvSpPr>
        <p:spPr bwMode="auto">
          <a:xfrm>
            <a:off x="185738" y="914400"/>
            <a:ext cx="2276475" cy="533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800"/>
              <a:t>Ценности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04800" y="1447800"/>
            <a:ext cx="3386138" cy="838200"/>
            <a:chOff x="192" y="912"/>
            <a:chExt cx="2133" cy="528"/>
          </a:xfrm>
        </p:grpSpPr>
        <p:sp>
          <p:nvSpPr>
            <p:cNvPr id="10268" name="Line 12"/>
            <p:cNvSpPr>
              <a:spLocks noChangeShapeType="1"/>
            </p:cNvSpPr>
            <p:nvPr/>
          </p:nvSpPr>
          <p:spPr bwMode="auto">
            <a:xfrm flipV="1">
              <a:off x="192" y="1440"/>
              <a:ext cx="213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Line 13"/>
            <p:cNvSpPr>
              <a:spLocks noChangeShapeType="1"/>
            </p:cNvSpPr>
            <p:nvPr/>
          </p:nvSpPr>
          <p:spPr bwMode="auto">
            <a:xfrm flipV="1">
              <a:off x="192" y="912"/>
              <a:ext cx="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690938" y="1981200"/>
            <a:ext cx="4343400" cy="838200"/>
            <a:chOff x="2325" y="1248"/>
            <a:chExt cx="2736" cy="528"/>
          </a:xfrm>
        </p:grpSpPr>
        <p:sp>
          <p:nvSpPr>
            <p:cNvPr id="10266" name="Text Box 15"/>
            <p:cNvSpPr txBox="1">
              <a:spLocks noChangeArrowheads="1"/>
            </p:cNvSpPr>
            <p:nvPr/>
          </p:nvSpPr>
          <p:spPr bwMode="auto">
            <a:xfrm>
              <a:off x="2325" y="1248"/>
              <a:ext cx="2736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800"/>
                <a:t>Фильтр установок</a:t>
              </a:r>
            </a:p>
          </p:txBody>
        </p:sp>
        <p:sp>
          <p:nvSpPr>
            <p:cNvPr id="10267" name="Line 16"/>
            <p:cNvSpPr>
              <a:spLocks noChangeShapeType="1"/>
            </p:cNvSpPr>
            <p:nvPr/>
          </p:nvSpPr>
          <p:spPr bwMode="auto">
            <a:xfrm>
              <a:off x="3621" y="1584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8849" name="Line 17"/>
          <p:cNvSpPr>
            <a:spLocks noChangeShapeType="1"/>
          </p:cNvSpPr>
          <p:nvPr/>
        </p:nvSpPr>
        <p:spPr bwMode="auto">
          <a:xfrm>
            <a:off x="0" y="3505200"/>
            <a:ext cx="91440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lgDash"/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248850" name="Text Box 18"/>
          <p:cNvSpPr txBox="1">
            <a:spLocks noChangeArrowheads="1"/>
          </p:cNvSpPr>
          <p:nvPr/>
        </p:nvSpPr>
        <p:spPr bwMode="auto">
          <a:xfrm>
            <a:off x="261938" y="3048000"/>
            <a:ext cx="3352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 i="1"/>
              <a:t>этап мотивации</a:t>
            </a:r>
          </a:p>
        </p:txBody>
      </p:sp>
      <p:sp>
        <p:nvSpPr>
          <p:cNvPr id="248851" name="Line 19"/>
          <p:cNvSpPr>
            <a:spLocks noChangeShapeType="1"/>
          </p:cNvSpPr>
          <p:nvPr/>
        </p:nvSpPr>
        <p:spPr bwMode="auto">
          <a:xfrm>
            <a:off x="5748338" y="33528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1176338" y="3657600"/>
            <a:ext cx="7543800" cy="762000"/>
            <a:chOff x="741" y="2304"/>
            <a:chExt cx="4752" cy="480"/>
          </a:xfrm>
        </p:grpSpPr>
        <p:sp>
          <p:nvSpPr>
            <p:cNvPr id="10264" name="Text Box 21"/>
            <p:cNvSpPr txBox="1">
              <a:spLocks noChangeArrowheads="1"/>
            </p:cNvSpPr>
            <p:nvPr/>
          </p:nvSpPr>
          <p:spPr bwMode="auto">
            <a:xfrm>
              <a:off x="741" y="2304"/>
              <a:ext cx="4752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500"/>
                <a:t>Определение цели и планирование поведения</a:t>
              </a:r>
            </a:p>
          </p:txBody>
        </p:sp>
        <p:sp>
          <p:nvSpPr>
            <p:cNvPr id="10265" name="Line 22"/>
            <p:cNvSpPr>
              <a:spLocks noChangeShapeType="1"/>
            </p:cNvSpPr>
            <p:nvPr/>
          </p:nvSpPr>
          <p:spPr bwMode="auto">
            <a:xfrm>
              <a:off x="3621" y="264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3429000" y="4419600"/>
            <a:ext cx="4572000" cy="762000"/>
            <a:chOff x="2160" y="2784"/>
            <a:chExt cx="2880" cy="480"/>
          </a:xfrm>
        </p:grpSpPr>
        <p:sp>
          <p:nvSpPr>
            <p:cNvPr id="10262" name="Text Box 24"/>
            <p:cNvSpPr txBox="1">
              <a:spLocks noChangeArrowheads="1"/>
            </p:cNvSpPr>
            <p:nvPr/>
          </p:nvSpPr>
          <p:spPr bwMode="auto">
            <a:xfrm>
              <a:off x="2160" y="2784"/>
              <a:ext cx="2880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500"/>
                <a:t>Выбор модели поведения</a:t>
              </a:r>
            </a:p>
          </p:txBody>
        </p:sp>
        <p:sp>
          <p:nvSpPr>
            <p:cNvPr id="10263" name="Line 25"/>
            <p:cNvSpPr>
              <a:spLocks noChangeShapeType="1"/>
            </p:cNvSpPr>
            <p:nvPr/>
          </p:nvSpPr>
          <p:spPr bwMode="auto">
            <a:xfrm>
              <a:off x="3648" y="312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8858" name="Text Box 26"/>
          <p:cNvSpPr txBox="1">
            <a:spLocks noChangeArrowheads="1"/>
          </p:cNvSpPr>
          <p:nvPr/>
        </p:nvSpPr>
        <p:spPr bwMode="auto">
          <a:xfrm>
            <a:off x="3429000" y="5943600"/>
            <a:ext cx="4572000" cy="457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500"/>
              <a:t>Результат /оценка/</a:t>
            </a: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3429000" y="5181600"/>
            <a:ext cx="4572000" cy="762000"/>
            <a:chOff x="2160" y="3264"/>
            <a:chExt cx="2880" cy="480"/>
          </a:xfrm>
        </p:grpSpPr>
        <p:sp>
          <p:nvSpPr>
            <p:cNvPr id="10260" name="Text Box 28"/>
            <p:cNvSpPr txBox="1">
              <a:spLocks noChangeArrowheads="1"/>
            </p:cNvSpPr>
            <p:nvPr/>
          </p:nvSpPr>
          <p:spPr bwMode="auto">
            <a:xfrm>
              <a:off x="2160" y="3264"/>
              <a:ext cx="2880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500"/>
                <a:t>Поведение</a:t>
              </a:r>
            </a:p>
          </p:txBody>
        </p:sp>
        <p:sp>
          <p:nvSpPr>
            <p:cNvPr id="10261" name="Line 29"/>
            <p:cNvSpPr>
              <a:spLocks noChangeShapeType="1"/>
            </p:cNvSpPr>
            <p:nvPr/>
          </p:nvSpPr>
          <p:spPr bwMode="auto">
            <a:xfrm>
              <a:off x="3648" y="360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30"/>
          <p:cNvGrpSpPr>
            <a:grpSpLocks/>
          </p:cNvGrpSpPr>
          <p:nvPr/>
        </p:nvGrpSpPr>
        <p:grpSpPr bwMode="auto">
          <a:xfrm>
            <a:off x="304800" y="2286000"/>
            <a:ext cx="3124200" cy="3886200"/>
            <a:chOff x="192" y="1440"/>
            <a:chExt cx="1968" cy="2448"/>
          </a:xfrm>
        </p:grpSpPr>
        <p:sp>
          <p:nvSpPr>
            <p:cNvPr id="10258" name="Line 31"/>
            <p:cNvSpPr>
              <a:spLocks noChangeShapeType="1"/>
            </p:cNvSpPr>
            <p:nvPr/>
          </p:nvSpPr>
          <p:spPr bwMode="auto">
            <a:xfrm flipH="1">
              <a:off x="192" y="3888"/>
              <a:ext cx="196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0259" name="Line 32"/>
            <p:cNvSpPr>
              <a:spLocks noChangeShapeType="1"/>
            </p:cNvSpPr>
            <p:nvPr/>
          </p:nvSpPr>
          <p:spPr bwMode="auto">
            <a:xfrm flipV="1">
              <a:off x="192" y="1440"/>
              <a:ext cx="0" cy="244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arrow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8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8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animBg="1" autoUpdateAnimBg="0"/>
      <p:bldP spid="248842" grpId="0" animBg="1" autoUpdateAnimBg="0"/>
      <p:bldP spid="248849" grpId="0" animBg="1"/>
      <p:bldP spid="248850" grpId="0" build="p" autoUpdateAnimBg="0"/>
      <p:bldP spid="248851" grpId="0" animBg="1"/>
      <p:bldP spid="248858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  <a:solidFill>
            <a:srgbClr val="35466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>
              <a:defRPr/>
            </a:pPr>
            <a:r>
              <a:rPr lang="ru-RU" sz="4000" kern="1200" dirty="0" smtClean="0">
                <a:solidFill>
                  <a:schemeClr val="bg1"/>
                </a:solidFill>
                <a:ea typeface="+mn-ea"/>
                <a:cs typeface="+mn-cs"/>
              </a:rPr>
              <a:t>Психологический процесс мотивации</a:t>
            </a:r>
          </a:p>
        </p:txBody>
      </p:sp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684213" y="2133600"/>
            <a:ext cx="2143125" cy="1057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Совокупность</a:t>
            </a:r>
          </a:p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потребностей,</a:t>
            </a:r>
          </a:p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"/>
                <a:cs typeface="Arial"/>
              </a:rPr>
              <a:t>интересов</a:t>
            </a:r>
          </a:p>
        </p:txBody>
      </p:sp>
      <p:sp>
        <p:nvSpPr>
          <p:cNvPr id="11268" name="Arc 4"/>
          <p:cNvSpPr>
            <a:spLocks/>
          </p:cNvSpPr>
          <p:nvPr/>
        </p:nvSpPr>
        <p:spPr bwMode="auto">
          <a:xfrm>
            <a:off x="179388" y="1773238"/>
            <a:ext cx="3097212" cy="1655762"/>
          </a:xfrm>
          <a:custGeom>
            <a:avLst/>
            <a:gdLst>
              <a:gd name="T0" fmla="*/ 2147483647 w 43200"/>
              <a:gd name="T1" fmla="*/ 0 h 43200"/>
              <a:gd name="T2" fmla="*/ 2147483647 w 43200"/>
              <a:gd name="T3" fmla="*/ 71225509 h 43200"/>
              <a:gd name="T4" fmla="*/ 2147483647 w 43200"/>
              <a:gd name="T5" fmla="*/ 2147483647 h 43200"/>
              <a:gd name="T6" fmla="*/ 0 60000 65536"/>
              <a:gd name="T7" fmla="*/ 0 60000 65536"/>
              <a:gd name="T8" fmla="*/ 0 60000 65536"/>
              <a:gd name="T9" fmla="*/ 0 w 43200"/>
              <a:gd name="T10" fmla="*/ 0 h 43200"/>
              <a:gd name="T11" fmla="*/ 43200 w 4320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3200" fill="none" extrusionOk="0">
                <a:moveTo>
                  <a:pt x="21599" y="0"/>
                </a:move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10137"/>
                  <a:pt x="8953" y="670"/>
                  <a:pt x="20399" y="33"/>
                </a:cubicBezTo>
              </a:path>
              <a:path w="43200" h="43200" stroke="0" extrusionOk="0">
                <a:moveTo>
                  <a:pt x="21599" y="0"/>
                </a:move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10137"/>
                  <a:pt x="8953" y="670"/>
                  <a:pt x="20399" y="33"/>
                </a:cubicBezTo>
                <a:lnTo>
                  <a:pt x="2160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 rot="5400000">
            <a:off x="2636838" y="2482850"/>
            <a:ext cx="2781300" cy="35242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Внешние стимулы</a:t>
            </a:r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3419475" y="2636838"/>
            <a:ext cx="1152525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WordArt 7"/>
          <p:cNvSpPr>
            <a:spLocks noChangeArrowheads="1" noChangeShapeType="1" noTextEdit="1"/>
          </p:cNvSpPr>
          <p:nvPr/>
        </p:nvSpPr>
        <p:spPr bwMode="auto">
          <a:xfrm>
            <a:off x="4716463" y="2420938"/>
            <a:ext cx="1304925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alpha val="50195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МОТИВ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6227763" y="2636838"/>
            <a:ext cx="649287" cy="0"/>
          </a:xfrm>
          <a:prstGeom prst="line">
            <a:avLst/>
          </a:prstGeom>
          <a:noFill/>
          <a:ln w="38100">
            <a:solidFill>
              <a:srgbClr val="008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WordArt 9"/>
          <p:cNvSpPr>
            <a:spLocks noChangeArrowheads="1" noChangeShapeType="1" noTextEdit="1"/>
          </p:cNvSpPr>
          <p:nvPr/>
        </p:nvSpPr>
        <p:spPr bwMode="auto">
          <a:xfrm>
            <a:off x="7019925" y="2420938"/>
            <a:ext cx="1908175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alpha val="50195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Действие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23850" y="4868863"/>
            <a:ext cx="614362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ru-RU" b="1">
                <a:solidFill>
                  <a:srgbClr val="730B2E"/>
                </a:solidFill>
              </a:rPr>
              <a:t> Будет ли «работать» стимул, если он не известен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b="1">
                <a:solidFill>
                  <a:srgbClr val="730B2E"/>
                </a:solidFill>
              </a:rPr>
              <a:t>работнику до выполнения работы?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71563"/>
          </a:xfrm>
          <a:solidFill>
            <a:srgbClr val="35466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>
              <a:defRPr/>
            </a:pPr>
            <a:r>
              <a:rPr lang="ru-RU" sz="2800" kern="1200" dirty="0" smtClean="0">
                <a:solidFill>
                  <a:schemeClr val="bg1"/>
                </a:solidFill>
                <a:ea typeface="+mn-ea"/>
                <a:cs typeface="+mn-cs"/>
              </a:rPr>
              <a:t>Мотивационное поведение участников организации 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 b="13457"/>
          <a:stretch>
            <a:fillRect/>
          </a:stretch>
        </p:blipFill>
        <p:spPr bwMode="auto">
          <a:xfrm>
            <a:off x="-211138" y="1000125"/>
            <a:ext cx="9175751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304800" y="228600"/>
            <a:ext cx="8382000" cy="5867400"/>
            <a:chOff x="192" y="144"/>
            <a:chExt cx="5280" cy="3696"/>
          </a:xfrm>
        </p:grpSpPr>
        <p:sp>
          <p:nvSpPr>
            <p:cNvPr id="13315" name="Text Box 3"/>
            <p:cNvSpPr txBox="1">
              <a:spLocks noChangeArrowheads="1"/>
            </p:cNvSpPr>
            <p:nvPr/>
          </p:nvSpPr>
          <p:spPr bwMode="auto">
            <a:xfrm rot="-5400000">
              <a:off x="-1464" y="1800"/>
              <a:ext cx="3696" cy="3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algn="ctr" eaLnBrk="0" hangingPunct="0"/>
              <a:r>
                <a:rPr lang="ru-RU" sz="3200" b="1"/>
                <a:t>Интересы   работников</a:t>
              </a:r>
            </a:p>
          </p:txBody>
        </p:sp>
        <p:sp>
          <p:nvSpPr>
            <p:cNvPr id="13316" name="Text Box 4"/>
            <p:cNvSpPr txBox="1">
              <a:spLocks noChangeArrowheads="1"/>
            </p:cNvSpPr>
            <p:nvPr/>
          </p:nvSpPr>
          <p:spPr bwMode="auto">
            <a:xfrm rot="5400000">
              <a:off x="3480" y="1752"/>
              <a:ext cx="3504" cy="4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algn="ctr" eaLnBrk="0" hangingPunct="0"/>
              <a:r>
                <a:rPr lang="ru-RU" sz="3200" b="1"/>
                <a:t>Интересы организации</a:t>
              </a:r>
            </a:p>
          </p:txBody>
        </p:sp>
        <p:sp>
          <p:nvSpPr>
            <p:cNvPr id="13317" name="Text Box 5"/>
            <p:cNvSpPr txBox="1">
              <a:spLocks noChangeArrowheads="1"/>
            </p:cNvSpPr>
            <p:nvPr/>
          </p:nvSpPr>
          <p:spPr bwMode="auto">
            <a:xfrm>
              <a:off x="624" y="432"/>
              <a:ext cx="1296" cy="4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rIns="36000"/>
            <a:lstStyle/>
            <a:p>
              <a:pPr algn="ctr" eaLnBrk="0" hangingPunct="0">
                <a:spcAft>
                  <a:spcPts val="600"/>
                </a:spcAft>
              </a:pPr>
              <a:r>
                <a:rPr lang="ru-RU" sz="2000" b="1"/>
                <a:t>Потребности работников</a:t>
              </a:r>
            </a:p>
          </p:txBody>
        </p:sp>
        <p:sp>
          <p:nvSpPr>
            <p:cNvPr id="13318" name="Text Box 6"/>
            <p:cNvSpPr txBox="1">
              <a:spLocks noChangeArrowheads="1"/>
            </p:cNvSpPr>
            <p:nvPr/>
          </p:nvSpPr>
          <p:spPr bwMode="auto">
            <a:xfrm>
              <a:off x="802" y="1662"/>
              <a:ext cx="1284" cy="35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rIns="36000"/>
            <a:lstStyle/>
            <a:p>
              <a:pPr algn="ctr" eaLnBrk="0" hangingPunct="0">
                <a:spcAft>
                  <a:spcPts val="600"/>
                </a:spcAft>
              </a:pPr>
              <a:r>
                <a:rPr lang="ru-RU" sz="2000" b="1"/>
                <a:t>Мотивы труда</a:t>
              </a:r>
            </a:p>
          </p:txBody>
        </p:sp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1104" y="2832"/>
              <a:ext cx="1463" cy="75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rIns="36000"/>
            <a:lstStyle/>
            <a:p>
              <a:pPr algn="ctr" eaLnBrk="0" hangingPunct="0">
                <a:spcAft>
                  <a:spcPts val="600"/>
                </a:spcAft>
              </a:pPr>
              <a:r>
                <a:rPr lang="ru-RU" sz="2200" b="1" i="1"/>
                <a:t>Фактическая деятельность работников</a:t>
              </a:r>
            </a:p>
          </p:txBody>
        </p:sp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2969" y="2832"/>
              <a:ext cx="1447" cy="83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rIns="36000"/>
            <a:lstStyle/>
            <a:p>
              <a:pPr algn="ctr" eaLnBrk="0" hangingPunct="0">
                <a:spcAft>
                  <a:spcPts val="600"/>
                </a:spcAft>
              </a:pPr>
              <a:r>
                <a:rPr lang="ru-RU" sz="2200" b="1" i="1"/>
                <a:t>Желательная  деятельность работников</a:t>
              </a:r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3372" y="1745"/>
              <a:ext cx="1284" cy="3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rIns="36000"/>
            <a:lstStyle/>
            <a:p>
              <a:pPr algn="ctr" eaLnBrk="0" hangingPunct="0">
                <a:spcAft>
                  <a:spcPts val="600"/>
                </a:spcAft>
              </a:pPr>
              <a:r>
                <a:rPr lang="ru-RU" sz="2000" b="1"/>
                <a:t>Задачи</a:t>
              </a:r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3792" y="480"/>
              <a:ext cx="1284" cy="4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rIns="36000"/>
            <a:lstStyle/>
            <a:p>
              <a:pPr algn="ctr" eaLnBrk="0" hangingPunct="0">
                <a:spcAft>
                  <a:spcPts val="600"/>
                </a:spcAft>
              </a:pPr>
              <a:r>
                <a:rPr lang="ru-RU" sz="2000" b="1"/>
                <a:t>Цели организации</a:t>
              </a:r>
            </a:p>
          </p:txBody>
        </p:sp>
        <p:sp>
          <p:nvSpPr>
            <p:cNvPr id="13323" name="Line 11"/>
            <p:cNvSpPr>
              <a:spLocks noChangeShapeType="1"/>
            </p:cNvSpPr>
            <p:nvPr/>
          </p:nvSpPr>
          <p:spPr bwMode="auto">
            <a:xfrm>
              <a:off x="1203" y="967"/>
              <a:ext cx="189" cy="6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 lIns="36000" rIns="36000"/>
            <a:lstStyle/>
            <a:p>
              <a:endParaRPr lang="ru-RU"/>
            </a:p>
          </p:txBody>
        </p:sp>
        <p:sp>
          <p:nvSpPr>
            <p:cNvPr id="13324" name="Line 12"/>
            <p:cNvSpPr>
              <a:spLocks noChangeShapeType="1"/>
            </p:cNvSpPr>
            <p:nvPr/>
          </p:nvSpPr>
          <p:spPr bwMode="auto">
            <a:xfrm>
              <a:off x="1536" y="2016"/>
              <a:ext cx="240" cy="7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 lIns="36000" rIns="36000"/>
            <a:lstStyle/>
            <a:p>
              <a:endParaRPr lang="ru-RU"/>
            </a:p>
          </p:txBody>
        </p:sp>
        <p:sp>
          <p:nvSpPr>
            <p:cNvPr id="13325" name="Text Box 13"/>
            <p:cNvSpPr txBox="1">
              <a:spLocks noChangeArrowheads="1"/>
            </p:cNvSpPr>
            <p:nvPr/>
          </p:nvSpPr>
          <p:spPr bwMode="auto">
            <a:xfrm>
              <a:off x="2688" y="2976"/>
              <a:ext cx="248" cy="2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36000" tIns="0" rIns="36000" bIns="0"/>
            <a:lstStyle/>
            <a:p>
              <a:pPr eaLnBrk="0" hangingPunct="0"/>
              <a:r>
                <a:rPr lang="ru-RU" sz="4000"/>
                <a:t>=</a:t>
              </a:r>
            </a:p>
          </p:txBody>
        </p:sp>
        <p:sp>
          <p:nvSpPr>
            <p:cNvPr id="13326" name="Line 14"/>
            <p:cNvSpPr>
              <a:spLocks noChangeShapeType="1"/>
            </p:cNvSpPr>
            <p:nvPr/>
          </p:nvSpPr>
          <p:spPr bwMode="auto">
            <a:xfrm flipH="1">
              <a:off x="4092" y="909"/>
              <a:ext cx="241" cy="8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 lIns="36000" rIns="36000"/>
            <a:lstStyle/>
            <a:p>
              <a:endParaRPr lang="ru-RU"/>
            </a:p>
          </p:txBody>
        </p:sp>
        <p:sp>
          <p:nvSpPr>
            <p:cNvPr id="13327" name="Line 15"/>
            <p:cNvSpPr>
              <a:spLocks noChangeShapeType="1"/>
            </p:cNvSpPr>
            <p:nvPr/>
          </p:nvSpPr>
          <p:spPr bwMode="auto">
            <a:xfrm flipH="1">
              <a:off x="3771" y="2080"/>
              <a:ext cx="241" cy="7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 lIns="36000" rIns="36000"/>
            <a:lstStyle/>
            <a:p>
              <a:endParaRPr lang="ru-RU"/>
            </a:p>
          </p:txBody>
        </p:sp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1968" y="884"/>
              <a:ext cx="1680" cy="50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rIns="36000"/>
            <a:lstStyle/>
            <a:p>
              <a:pPr algn="ctr" eaLnBrk="0" hangingPunct="0">
                <a:spcAft>
                  <a:spcPts val="600"/>
                </a:spcAft>
              </a:pPr>
              <a:r>
                <a:rPr lang="ru-RU" sz="2000" b="1"/>
                <a:t>СИСТЕМА СТИМУЛИРОВАНИЯ</a:t>
              </a:r>
            </a:p>
          </p:txBody>
        </p:sp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 flipH="1" flipV="1">
              <a:off x="3600" y="1392"/>
              <a:ext cx="192" cy="2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lIns="36000" rIns="36000"/>
            <a:lstStyle/>
            <a:p>
              <a:endParaRPr lang="ru-RU"/>
            </a:p>
          </p:txBody>
        </p:sp>
        <p:sp>
          <p:nvSpPr>
            <p:cNvPr id="13330" name="Line 18"/>
            <p:cNvSpPr>
              <a:spLocks noChangeShapeType="1"/>
            </p:cNvSpPr>
            <p:nvPr/>
          </p:nvSpPr>
          <p:spPr bwMode="auto">
            <a:xfrm flipH="1">
              <a:off x="1824" y="1392"/>
              <a:ext cx="241" cy="25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lIns="36000" rIns="36000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500" smtClean="0">
                <a:solidFill>
                  <a:schemeClr val="bg2"/>
                </a:solidFill>
              </a:rPr>
              <a:t>Пример:</a:t>
            </a:r>
            <a:r>
              <a:rPr lang="ru-RU" sz="3500" smtClean="0">
                <a:solidFill>
                  <a:schemeClr val="folHlink"/>
                </a:solidFill>
              </a:rPr>
              <a:t> </a:t>
            </a:r>
            <a:r>
              <a:rPr lang="ru-RU" sz="3500" smtClean="0"/>
              <a:t>связь потребностей, поведения и мотивации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28775"/>
            <a:ext cx="3178175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600" b="1" smtClean="0">
                <a:solidFill>
                  <a:schemeClr val="bg2"/>
                </a:solidFill>
              </a:rPr>
              <a:t>Потребность:</a:t>
            </a:r>
          </a:p>
          <a:p>
            <a:pPr eaLnBrk="1" hangingPunct="1"/>
            <a:r>
              <a:rPr lang="ru-RU" sz="2600" smtClean="0"/>
              <a:t>Получить прибавку к заработной плате для оплаты обучения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965825" y="1628775"/>
            <a:ext cx="3178175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600" b="1">
                <a:solidFill>
                  <a:schemeClr val="bg2"/>
                </a:solidFill>
              </a:rPr>
              <a:t>Поведение: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Повышение результативности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Повышение качества работы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Нет опозданиям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Сокращение перекуров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Проявление лояльности менеджменту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Инициативы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ru-RU" sz="200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059113" y="1628775"/>
            <a:ext cx="31781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600" b="1">
                <a:solidFill>
                  <a:srgbClr val="730B2E"/>
                </a:solidFill>
              </a:rPr>
              <a:t>Мотив: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600">
                <a:solidFill>
                  <a:srgbClr val="730B2E"/>
                </a:solidFill>
              </a:rPr>
              <a:t>Эффективная деятельность для получения прибавки к заработной плате 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059113" y="1628775"/>
            <a:ext cx="31781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600" b="1">
                <a:solidFill>
                  <a:srgbClr val="730B2E"/>
                </a:solidFill>
              </a:rPr>
              <a:t>Мотив: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600">
                <a:solidFill>
                  <a:srgbClr val="730B2E"/>
                </a:solidFill>
              </a:rPr>
              <a:t>Эффективная деятельность для получения прибавки к заработной плате 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187450" y="5157788"/>
            <a:ext cx="35734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008000"/>
                </a:solidFill>
              </a:rPr>
              <a:t>ОРГАНИЗАЦИОННЫЕ </a:t>
            </a:r>
          </a:p>
          <a:p>
            <a:pPr algn="ctr"/>
            <a:r>
              <a:rPr lang="ru-RU" sz="2400" b="1">
                <a:solidFill>
                  <a:srgbClr val="008000"/>
                </a:solidFill>
              </a:rPr>
              <a:t>СТИМУЛЫ</a:t>
            </a:r>
            <a:endParaRPr lang="ru-RU">
              <a:solidFill>
                <a:srgbClr val="008000"/>
              </a:solidFill>
            </a:endParaRP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2771775" y="4149725"/>
            <a:ext cx="0" cy="1079500"/>
          </a:xfrm>
          <a:prstGeom prst="line">
            <a:avLst/>
          </a:prstGeom>
          <a:noFill/>
          <a:ln w="57150">
            <a:solidFill>
              <a:srgbClr val="008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30%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b="1" i="1"/>
          </a:p>
          <a:p>
            <a:endParaRPr lang="ru-RU" sz="28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052638" y="6007100"/>
            <a:ext cx="48244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000" b="1">
              <a:solidFill>
                <a:srgbClr val="000099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051050" y="2492375"/>
            <a:ext cx="4968875" cy="12954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СОДЕРЖАТЕЛЬНЫЕ ТЕОРИИ МОТИВАЦИИ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23850" y="0"/>
            <a:ext cx="8640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СОДЕРЖАТЕЛЬНЫЕ ТЕОРИИ МОТИВАЦИИ</a:t>
            </a:r>
          </a:p>
        </p:txBody>
      </p:sp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1476375" y="1341438"/>
            <a:ext cx="6335713" cy="936625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Тейлора</a:t>
            </a:r>
            <a:endParaRPr lang="ru-RU" sz="2400"/>
          </a:p>
        </p:txBody>
      </p:sp>
      <p:sp>
        <p:nvSpPr>
          <p:cNvPr id="40967" name="AutoShape 7"/>
          <p:cNvSpPr>
            <a:spLocks noChangeArrowheads="1"/>
          </p:cNvSpPr>
          <p:nvPr/>
        </p:nvSpPr>
        <p:spPr bwMode="auto">
          <a:xfrm>
            <a:off x="1476375" y="2420938"/>
            <a:ext cx="6335713" cy="935037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   Маслоу</a:t>
            </a:r>
          </a:p>
        </p:txBody>
      </p:sp>
      <p:sp>
        <p:nvSpPr>
          <p:cNvPr id="40968" name="AutoShape 8"/>
          <p:cNvSpPr>
            <a:spLocks noChangeArrowheads="1"/>
          </p:cNvSpPr>
          <p:nvPr/>
        </p:nvSpPr>
        <p:spPr bwMode="auto">
          <a:xfrm>
            <a:off x="1547813" y="3500438"/>
            <a:ext cx="6335712" cy="936625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Герцберга</a:t>
            </a:r>
          </a:p>
        </p:txBody>
      </p:sp>
      <p:sp>
        <p:nvSpPr>
          <p:cNvPr id="40969" name="AutoShape 9"/>
          <p:cNvSpPr>
            <a:spLocks noChangeArrowheads="1"/>
          </p:cNvSpPr>
          <p:nvPr/>
        </p:nvSpPr>
        <p:spPr bwMode="auto">
          <a:xfrm>
            <a:off x="1547813" y="4581525"/>
            <a:ext cx="6335712" cy="935038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Мак-Клелланда</a:t>
            </a:r>
          </a:p>
        </p:txBody>
      </p:sp>
      <p:sp>
        <p:nvSpPr>
          <p:cNvPr id="40970" name="AutoShape 10"/>
          <p:cNvSpPr>
            <a:spLocks noChangeArrowheads="1"/>
          </p:cNvSpPr>
          <p:nvPr/>
        </p:nvSpPr>
        <p:spPr bwMode="auto">
          <a:xfrm>
            <a:off x="1547813" y="5661025"/>
            <a:ext cx="6335712" cy="935038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Альдерфера   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animBg="1"/>
      <p:bldP spid="40967" grpId="0" animBg="1"/>
      <p:bldP spid="40968" grpId="0" animBg="1"/>
      <p:bldP spid="40969" grpId="0" animBg="1"/>
      <p:bldP spid="409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0033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13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ПИРАМИДА ПОТРЕБНОСТЕЙ МАСЛОУ 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0" y="4630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47" name="Object 7"/>
          <p:cNvGraphicFramePr>
            <a:graphicFrameLocks noChangeAspect="1"/>
          </p:cNvGraphicFramePr>
          <p:nvPr/>
        </p:nvGraphicFramePr>
        <p:xfrm>
          <a:off x="0" y="908050"/>
          <a:ext cx="9144000" cy="5949950"/>
        </p:xfrm>
        <a:graphic>
          <a:graphicData uri="http://schemas.openxmlformats.org/presentationml/2006/ole">
            <p:oleObj spid="_x0000_s1026" name="Visio" r:id="rId3" imgW="7917054" imgH="4573291" progId="Visio.Drawing.6">
              <p:embed/>
            </p:oleObj>
          </a:graphicData>
        </a:graphic>
      </p:graphicFrame>
      <p:pic>
        <p:nvPicPr>
          <p:cNvPr id="103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7625" y="1125538"/>
            <a:ext cx="11176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3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539750" y="188913"/>
            <a:ext cx="8281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ТЕОРИЯ ГЕРЦБЕРГА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0" y="4630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64" name="Group 84"/>
          <p:cNvGraphicFramePr>
            <a:graphicFrameLocks noGrp="1"/>
          </p:cNvGraphicFramePr>
          <p:nvPr/>
        </p:nvGraphicFramePr>
        <p:xfrm>
          <a:off x="250825" y="1052513"/>
          <a:ext cx="4176713" cy="5668962"/>
        </p:xfrm>
        <a:graphic>
          <a:graphicData uri="http://schemas.openxmlformats.org/drawingml/2006/table">
            <a:tbl>
              <a:tblPr/>
              <a:tblGrid>
                <a:gridCol w="4176713"/>
              </a:tblGrid>
              <a:tr h="514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ГИГИЕНИЧЕСКИЕ ФАКТОРЫ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51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Политика фирмы и администрации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Условия работы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Заработок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Межличностные отношения с начальниками,  коллегами и подчиненными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непосредственного контроля за работой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770" name="Group 90"/>
          <p:cNvGraphicFramePr>
            <a:graphicFrameLocks noGrp="1"/>
          </p:cNvGraphicFramePr>
          <p:nvPr/>
        </p:nvGraphicFramePr>
        <p:xfrm>
          <a:off x="4657725" y="1063625"/>
          <a:ext cx="4286250" cy="5656263"/>
        </p:xfrm>
        <a:graphic>
          <a:graphicData uri="http://schemas.openxmlformats.org/drawingml/2006/table">
            <a:tbl>
              <a:tblPr/>
              <a:tblGrid>
                <a:gridCol w="4286250"/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МОТИВАТОРЫ                                       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  <a:tr h="4846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Продвижение по службе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Признание и одобрение результатов работы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Высокая степень ответственности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Возможности творческого и делового роста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F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7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323850" y="188913"/>
            <a:ext cx="8640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 </a:t>
            </a:r>
            <a:r>
              <a:rPr lang="ru-RU" sz="3200" b="1">
                <a:solidFill>
                  <a:schemeClr val="bg1"/>
                </a:solidFill>
              </a:rPr>
              <a:t>ТЕОРИЯ МАК-КЛЕЛЛАНДА</a:t>
            </a:r>
          </a:p>
        </p:txBody>
      </p:sp>
      <p:sp>
        <p:nvSpPr>
          <p:cNvPr id="64518" name="AutoShape 6"/>
          <p:cNvSpPr>
            <a:spLocks noChangeArrowheads="1"/>
          </p:cNvSpPr>
          <p:nvPr/>
        </p:nvSpPr>
        <p:spPr bwMode="auto">
          <a:xfrm>
            <a:off x="2051050" y="1412875"/>
            <a:ext cx="5400675" cy="936625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Потребность власти</a:t>
            </a:r>
          </a:p>
        </p:txBody>
      </p:sp>
      <p:sp>
        <p:nvSpPr>
          <p:cNvPr id="64519" name="AutoShape 7"/>
          <p:cNvSpPr>
            <a:spLocks noChangeArrowheads="1"/>
          </p:cNvSpPr>
          <p:nvPr/>
        </p:nvSpPr>
        <p:spPr bwMode="auto">
          <a:xfrm>
            <a:off x="1979613" y="3141663"/>
            <a:ext cx="5472112" cy="935037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Потребность сопричастности</a:t>
            </a:r>
          </a:p>
        </p:txBody>
      </p:sp>
      <p:sp>
        <p:nvSpPr>
          <p:cNvPr id="64520" name="AutoShape 8"/>
          <p:cNvSpPr>
            <a:spLocks noChangeArrowheads="1"/>
          </p:cNvSpPr>
          <p:nvPr/>
        </p:nvSpPr>
        <p:spPr bwMode="auto">
          <a:xfrm>
            <a:off x="1979613" y="4797425"/>
            <a:ext cx="5545137" cy="1008063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Потребность в успехе, достижениях</a:t>
            </a:r>
          </a:p>
          <a:p>
            <a:pPr algn="ctr"/>
            <a:endParaRPr lang="ru-RU" sz="2400" b="1"/>
          </a:p>
        </p:txBody>
      </p:sp>
      <p:pic>
        <p:nvPicPr>
          <p:cNvPr id="1844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3538" y="836613"/>
            <a:ext cx="1160462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/>
      <p:bldP spid="64518" grpId="0" animBg="1"/>
      <p:bldP spid="64519" grpId="0" animBg="1"/>
      <p:bldP spid="645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1268413"/>
            <a:ext cx="9144000" cy="5589587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323850" y="188913"/>
            <a:ext cx="8640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 </a:t>
            </a:r>
            <a:r>
              <a:rPr lang="ru-RU" sz="3200" b="1">
                <a:solidFill>
                  <a:schemeClr val="bg1"/>
                </a:solidFill>
              </a:rPr>
              <a:t>ТЕОРИЯ</a:t>
            </a:r>
            <a:r>
              <a:rPr lang="ru-RU" sz="2800" b="1">
                <a:solidFill>
                  <a:schemeClr val="bg1"/>
                </a:solidFill>
              </a:rPr>
              <a:t> </a:t>
            </a:r>
            <a:r>
              <a:rPr lang="ru-RU" sz="3200" b="1">
                <a:solidFill>
                  <a:schemeClr val="bg1"/>
                </a:solidFill>
              </a:rPr>
              <a:t>ERG АЛЬДЕРФЕРА</a:t>
            </a:r>
          </a:p>
          <a:p>
            <a:pPr algn="ctr"/>
            <a:r>
              <a:rPr lang="ru-RU" sz="3200" b="1">
                <a:solidFill>
                  <a:schemeClr val="bg1"/>
                </a:solidFill>
              </a:rPr>
              <a:t>(existence, relatedness, growth)</a:t>
            </a:r>
          </a:p>
        </p:txBody>
      </p:sp>
      <p:sp>
        <p:nvSpPr>
          <p:cNvPr id="65542" name="AutoShape 6"/>
          <p:cNvSpPr>
            <a:spLocks noChangeArrowheads="1"/>
          </p:cNvSpPr>
          <p:nvPr/>
        </p:nvSpPr>
        <p:spPr bwMode="auto">
          <a:xfrm>
            <a:off x="1403350" y="1844675"/>
            <a:ext cx="6265863" cy="936625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Потребность существования</a:t>
            </a:r>
          </a:p>
        </p:txBody>
      </p:sp>
      <p:sp>
        <p:nvSpPr>
          <p:cNvPr id="65543" name="AutoShape 7"/>
          <p:cNvSpPr>
            <a:spLocks noChangeArrowheads="1"/>
          </p:cNvSpPr>
          <p:nvPr/>
        </p:nvSpPr>
        <p:spPr bwMode="auto">
          <a:xfrm>
            <a:off x="1403350" y="3429000"/>
            <a:ext cx="6335713" cy="935038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Потребность связи</a:t>
            </a:r>
          </a:p>
        </p:txBody>
      </p:sp>
      <p:sp>
        <p:nvSpPr>
          <p:cNvPr id="65544" name="AutoShape 8"/>
          <p:cNvSpPr>
            <a:spLocks noChangeArrowheads="1"/>
          </p:cNvSpPr>
          <p:nvPr/>
        </p:nvSpPr>
        <p:spPr bwMode="auto">
          <a:xfrm>
            <a:off x="1403350" y="5084763"/>
            <a:ext cx="6335713" cy="936625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Потребность роста</a:t>
            </a:r>
          </a:p>
          <a:p>
            <a:pPr algn="ctr"/>
            <a:endParaRPr lang="ru-RU" sz="2400" b="1"/>
          </a:p>
        </p:txBody>
      </p:sp>
      <p:pic>
        <p:nvPicPr>
          <p:cNvPr id="1946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3863" y="1268413"/>
            <a:ext cx="1100137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5542" grpId="0" animBg="1"/>
      <p:bldP spid="65543" grpId="0" animBg="1"/>
      <p:bldP spid="655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7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0" y="1125538"/>
            <a:ext cx="9144000" cy="5656262"/>
            <a:chOff x="0" y="709"/>
            <a:chExt cx="5760" cy="3563"/>
          </a:xfrm>
        </p:grpSpPr>
        <p:sp>
          <p:nvSpPr>
            <p:cNvPr id="20485" name="Rectangle 3"/>
            <p:cNvSpPr>
              <a:spLocks noChangeArrowheads="1"/>
            </p:cNvSpPr>
            <p:nvPr/>
          </p:nvSpPr>
          <p:spPr bwMode="auto">
            <a:xfrm>
              <a:off x="0" y="709"/>
              <a:ext cx="1435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Ins="-117438" bIns="0"/>
            <a:lstStyle/>
            <a:p>
              <a:pPr algn="ctr"/>
              <a:r>
                <a:rPr lang="ru-RU" sz="2000" b="1">
                  <a:latin typeface="Times New Roman" pitchFamily="18" charset="0"/>
                  <a:cs typeface="Times New Roman" pitchFamily="18" charset="0"/>
                </a:rPr>
                <a:t>МАСЛОУ</a:t>
              </a:r>
              <a:endParaRPr lang="ru-RU" sz="2000" b="1">
                <a:latin typeface="Times New Roman" pitchFamily="18" charset="0"/>
              </a:endParaRPr>
            </a:p>
          </p:txBody>
        </p:sp>
        <p:sp>
          <p:nvSpPr>
            <p:cNvPr id="20486" name="Rectangle 8"/>
            <p:cNvSpPr>
              <a:spLocks noChangeArrowheads="1"/>
            </p:cNvSpPr>
            <p:nvPr/>
          </p:nvSpPr>
          <p:spPr bwMode="auto">
            <a:xfrm>
              <a:off x="1429" y="709"/>
              <a:ext cx="1272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Ins="-117438" bIns="0"/>
            <a:lstStyle/>
            <a:p>
              <a:pPr algn="ctr"/>
              <a:r>
                <a:rPr lang="ru-RU" sz="2000" b="1">
                  <a:latin typeface="Times New Roman" pitchFamily="18" charset="0"/>
                  <a:cs typeface="Times New Roman" pitchFamily="18" charset="0"/>
                </a:rPr>
                <a:t>АЛЬДЕРФЕР</a:t>
              </a:r>
            </a:p>
            <a:p>
              <a:pPr algn="ctr" eaLnBrk="0" hangingPunct="0"/>
              <a:endParaRPr lang="ru-RU" sz="2000">
                <a:latin typeface="Times New Roman" pitchFamily="18" charset="0"/>
              </a:endParaRPr>
            </a:p>
          </p:txBody>
        </p:sp>
        <p:sp>
          <p:nvSpPr>
            <p:cNvPr id="20487" name="Rectangle 13"/>
            <p:cNvSpPr>
              <a:spLocks noChangeArrowheads="1"/>
            </p:cNvSpPr>
            <p:nvPr/>
          </p:nvSpPr>
          <p:spPr bwMode="auto">
            <a:xfrm>
              <a:off x="2880" y="709"/>
              <a:ext cx="1462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Ins="-117438" bIns="0"/>
            <a:lstStyle/>
            <a:p>
              <a:pPr algn="ctr"/>
              <a:r>
                <a:rPr lang="ru-RU" sz="2000" b="1">
                  <a:latin typeface="Times New Roman" pitchFamily="18" charset="0"/>
                  <a:cs typeface="Times New Roman" pitchFamily="18" charset="0"/>
                </a:rPr>
                <a:t>ГЕРЦБЕРГ</a:t>
              </a:r>
            </a:p>
            <a:p>
              <a:pPr algn="ctr" eaLnBrk="0" hangingPunct="0"/>
              <a:endParaRPr lang="ru-RU" sz="2000" b="1">
                <a:latin typeface="Times New Roman" pitchFamily="18" charset="0"/>
              </a:endParaRPr>
            </a:p>
          </p:txBody>
        </p:sp>
        <p:sp>
          <p:nvSpPr>
            <p:cNvPr id="20488" name="Rectangle 14"/>
            <p:cNvSpPr>
              <a:spLocks noChangeArrowheads="1"/>
            </p:cNvSpPr>
            <p:nvPr/>
          </p:nvSpPr>
          <p:spPr bwMode="auto">
            <a:xfrm>
              <a:off x="4398" y="709"/>
              <a:ext cx="1362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Ins="-117438" bIns="0"/>
            <a:lstStyle/>
            <a:p>
              <a:r>
                <a:rPr lang="ru-RU" sz="2000" b="1">
                  <a:latin typeface="Times New Roman" pitchFamily="18" charset="0"/>
                  <a:cs typeface="Times New Roman" pitchFamily="18" charset="0"/>
                </a:rPr>
                <a:t>МАККЛЕЛЛАНД</a:t>
              </a:r>
            </a:p>
            <a:p>
              <a:pPr algn="ctr" eaLnBrk="0" hangingPunct="0"/>
              <a:endParaRPr lang="ru-RU" sz="2000">
                <a:latin typeface="Times New Roman" pitchFamily="18" charset="0"/>
              </a:endParaRPr>
            </a:p>
          </p:txBody>
        </p:sp>
        <p:sp>
          <p:nvSpPr>
            <p:cNvPr id="20489" name="Text Box 15"/>
            <p:cNvSpPr txBox="1">
              <a:spLocks noChangeArrowheads="1"/>
            </p:cNvSpPr>
            <p:nvPr/>
          </p:nvSpPr>
          <p:spPr bwMode="auto">
            <a:xfrm>
              <a:off x="48" y="1056"/>
              <a:ext cx="1344" cy="480"/>
            </a:xfrm>
            <a:prstGeom prst="rect">
              <a:avLst/>
            </a:prstGeom>
            <a:solidFill>
              <a:srgbClr val="D0DEF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2000">
                  <a:latin typeface="Times New Roman" pitchFamily="18" charset="0"/>
                </a:rPr>
                <a:t>Потребность самовыражения</a:t>
              </a:r>
            </a:p>
          </p:txBody>
        </p:sp>
        <p:sp>
          <p:nvSpPr>
            <p:cNvPr id="20490" name="Text Box 16"/>
            <p:cNvSpPr txBox="1">
              <a:spLocks noChangeArrowheads="1"/>
            </p:cNvSpPr>
            <p:nvPr/>
          </p:nvSpPr>
          <p:spPr bwMode="auto">
            <a:xfrm>
              <a:off x="48" y="1632"/>
              <a:ext cx="1344" cy="720"/>
            </a:xfrm>
            <a:prstGeom prst="rect">
              <a:avLst/>
            </a:prstGeom>
            <a:solidFill>
              <a:srgbClr val="D0DEF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2000">
                  <a:latin typeface="Times New Roman" pitchFamily="18" charset="0"/>
                </a:rPr>
                <a:t>Потребность</a:t>
              </a:r>
            </a:p>
            <a:p>
              <a:pPr eaLnBrk="0" hangingPunct="0"/>
              <a:r>
                <a:rPr lang="ru-RU" sz="2000">
                  <a:latin typeface="Times New Roman" pitchFamily="18" charset="0"/>
                </a:rPr>
                <a:t>признания и</a:t>
              </a:r>
            </a:p>
            <a:p>
              <a:pPr eaLnBrk="0" hangingPunct="0"/>
              <a:r>
                <a:rPr lang="ru-RU" sz="2000">
                  <a:latin typeface="Times New Roman" pitchFamily="18" charset="0"/>
                </a:rPr>
                <a:t>самоутверждения</a:t>
              </a:r>
            </a:p>
          </p:txBody>
        </p:sp>
        <p:sp>
          <p:nvSpPr>
            <p:cNvPr id="20491" name="Text Box 17"/>
            <p:cNvSpPr txBox="1">
              <a:spLocks noChangeArrowheads="1"/>
            </p:cNvSpPr>
            <p:nvPr/>
          </p:nvSpPr>
          <p:spPr bwMode="auto">
            <a:xfrm>
              <a:off x="48" y="2400"/>
              <a:ext cx="1344" cy="816"/>
            </a:xfrm>
            <a:prstGeom prst="rect">
              <a:avLst/>
            </a:prstGeom>
            <a:solidFill>
              <a:srgbClr val="D0DEF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2000">
                  <a:latin typeface="Times New Roman" pitchFamily="18" charset="0"/>
                </a:rPr>
                <a:t>Потребность</a:t>
              </a:r>
            </a:p>
            <a:p>
              <a:pPr eaLnBrk="0" hangingPunct="0"/>
              <a:r>
                <a:rPr lang="ru-RU" sz="2000">
                  <a:latin typeface="Times New Roman" pitchFamily="18" charset="0"/>
                </a:rPr>
                <a:t>принадлежности и </a:t>
              </a:r>
            </a:p>
            <a:p>
              <a:pPr eaLnBrk="0" hangingPunct="0"/>
              <a:r>
                <a:rPr lang="ru-RU" sz="2000">
                  <a:latin typeface="Times New Roman" pitchFamily="18" charset="0"/>
                </a:rPr>
                <a:t>причастности</a:t>
              </a:r>
            </a:p>
          </p:txBody>
        </p:sp>
        <p:sp>
          <p:nvSpPr>
            <p:cNvPr id="20492" name="Text Box 18"/>
            <p:cNvSpPr txBox="1">
              <a:spLocks noChangeArrowheads="1"/>
            </p:cNvSpPr>
            <p:nvPr/>
          </p:nvSpPr>
          <p:spPr bwMode="auto">
            <a:xfrm>
              <a:off x="48" y="3264"/>
              <a:ext cx="1344" cy="480"/>
            </a:xfrm>
            <a:prstGeom prst="rect">
              <a:avLst/>
            </a:prstGeom>
            <a:solidFill>
              <a:srgbClr val="D0DEF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2000">
                  <a:latin typeface="Times New Roman" pitchFamily="18" charset="0"/>
                </a:rPr>
                <a:t>Потребность</a:t>
              </a:r>
            </a:p>
            <a:p>
              <a:pPr eaLnBrk="0" hangingPunct="0"/>
              <a:r>
                <a:rPr lang="ru-RU" sz="2000">
                  <a:latin typeface="Times New Roman" pitchFamily="18" charset="0"/>
                </a:rPr>
                <a:t>безопасности</a:t>
              </a:r>
            </a:p>
          </p:txBody>
        </p:sp>
        <p:sp>
          <p:nvSpPr>
            <p:cNvPr id="20493" name="Text Box 19"/>
            <p:cNvSpPr txBox="1">
              <a:spLocks noChangeArrowheads="1"/>
            </p:cNvSpPr>
            <p:nvPr/>
          </p:nvSpPr>
          <p:spPr bwMode="auto">
            <a:xfrm>
              <a:off x="48" y="3792"/>
              <a:ext cx="1344" cy="480"/>
            </a:xfrm>
            <a:prstGeom prst="rect">
              <a:avLst/>
            </a:prstGeom>
            <a:solidFill>
              <a:srgbClr val="D0DEF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2000">
                  <a:latin typeface="Times New Roman" pitchFamily="18" charset="0"/>
                </a:rPr>
                <a:t>Физиологические</a:t>
              </a:r>
            </a:p>
            <a:p>
              <a:pPr eaLnBrk="0" hangingPunct="0"/>
              <a:r>
                <a:rPr lang="ru-RU" sz="2000">
                  <a:latin typeface="Times New Roman" pitchFamily="18" charset="0"/>
                </a:rPr>
                <a:t>потребности</a:t>
              </a:r>
            </a:p>
          </p:txBody>
        </p:sp>
        <p:sp>
          <p:nvSpPr>
            <p:cNvPr id="20494" name="Text Box 20"/>
            <p:cNvSpPr txBox="1">
              <a:spLocks noChangeArrowheads="1"/>
            </p:cNvSpPr>
            <p:nvPr/>
          </p:nvSpPr>
          <p:spPr bwMode="auto">
            <a:xfrm>
              <a:off x="1584" y="1344"/>
              <a:ext cx="1056" cy="480"/>
            </a:xfrm>
            <a:prstGeom prst="rect">
              <a:avLst/>
            </a:prstGeom>
            <a:solidFill>
              <a:srgbClr val="B6B0E6"/>
            </a:solidFill>
            <a:ln w="9525">
              <a:solidFill>
                <a:srgbClr val="4B97C5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Потребность</a:t>
              </a:r>
            </a:p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роста</a:t>
              </a:r>
            </a:p>
          </p:txBody>
        </p:sp>
        <p:sp>
          <p:nvSpPr>
            <p:cNvPr id="20495" name="Text Box 21"/>
            <p:cNvSpPr txBox="1">
              <a:spLocks noChangeArrowheads="1"/>
            </p:cNvSpPr>
            <p:nvPr/>
          </p:nvSpPr>
          <p:spPr bwMode="auto">
            <a:xfrm>
              <a:off x="1584" y="2592"/>
              <a:ext cx="1096" cy="432"/>
            </a:xfrm>
            <a:prstGeom prst="rect">
              <a:avLst/>
            </a:prstGeom>
            <a:solidFill>
              <a:srgbClr val="B6B0E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Потребность</a:t>
              </a:r>
            </a:p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связи</a:t>
              </a:r>
            </a:p>
          </p:txBody>
        </p:sp>
        <p:sp>
          <p:nvSpPr>
            <p:cNvPr id="20496" name="Text Box 22"/>
            <p:cNvSpPr txBox="1">
              <a:spLocks noChangeArrowheads="1"/>
            </p:cNvSpPr>
            <p:nvPr/>
          </p:nvSpPr>
          <p:spPr bwMode="auto">
            <a:xfrm>
              <a:off x="1584" y="3456"/>
              <a:ext cx="1248" cy="480"/>
            </a:xfrm>
            <a:prstGeom prst="rect">
              <a:avLst/>
            </a:prstGeom>
            <a:solidFill>
              <a:srgbClr val="B6B0E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Потребность </a:t>
              </a:r>
            </a:p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существования</a:t>
              </a:r>
            </a:p>
          </p:txBody>
        </p:sp>
        <p:sp>
          <p:nvSpPr>
            <p:cNvPr id="20497" name="Line 23"/>
            <p:cNvSpPr>
              <a:spLocks noChangeShapeType="1"/>
            </p:cNvSpPr>
            <p:nvPr/>
          </p:nvSpPr>
          <p:spPr bwMode="auto">
            <a:xfrm>
              <a:off x="1392" y="134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498" name="Line 24"/>
            <p:cNvSpPr>
              <a:spLocks noChangeShapeType="1"/>
            </p:cNvSpPr>
            <p:nvPr/>
          </p:nvSpPr>
          <p:spPr bwMode="auto">
            <a:xfrm>
              <a:off x="1488" y="1344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499" name="Line 25"/>
            <p:cNvSpPr>
              <a:spLocks noChangeShapeType="1"/>
            </p:cNvSpPr>
            <p:nvPr/>
          </p:nvSpPr>
          <p:spPr bwMode="auto">
            <a:xfrm flipH="1">
              <a:off x="1392" y="201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00" name="Line 26"/>
            <p:cNvSpPr>
              <a:spLocks noChangeShapeType="1"/>
            </p:cNvSpPr>
            <p:nvPr/>
          </p:nvSpPr>
          <p:spPr bwMode="auto">
            <a:xfrm>
              <a:off x="1488" y="168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01" name="Line 27"/>
            <p:cNvSpPr>
              <a:spLocks noChangeShapeType="1"/>
            </p:cNvSpPr>
            <p:nvPr/>
          </p:nvSpPr>
          <p:spPr bwMode="auto">
            <a:xfrm>
              <a:off x="1392" y="278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02" name="Line 28"/>
            <p:cNvSpPr>
              <a:spLocks noChangeShapeType="1"/>
            </p:cNvSpPr>
            <p:nvPr/>
          </p:nvSpPr>
          <p:spPr bwMode="auto">
            <a:xfrm>
              <a:off x="1392" y="350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03" name="Line 29"/>
            <p:cNvSpPr>
              <a:spLocks noChangeShapeType="1"/>
            </p:cNvSpPr>
            <p:nvPr/>
          </p:nvSpPr>
          <p:spPr bwMode="auto">
            <a:xfrm>
              <a:off x="1488" y="350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04" name="Line 30"/>
            <p:cNvSpPr>
              <a:spLocks noChangeShapeType="1"/>
            </p:cNvSpPr>
            <p:nvPr/>
          </p:nvSpPr>
          <p:spPr bwMode="auto">
            <a:xfrm flipH="1">
              <a:off x="1392" y="408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05" name="Line 31"/>
            <p:cNvSpPr>
              <a:spLocks noChangeShapeType="1"/>
            </p:cNvSpPr>
            <p:nvPr/>
          </p:nvSpPr>
          <p:spPr bwMode="auto">
            <a:xfrm>
              <a:off x="1488" y="379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06" name="Text Box 32"/>
            <p:cNvSpPr txBox="1">
              <a:spLocks noChangeArrowheads="1"/>
            </p:cNvSpPr>
            <p:nvPr/>
          </p:nvSpPr>
          <p:spPr bwMode="auto">
            <a:xfrm>
              <a:off x="2928" y="1056"/>
              <a:ext cx="1536" cy="1296"/>
            </a:xfrm>
            <a:prstGeom prst="rect">
              <a:avLst/>
            </a:prstGeom>
            <a:solidFill>
              <a:srgbClr val="DDE4E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b="1" u="sng">
                  <a:latin typeface="Times New Roman" pitchFamily="18" charset="0"/>
                </a:rPr>
                <a:t>МОТИВИРУЮЩИЕ</a:t>
              </a:r>
            </a:p>
            <a:p>
              <a:pPr algn="ctr" eaLnBrk="0" hangingPunct="0"/>
              <a:r>
                <a:rPr lang="ru-RU" b="1" u="sng">
                  <a:latin typeface="Times New Roman" pitchFamily="18" charset="0"/>
                </a:rPr>
                <a:t>ФАКТОРЫ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достижение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признание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процесс работы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ответственность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продвижение</a:t>
              </a:r>
            </a:p>
          </p:txBody>
        </p:sp>
        <p:sp>
          <p:nvSpPr>
            <p:cNvPr id="20507" name="Text Box 33"/>
            <p:cNvSpPr txBox="1">
              <a:spLocks noChangeArrowheads="1"/>
            </p:cNvSpPr>
            <p:nvPr/>
          </p:nvSpPr>
          <p:spPr bwMode="auto">
            <a:xfrm>
              <a:off x="2928" y="2400"/>
              <a:ext cx="1536" cy="1824"/>
            </a:xfrm>
            <a:prstGeom prst="rect">
              <a:avLst/>
            </a:prstGeom>
            <a:solidFill>
              <a:srgbClr val="DDE4E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b="1" u="sng">
                  <a:latin typeface="Times New Roman" pitchFamily="18" charset="0"/>
                </a:rPr>
                <a:t>ГИГИЕНИЧЕСКИЕ</a:t>
              </a:r>
            </a:p>
            <a:p>
              <a:pPr algn="ctr" eaLnBrk="0" hangingPunct="0"/>
              <a:r>
                <a:rPr lang="ru-RU" b="1" u="sng">
                  <a:latin typeface="Times New Roman" pitchFamily="18" charset="0"/>
                </a:rPr>
                <a:t>ФАКТОРЫ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политика и управление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техническое руководство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оплата труда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взаимоотношения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с руководством</a:t>
              </a:r>
            </a:p>
            <a:p>
              <a:pPr algn="ctr" eaLnBrk="0" hangingPunct="0"/>
              <a:r>
                <a:rPr lang="ru-RU" b="1">
                  <a:latin typeface="Times New Roman" pitchFamily="18" charset="0"/>
                </a:rPr>
                <a:t>условия работы</a:t>
              </a:r>
              <a:endParaRPr lang="ru-RU" sz="2000">
                <a:latin typeface="Times New Roman" pitchFamily="18" charset="0"/>
              </a:endParaRPr>
            </a:p>
          </p:txBody>
        </p:sp>
        <p:sp>
          <p:nvSpPr>
            <p:cNvPr id="20508" name="Line 34"/>
            <p:cNvSpPr>
              <a:spLocks noChangeShapeType="1"/>
            </p:cNvSpPr>
            <p:nvPr/>
          </p:nvSpPr>
          <p:spPr bwMode="auto">
            <a:xfrm>
              <a:off x="2640" y="15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09" name="Line 35"/>
            <p:cNvSpPr>
              <a:spLocks noChangeShapeType="1"/>
            </p:cNvSpPr>
            <p:nvPr/>
          </p:nvSpPr>
          <p:spPr bwMode="auto">
            <a:xfrm>
              <a:off x="2688" y="278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10" name="Line 36"/>
            <p:cNvSpPr>
              <a:spLocks noChangeShapeType="1"/>
            </p:cNvSpPr>
            <p:nvPr/>
          </p:nvSpPr>
          <p:spPr bwMode="auto">
            <a:xfrm>
              <a:off x="2784" y="2784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11" name="Line 37"/>
            <p:cNvSpPr>
              <a:spLocks noChangeShapeType="1"/>
            </p:cNvSpPr>
            <p:nvPr/>
          </p:nvSpPr>
          <p:spPr bwMode="auto">
            <a:xfrm>
              <a:off x="2784" y="307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12" name="Text Box 38"/>
            <p:cNvSpPr txBox="1">
              <a:spLocks noChangeArrowheads="1"/>
            </p:cNvSpPr>
            <p:nvPr/>
          </p:nvSpPr>
          <p:spPr bwMode="auto">
            <a:xfrm>
              <a:off x="4608" y="1248"/>
              <a:ext cx="1056" cy="6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Потребность</a:t>
              </a:r>
            </a:p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достижения</a:t>
              </a:r>
            </a:p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цели</a:t>
              </a:r>
            </a:p>
          </p:txBody>
        </p:sp>
        <p:sp>
          <p:nvSpPr>
            <p:cNvPr id="20513" name="Text Box 39"/>
            <p:cNvSpPr txBox="1">
              <a:spLocks noChangeArrowheads="1"/>
            </p:cNvSpPr>
            <p:nvPr/>
          </p:nvSpPr>
          <p:spPr bwMode="auto">
            <a:xfrm>
              <a:off x="4608" y="2160"/>
              <a:ext cx="1056" cy="48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Потребность</a:t>
              </a:r>
            </a:p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властвования</a:t>
              </a:r>
            </a:p>
          </p:txBody>
        </p:sp>
        <p:sp>
          <p:nvSpPr>
            <p:cNvPr id="20514" name="Text Box 40"/>
            <p:cNvSpPr txBox="1">
              <a:spLocks noChangeArrowheads="1"/>
            </p:cNvSpPr>
            <p:nvPr/>
          </p:nvSpPr>
          <p:spPr bwMode="auto">
            <a:xfrm>
              <a:off x="4656" y="3024"/>
              <a:ext cx="1008" cy="43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Потребность</a:t>
              </a:r>
            </a:p>
            <a:p>
              <a:pPr algn="ctr" eaLnBrk="0" hangingPunct="0"/>
              <a:r>
                <a:rPr lang="ru-RU" sz="2000">
                  <a:latin typeface="Times New Roman" pitchFamily="18" charset="0"/>
                </a:rPr>
                <a:t>соучастия</a:t>
              </a:r>
            </a:p>
          </p:txBody>
        </p:sp>
        <p:sp>
          <p:nvSpPr>
            <p:cNvPr id="20515" name="Line 41"/>
            <p:cNvSpPr>
              <a:spLocks noChangeShapeType="1"/>
            </p:cNvSpPr>
            <p:nvPr/>
          </p:nvSpPr>
          <p:spPr bwMode="auto">
            <a:xfrm>
              <a:off x="4464" y="32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16" name="Line 42"/>
            <p:cNvSpPr>
              <a:spLocks noChangeShapeType="1"/>
            </p:cNvSpPr>
            <p:nvPr/>
          </p:nvSpPr>
          <p:spPr bwMode="auto">
            <a:xfrm>
              <a:off x="4464" y="1776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17" name="Line 43"/>
            <p:cNvSpPr>
              <a:spLocks noChangeShapeType="1"/>
            </p:cNvSpPr>
            <p:nvPr/>
          </p:nvSpPr>
          <p:spPr bwMode="auto">
            <a:xfrm>
              <a:off x="4512" y="1488"/>
              <a:ext cx="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18" name="Line 44"/>
            <p:cNvSpPr>
              <a:spLocks noChangeShapeType="1"/>
            </p:cNvSpPr>
            <p:nvPr/>
          </p:nvSpPr>
          <p:spPr bwMode="auto">
            <a:xfrm>
              <a:off x="4512" y="148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0519" name="Line 45"/>
            <p:cNvSpPr>
              <a:spLocks noChangeShapeType="1"/>
            </p:cNvSpPr>
            <p:nvPr/>
          </p:nvSpPr>
          <p:spPr bwMode="auto">
            <a:xfrm>
              <a:off x="4512" y="230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52270" name="Rectangle 46"/>
          <p:cNvSpPr>
            <a:spLocks noChangeArrowheads="1"/>
          </p:cNvSpPr>
          <p:nvPr/>
        </p:nvSpPr>
        <p:spPr bwMode="auto">
          <a:xfrm>
            <a:off x="-42863" y="128588"/>
            <a:ext cx="9144001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СООТНОШЕНИЕ ГРУПП ПОТРЕБНОСТЕЙ В СОДЕРЖАТЕЛЬНЫХ ТЕОРИЯХ МОТИВАЦИИ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28600" y="2667000"/>
            <a:ext cx="876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895350" algn="l"/>
              </a:tabLst>
            </a:pPr>
            <a:r>
              <a:rPr lang="ru-RU" sz="2000">
                <a:latin typeface="Times New Roman" pitchFamily="18" charset="0"/>
              </a:rPr>
              <a:t>	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28600" y="4365625"/>
            <a:ext cx="868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895350" algn="l"/>
              </a:tabLst>
            </a:pPr>
            <a:r>
              <a:rPr lang="ru-RU" sz="2000">
                <a:latin typeface="Times New Roman" pitchFamily="18" charset="0"/>
              </a:rPr>
              <a:t> 	</a:t>
            </a: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14288" y="71438"/>
            <a:ext cx="91440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МЕТОДЫ УДОВЛЕТВОРЕНИЯ СОЦИАЛЬНЫХ ПОТРЕБНОСТЕЙ ПЕРСОНАЛА</a:t>
            </a:r>
          </a:p>
        </p:txBody>
      </p:sp>
      <p:graphicFrame>
        <p:nvGraphicFramePr>
          <p:cNvPr id="111622" name="Group 6"/>
          <p:cNvGraphicFramePr>
            <a:graphicFrameLocks noGrp="1"/>
          </p:cNvGraphicFramePr>
          <p:nvPr/>
        </p:nvGraphicFramePr>
        <p:xfrm>
          <a:off x="0" y="1052513"/>
          <a:ext cx="9144000" cy="1084262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1084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Давайте сотрудникам такую работу, которая позволила бы им общаться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1630" name="Group 14"/>
          <p:cNvGraphicFramePr>
            <a:graphicFrameLocks noGrp="1"/>
          </p:cNvGraphicFramePr>
          <p:nvPr/>
        </p:nvGraphicFramePr>
        <p:xfrm>
          <a:off x="0" y="2154238"/>
          <a:ext cx="9144000" cy="873125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873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Создавайте на рабочих местах дух единой команды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1638" name="Group 22"/>
          <p:cNvGraphicFramePr>
            <a:graphicFrameLocks noGrp="1"/>
          </p:cNvGraphicFramePr>
          <p:nvPr/>
        </p:nvGraphicFramePr>
        <p:xfrm>
          <a:off x="-9525" y="3051175"/>
          <a:ext cx="9144000" cy="871538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Проводите с подчиненными периодические совещания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1646" name="Group 30"/>
          <p:cNvGraphicFramePr>
            <a:graphicFrameLocks noGrp="1"/>
          </p:cNvGraphicFramePr>
          <p:nvPr/>
        </p:nvGraphicFramePr>
        <p:xfrm>
          <a:off x="-9525" y="3916363"/>
          <a:ext cx="9144000" cy="1368425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1368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старайтесь разрушить возникшие неформальные группы, если они не наносят организации реального ущерба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1654" name="Group 38"/>
          <p:cNvGraphicFramePr>
            <a:graphicFrameLocks noGrp="1"/>
          </p:cNvGraphicFramePr>
          <p:nvPr/>
        </p:nvGraphicFramePr>
        <p:xfrm>
          <a:off x="-19050" y="5300663"/>
          <a:ext cx="9144000" cy="1589087"/>
        </p:xfrm>
        <a:graphic>
          <a:graphicData uri="http://schemas.openxmlformats.org/drawingml/2006/table">
            <a:tbl>
              <a:tblPr/>
              <a:tblGrid>
                <a:gridCol w="1042988"/>
                <a:gridCol w="8101012"/>
              </a:tblGrid>
              <a:tr h="158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Создавайте условия для социальной активности членов организации вне ее рамок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1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1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1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939800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28600" y="2667000"/>
            <a:ext cx="876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895350" algn="l"/>
              </a:tabLst>
            </a:pPr>
            <a:r>
              <a:rPr lang="ru-RU" sz="2000">
                <a:latin typeface="Times New Roman" pitchFamily="18" charset="0"/>
              </a:rPr>
              <a:t>	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0"/>
            <a:ext cx="91440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МЕТОДЫ УДОВЛЕТВОРЕНИЯ ПОТРЕБНОСТЕЙ ПЕРСОНАЛА В УВАЖЕНИИ</a:t>
            </a:r>
          </a:p>
        </p:txBody>
      </p:sp>
      <p:graphicFrame>
        <p:nvGraphicFramePr>
          <p:cNvPr id="112645" name="Group 5"/>
          <p:cNvGraphicFramePr>
            <a:graphicFrameLocks noGrp="1"/>
          </p:cNvGraphicFramePr>
          <p:nvPr/>
        </p:nvGraphicFramePr>
        <p:xfrm>
          <a:off x="0" y="5995988"/>
          <a:ext cx="9144000" cy="862012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862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Обеспечивайте обучение и переподготовку, которая повышает уровень компетентности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653" name="Group 13"/>
          <p:cNvGraphicFramePr>
            <a:graphicFrameLocks noGrp="1"/>
          </p:cNvGraphicFramePr>
          <p:nvPr/>
        </p:nvGraphicFramePr>
        <p:xfrm>
          <a:off x="1588" y="982663"/>
          <a:ext cx="9144000" cy="830262"/>
        </p:xfrm>
        <a:graphic>
          <a:graphicData uri="http://schemas.openxmlformats.org/drawingml/2006/table">
            <a:tbl>
              <a:tblPr/>
              <a:tblGrid>
                <a:gridCol w="1017587"/>
                <a:gridCol w="8126413"/>
              </a:tblGrid>
              <a:tr h="830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Предлагайте подчиненным более содержательную работу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661" name="Group 21"/>
          <p:cNvGraphicFramePr>
            <a:graphicFrameLocks noGrp="1"/>
          </p:cNvGraphicFramePr>
          <p:nvPr/>
        </p:nvGraphicFramePr>
        <p:xfrm>
          <a:off x="7938" y="1800225"/>
          <a:ext cx="9144000" cy="908050"/>
        </p:xfrm>
        <a:graphic>
          <a:graphicData uri="http://schemas.openxmlformats.org/drawingml/2006/table">
            <a:tbl>
              <a:tblPr/>
              <a:tblGrid>
                <a:gridCol w="1017587"/>
                <a:gridCol w="8126413"/>
              </a:tblGrid>
              <a:tr h="908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Обеспечьте им положительную обратную связь с достигнутыми результатами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669" name="Group 29"/>
          <p:cNvGraphicFramePr>
            <a:graphicFrameLocks noGrp="1"/>
          </p:cNvGraphicFramePr>
          <p:nvPr/>
        </p:nvGraphicFramePr>
        <p:xfrm>
          <a:off x="14288" y="2679700"/>
          <a:ext cx="9144000" cy="965200"/>
        </p:xfrm>
        <a:graphic>
          <a:graphicData uri="http://schemas.openxmlformats.org/drawingml/2006/table">
            <a:tbl>
              <a:tblPr/>
              <a:tblGrid>
                <a:gridCol w="1017587"/>
                <a:gridCol w="8126413"/>
              </a:tblGrid>
              <a:tr h="965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 оценивайте и поощряйте достигнутые подчиненными результаты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677" name="Group 37"/>
          <p:cNvGraphicFramePr>
            <a:graphicFrameLocks noGrp="1"/>
          </p:cNvGraphicFramePr>
          <p:nvPr/>
        </p:nvGraphicFramePr>
        <p:xfrm>
          <a:off x="9525" y="3662363"/>
          <a:ext cx="9144000" cy="889000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88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Привлекайте подчиненных к формулировке целей и выработке решений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685" name="Group 45"/>
          <p:cNvGraphicFramePr>
            <a:graphicFrameLocks noGrp="1"/>
          </p:cNvGraphicFramePr>
          <p:nvPr/>
        </p:nvGraphicFramePr>
        <p:xfrm>
          <a:off x="7938" y="4530725"/>
          <a:ext cx="9144000" cy="915988"/>
        </p:xfrm>
        <a:graphic>
          <a:graphicData uri="http://schemas.openxmlformats.org/drawingml/2006/table">
            <a:tbl>
              <a:tblPr/>
              <a:tblGrid>
                <a:gridCol w="1017587"/>
                <a:gridCol w="8126413"/>
              </a:tblGrid>
              <a:tr h="915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Делегируйте подчиненным дополнительные права и полномочия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693" name="Group 53"/>
          <p:cNvGraphicFramePr>
            <a:graphicFrameLocks noGrp="1"/>
          </p:cNvGraphicFramePr>
          <p:nvPr/>
        </p:nvGraphicFramePr>
        <p:xfrm>
          <a:off x="1588" y="5421313"/>
          <a:ext cx="9144000" cy="549275"/>
        </p:xfrm>
        <a:graphic>
          <a:graphicData uri="http://schemas.openxmlformats.org/drawingml/2006/table">
            <a:tbl>
              <a:tblPr/>
              <a:tblGrid>
                <a:gridCol w="1017587"/>
                <a:gridCol w="8126413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Продвигайте подчиненных по служебной лестнице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1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12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1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12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1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28600" y="2667000"/>
            <a:ext cx="876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895350" algn="l"/>
              </a:tabLst>
            </a:pPr>
            <a:r>
              <a:rPr lang="ru-RU" sz="2000">
                <a:latin typeface="Times New Roman" pitchFamily="18" charset="0"/>
              </a:rPr>
              <a:t>	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28600" y="4365625"/>
            <a:ext cx="868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895350" algn="l"/>
              </a:tabLst>
            </a:pPr>
            <a:r>
              <a:rPr lang="ru-RU" sz="2000">
                <a:latin typeface="Times New Roman" pitchFamily="18" charset="0"/>
              </a:rPr>
              <a:t> 	</a:t>
            </a:r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МЕТОДЫ УДОВЛЕТВОРЕНИЯ ПОТРЕБНОСТЕЙ ПЕРСОНАЛА В САМОВЫРАЖЕНИИ</a:t>
            </a:r>
          </a:p>
        </p:txBody>
      </p:sp>
      <p:graphicFrame>
        <p:nvGraphicFramePr>
          <p:cNvPr id="113670" name="Group 6"/>
          <p:cNvGraphicFramePr>
            <a:graphicFrameLocks noGrp="1"/>
          </p:cNvGraphicFramePr>
          <p:nvPr/>
        </p:nvGraphicFramePr>
        <p:xfrm>
          <a:off x="0" y="1125538"/>
          <a:ext cx="9144000" cy="2216150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2216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Обеспечивайте подчиненным возможности для обучения и развития, которые позволили бы полностью использовать их потенциал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3678" name="Group 14"/>
          <p:cNvGraphicFramePr>
            <a:graphicFrameLocks noGrp="1"/>
          </p:cNvGraphicFramePr>
          <p:nvPr/>
        </p:nvGraphicFramePr>
        <p:xfrm>
          <a:off x="-12700" y="3314700"/>
          <a:ext cx="9144000" cy="1920875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1920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Давайте подчиненным сложную и важную работу, требующую от них полной отдачи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3686" name="Group 22"/>
          <p:cNvGraphicFramePr>
            <a:graphicFrameLocks noGrp="1"/>
          </p:cNvGraphicFramePr>
          <p:nvPr/>
        </p:nvGraphicFramePr>
        <p:xfrm>
          <a:off x="0" y="5237163"/>
          <a:ext cx="9144000" cy="1592262"/>
        </p:xfrm>
        <a:graphic>
          <a:graphicData uri="http://schemas.openxmlformats.org/drawingml/2006/table">
            <a:tbl>
              <a:tblPr/>
              <a:tblGrid>
                <a:gridCol w="1017588"/>
                <a:gridCol w="8126412"/>
              </a:tblGrid>
              <a:tr h="1592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Поощряйте и развивайте у подчиненных творческие способности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1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30%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b="1" i="1"/>
          </a:p>
          <a:p>
            <a:endParaRPr lang="ru-RU" sz="28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  <a:p>
            <a:endParaRPr lang="ru-RU" sz="2400" b="1" i="1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052638" y="6007100"/>
            <a:ext cx="48244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000" b="1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051050" y="2492375"/>
            <a:ext cx="4968875" cy="12954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ПРОЦЕССУАЛЬНЫЕ ТЕОРИИ МОТИВАЦИИ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266700" y="100013"/>
            <a:ext cx="8640763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ПРОЦЕССУАЛЬНЫЕ  ТЕОРИИ МОТИВАЦИИ</a:t>
            </a:r>
          </a:p>
        </p:txBody>
      </p:sp>
      <p:sp>
        <p:nvSpPr>
          <p:cNvPr id="25604" name="Rectangle 9"/>
          <p:cNvSpPr>
            <a:spLocks noChangeArrowheads="1"/>
          </p:cNvSpPr>
          <p:nvPr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8858" name="AutoShape 10"/>
          <p:cNvSpPr>
            <a:spLocks noChangeArrowheads="1"/>
          </p:cNvSpPr>
          <p:nvPr/>
        </p:nvSpPr>
        <p:spPr bwMode="auto">
          <a:xfrm>
            <a:off x="1363663" y="1452563"/>
            <a:ext cx="6264275" cy="863600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Врума</a:t>
            </a:r>
          </a:p>
        </p:txBody>
      </p:sp>
      <p:sp>
        <p:nvSpPr>
          <p:cNvPr id="78859" name="AutoShape 11"/>
          <p:cNvSpPr>
            <a:spLocks noChangeArrowheads="1"/>
          </p:cNvSpPr>
          <p:nvPr/>
        </p:nvSpPr>
        <p:spPr bwMode="auto">
          <a:xfrm>
            <a:off x="1331913" y="2492375"/>
            <a:ext cx="6335712" cy="863600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Адамса</a:t>
            </a:r>
            <a:endParaRPr lang="ru-RU" sz="2400"/>
          </a:p>
        </p:txBody>
      </p:sp>
      <p:sp>
        <p:nvSpPr>
          <p:cNvPr id="78861" name="AutoShape 13"/>
          <p:cNvSpPr>
            <a:spLocks noChangeArrowheads="1"/>
          </p:cNvSpPr>
          <p:nvPr/>
        </p:nvSpPr>
        <p:spPr bwMode="auto">
          <a:xfrm>
            <a:off x="1331913" y="3644900"/>
            <a:ext cx="6335712" cy="863600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Портера-Лоулера</a:t>
            </a:r>
            <a:endParaRPr lang="ru-RU" sz="2400"/>
          </a:p>
        </p:txBody>
      </p:sp>
      <p:sp>
        <p:nvSpPr>
          <p:cNvPr id="78862" name="AutoShape 14"/>
          <p:cNvSpPr>
            <a:spLocks noChangeArrowheads="1"/>
          </p:cNvSpPr>
          <p:nvPr/>
        </p:nvSpPr>
        <p:spPr bwMode="auto">
          <a:xfrm>
            <a:off x="1403350" y="4724400"/>
            <a:ext cx="6335713" cy="865188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Скиннера</a:t>
            </a:r>
          </a:p>
        </p:txBody>
      </p:sp>
      <p:sp>
        <p:nvSpPr>
          <p:cNvPr id="78864" name="AutoShape 16"/>
          <p:cNvSpPr>
            <a:spLocks noChangeArrowheads="1"/>
          </p:cNvSpPr>
          <p:nvPr/>
        </p:nvSpPr>
        <p:spPr bwMode="auto">
          <a:xfrm>
            <a:off x="1547813" y="5805488"/>
            <a:ext cx="6335712" cy="865187"/>
          </a:xfrm>
          <a:prstGeom prst="roundRect">
            <a:avLst>
              <a:gd name="adj" fmla="val 50000"/>
            </a:avLst>
          </a:prstGeom>
          <a:solidFill>
            <a:srgbClr val="DDE4EF"/>
          </a:solidFill>
          <a:ln w="381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Теория Локка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7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/>
      <p:bldP spid="78858" grpId="0" animBg="1"/>
      <p:bldP spid="78859" grpId="0" animBg="1"/>
      <p:bldP spid="78861" grpId="0" animBg="1"/>
      <p:bldP spid="78862" grpId="0" animBg="1"/>
      <p:bldP spid="7886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9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2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884238" y="200025"/>
            <a:ext cx="698341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ТЕОРИЯ   ОЖИДАНИЙ   (ВРУМА)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27345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0" y="908050"/>
            <a:ext cx="9144000" cy="5689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68616" name="Object 8"/>
          <p:cNvGraphicFramePr>
            <a:graphicFrameLocks noChangeAspect="1"/>
          </p:cNvGraphicFramePr>
          <p:nvPr/>
        </p:nvGraphicFramePr>
        <p:xfrm>
          <a:off x="-612775" y="1557338"/>
          <a:ext cx="10225088" cy="5300662"/>
        </p:xfrm>
        <a:graphic>
          <a:graphicData uri="http://schemas.openxmlformats.org/presentationml/2006/ole">
            <p:oleObj spid="_x0000_s2050" name="Visio" r:id="rId3" imgW="5472056" imgH="2926941" progId="Visio.Drawing.6">
              <p:embed/>
            </p:oleObj>
          </a:graphicData>
        </a:graphic>
      </p:graphicFrame>
      <p:pic>
        <p:nvPicPr>
          <p:cNvPr id="2057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04150" y="836613"/>
            <a:ext cx="133985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1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6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228600" y="200025"/>
            <a:ext cx="8615363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ТЕОРИЯ СПРАВЕДЛИВОСТИ (АДАМСА)</a:t>
            </a:r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27345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0" y="908050"/>
            <a:ext cx="9144000" cy="5689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0" name="Rectangle 7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73738" name="Object 10"/>
          <p:cNvGraphicFramePr>
            <a:graphicFrameLocks noChangeAspect="1"/>
          </p:cNvGraphicFramePr>
          <p:nvPr/>
        </p:nvGraphicFramePr>
        <p:xfrm>
          <a:off x="-396875" y="836613"/>
          <a:ext cx="10004425" cy="6021387"/>
        </p:xfrm>
        <a:graphic>
          <a:graphicData uri="http://schemas.openxmlformats.org/presentationml/2006/ole">
            <p:oleObj spid="_x0000_s3074" name="Visio" r:id="rId3" imgW="5472056" imgH="2926941" progId="Visio.Drawing.6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0" name="Rectangle 3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485775" y="185738"/>
            <a:ext cx="81010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ТЕОРИЯ ПОРТЕРА-ЛОУЛЕРА</a:t>
            </a: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27345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0" y="908050"/>
            <a:ext cx="9144000" cy="5689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4" name="Rectangle 7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16744" name="Object 8"/>
          <p:cNvGraphicFramePr>
            <a:graphicFrameLocks noChangeAspect="1"/>
          </p:cNvGraphicFramePr>
          <p:nvPr/>
        </p:nvGraphicFramePr>
        <p:xfrm>
          <a:off x="-403225" y="908050"/>
          <a:ext cx="10004425" cy="5559425"/>
        </p:xfrm>
        <a:graphic>
          <a:graphicData uri="http://schemas.openxmlformats.org/presentationml/2006/ole">
            <p:oleObj spid="_x0000_s4098" name="Visio" r:id="rId3" imgW="5472056" imgH="2926941" progId="Visio.Drawing.6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27" name="Rectangle 3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0825" y="200025"/>
            <a:ext cx="856932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ТЕОРИЯ   ПОДКРЕПЛЕНИЯ (СКИННЕРА)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27345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908050"/>
            <a:ext cx="9144000" cy="5689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2400" b="1" i="1"/>
              <a:t>Люди повторяют поведение, </a:t>
            </a:r>
          </a:p>
          <a:p>
            <a:pPr algn="ctr">
              <a:lnSpc>
                <a:spcPct val="150000"/>
              </a:lnSpc>
            </a:pPr>
            <a:r>
              <a:rPr lang="ru-RU" sz="2400" b="1" i="1"/>
              <a:t>которое приносило удовлетворение, </a:t>
            </a:r>
          </a:p>
          <a:p>
            <a:pPr algn="ctr">
              <a:lnSpc>
                <a:spcPct val="150000"/>
              </a:lnSpc>
            </a:pPr>
            <a:r>
              <a:rPr lang="ru-RU" sz="2400" b="1" i="1"/>
              <a:t>и избегают поведения, которое </a:t>
            </a:r>
          </a:p>
          <a:p>
            <a:pPr algn="ctr">
              <a:lnSpc>
                <a:spcPct val="150000"/>
              </a:lnSpc>
            </a:pPr>
            <a:r>
              <a:rPr lang="ru-RU" sz="2400" b="1" i="1"/>
              <a:t>доставляло им неприятности.</a:t>
            </a:r>
            <a:r>
              <a:rPr lang="ru-RU"/>
              <a:t> </a:t>
            </a:r>
            <a:endParaRPr lang="ru-RU" sz="2400" b="1" i="1"/>
          </a:p>
          <a:p>
            <a:pPr algn="ctr">
              <a:lnSpc>
                <a:spcPct val="150000"/>
              </a:lnSpc>
            </a:pPr>
            <a:r>
              <a:rPr lang="ru-RU" sz="2400" b="1" i="1">
                <a:solidFill>
                  <a:schemeClr val="accent2"/>
                </a:solidFill>
              </a:rPr>
              <a:t>Роль положительной мотивации</a:t>
            </a:r>
            <a:r>
              <a:rPr lang="ru-RU" sz="2400" b="1" i="1"/>
              <a:t> - стимулировать достижения и инициативу. </a:t>
            </a:r>
          </a:p>
          <a:p>
            <a:pPr algn="ctr">
              <a:lnSpc>
                <a:spcPct val="150000"/>
              </a:lnSpc>
            </a:pPr>
            <a:r>
              <a:rPr lang="ru-RU" sz="2400" b="1" i="1">
                <a:solidFill>
                  <a:schemeClr val="accent2"/>
                </a:solidFill>
              </a:rPr>
              <a:t>Роль отрицательной мотивации</a:t>
            </a:r>
            <a:r>
              <a:rPr lang="ru-RU" sz="2400" b="1" i="1"/>
              <a:t> – повышение исполнительской дисциплины и интенсивности труда.</a:t>
            </a:r>
          </a:p>
          <a:p>
            <a:pPr algn="ctr">
              <a:lnSpc>
                <a:spcPct val="150000"/>
              </a:lnSpc>
            </a:pPr>
            <a:r>
              <a:rPr lang="ru-RU" sz="2400" b="1" i="1"/>
              <a:t>(KITA - kick in the ass</a:t>
            </a:r>
            <a:r>
              <a:rPr lang="ru-RU" sz="2400"/>
              <a:t>) </a:t>
            </a:r>
          </a:p>
        </p:txBody>
      </p:sp>
      <p:pic>
        <p:nvPicPr>
          <p:cNvPr id="26632" name="Picture 8" descr="4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7613" y="836613"/>
            <a:ext cx="157638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3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3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3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9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39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39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39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39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39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39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39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НАКАЗАНИЯ, ПРИМЕНЯЕМЫЕ </a:t>
            </a:r>
            <a:br>
              <a:rPr lang="ru-RU" sz="3200" b="1" smtClean="0">
                <a:solidFill>
                  <a:schemeClr val="bg1"/>
                </a:solidFill>
              </a:rPr>
            </a:br>
            <a:r>
              <a:rPr lang="ru-RU" sz="3200" b="1" smtClean="0">
                <a:solidFill>
                  <a:schemeClr val="bg1"/>
                </a:solidFill>
              </a:rPr>
              <a:t>  В РОССИЙСКИХ КОМПАНИЯХ	</a:t>
            </a:r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0" y="1458913"/>
            <a:ext cx="9144000" cy="5351462"/>
          </a:xfrm>
          <a:prstGeom prst="rect">
            <a:avLst/>
          </a:prstGeom>
          <a:solidFill>
            <a:srgbClr val="D0DFF4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>
                <a:solidFill>
                  <a:schemeClr val="accent2"/>
                </a:solidFill>
              </a:rPr>
              <a:t>Что думают о наказаниях руководители фирм?</a:t>
            </a:r>
          </a:p>
          <a:p>
            <a:pPr>
              <a:lnSpc>
                <a:spcPct val="120000"/>
              </a:lnSpc>
            </a:pPr>
            <a:r>
              <a:rPr lang="ru-RU" sz="2000" b="1"/>
              <a:t>	15% - без наказаний невозможно управлять людьми, особенно 	в России</a:t>
            </a:r>
          </a:p>
          <a:p>
            <a:pPr>
              <a:lnSpc>
                <a:spcPct val="120000"/>
              </a:lnSpc>
            </a:pPr>
            <a:r>
              <a:rPr lang="ru-RU" sz="2000" b="1"/>
              <a:t>	6% - это лучший способ мотивации</a:t>
            </a:r>
          </a:p>
          <a:p>
            <a:pPr>
              <a:lnSpc>
                <a:spcPct val="120000"/>
              </a:lnSpc>
            </a:pPr>
            <a:r>
              <a:rPr lang="ru-RU" sz="2000" b="1"/>
              <a:t>	79% - наказания полезны, но в небольших дозах, а также в 	исключительных случаях и в отношении отдельных 	сотрудников.</a:t>
            </a:r>
          </a:p>
          <a:p>
            <a:pPr algn="ctr">
              <a:lnSpc>
                <a:spcPct val="120000"/>
              </a:lnSpc>
            </a:pPr>
            <a:r>
              <a:rPr lang="ru-RU" sz="2000" b="1">
                <a:solidFill>
                  <a:schemeClr val="accent2"/>
                </a:solidFill>
              </a:rPr>
              <a:t>Как наказывают?</a:t>
            </a:r>
          </a:p>
          <a:p>
            <a:pPr>
              <a:lnSpc>
                <a:spcPct val="120000"/>
              </a:lnSpc>
            </a:pPr>
            <a:r>
              <a:rPr lang="ru-RU" sz="2000" b="1"/>
              <a:t>	88 % наказывают сотрудников систематически</a:t>
            </a:r>
          </a:p>
          <a:p>
            <a:pPr>
              <a:lnSpc>
                <a:spcPct val="120000"/>
              </a:lnSpc>
            </a:pPr>
            <a:r>
              <a:rPr lang="ru-RU" sz="2000" b="1"/>
              <a:t>	74% используют штрафы</a:t>
            </a:r>
          </a:p>
          <a:p>
            <a:pPr>
              <a:lnSpc>
                <a:spcPct val="120000"/>
              </a:lnSpc>
            </a:pPr>
            <a:r>
              <a:rPr lang="ru-RU" sz="2000" b="1"/>
              <a:t>	30 % прибегают к публичному порицанию</a:t>
            </a:r>
          </a:p>
          <a:p>
            <a:pPr>
              <a:lnSpc>
                <a:spcPct val="120000"/>
              </a:lnSpc>
            </a:pPr>
            <a:r>
              <a:rPr lang="ru-RU" sz="2000" b="1"/>
              <a:t>	19 % применяют выговоры и воспитательные беседы</a:t>
            </a:r>
          </a:p>
          <a:p>
            <a:pPr>
              <a:lnSpc>
                <a:spcPct val="120000"/>
              </a:lnSpc>
            </a:pPr>
            <a:r>
              <a:rPr lang="ru-RU" sz="2000" b="1"/>
              <a:t>	17 % практикуют немедленное увольнение нарушителя</a:t>
            </a:r>
          </a:p>
          <a:p>
            <a:pPr algn="ctr">
              <a:lnSpc>
                <a:spcPct val="120000"/>
              </a:lnSpc>
            </a:pPr>
            <a:endParaRPr lang="ru-RU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57338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chemeClr val="bg1"/>
                </a:solidFill>
              </a:rPr>
              <a:t>ЗА ЧТО НАКАЗЫВАЮТ </a:t>
            </a:r>
            <a:br>
              <a:rPr lang="ru-RU" sz="3600" b="1" smtClean="0">
                <a:solidFill>
                  <a:schemeClr val="bg1"/>
                </a:solidFill>
              </a:rPr>
            </a:br>
            <a:r>
              <a:rPr lang="ru-RU" sz="3600" b="1" smtClean="0">
                <a:solidFill>
                  <a:schemeClr val="bg1"/>
                </a:solidFill>
              </a:rPr>
              <a:t>  В РОССИЙСКИХ КОМПАНИЯХ?	</a:t>
            </a:r>
          </a:p>
        </p:txBody>
      </p:sp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0" y="1597025"/>
            <a:ext cx="9144000" cy="5219700"/>
          </a:xfrm>
          <a:prstGeom prst="rect">
            <a:avLst/>
          </a:prstGeom>
          <a:solidFill>
            <a:srgbClr val="D0DFF4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>
                <a:solidFill>
                  <a:schemeClr val="accent2"/>
                </a:solidFill>
              </a:rPr>
              <a:t>Из опрошенных 526 российских компаний:</a:t>
            </a:r>
          </a:p>
          <a:p>
            <a:pPr algn="ctr">
              <a:lnSpc>
                <a:spcPct val="120000"/>
              </a:lnSpc>
            </a:pPr>
            <a:endParaRPr lang="ru-RU" sz="2800" b="1"/>
          </a:p>
          <a:p>
            <a:pPr algn="ctr">
              <a:lnSpc>
                <a:spcPct val="120000"/>
              </a:lnSpc>
            </a:pPr>
            <a:r>
              <a:rPr lang="ru-RU" sz="2800" b="1"/>
              <a:t>63 % постоянно фиксируют время прихода и ухода работников</a:t>
            </a:r>
          </a:p>
          <a:p>
            <a:pPr algn="ctr">
              <a:lnSpc>
                <a:spcPct val="120000"/>
              </a:lnSpc>
            </a:pPr>
            <a:r>
              <a:rPr lang="ru-RU" sz="2800" b="1"/>
              <a:t>29% контролируют посещение Интернет-сайтов</a:t>
            </a:r>
          </a:p>
          <a:p>
            <a:pPr algn="ctr">
              <a:lnSpc>
                <a:spcPct val="120000"/>
              </a:lnSpc>
            </a:pPr>
            <a:r>
              <a:rPr lang="ru-RU" sz="2800" b="1"/>
              <a:t>25 % перлюстрируют электронную почту</a:t>
            </a:r>
          </a:p>
          <a:p>
            <a:pPr algn="ctr">
              <a:lnSpc>
                <a:spcPct val="120000"/>
              </a:lnSpc>
            </a:pPr>
            <a:r>
              <a:rPr lang="ru-RU" sz="2800" b="1"/>
              <a:t>24 % прослушивают телефонные разговоры сотрудников</a:t>
            </a:r>
          </a:p>
          <a:p>
            <a:pPr algn="ctr">
              <a:lnSpc>
                <a:spcPct val="120000"/>
              </a:lnSpc>
            </a:pPr>
            <a:endParaRPr lang="ru-RU" sz="2800" b="1"/>
          </a:p>
          <a:p>
            <a:pPr algn="ctr">
              <a:lnSpc>
                <a:spcPct val="120000"/>
              </a:lnSpc>
            </a:pPr>
            <a:endParaRPr lang="ru-RU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СИСТЕМА НАКАЗАНИЙ В КОМПАНИИ «МВ» </a:t>
            </a:r>
          </a:p>
        </p:txBody>
      </p:sp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0" y="1282700"/>
            <a:ext cx="9144000" cy="5735638"/>
          </a:xfrm>
          <a:prstGeom prst="rect">
            <a:avLst/>
          </a:prstGeom>
          <a:solidFill>
            <a:srgbClr val="D0DFF4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</a:pPr>
            <a:endParaRPr lang="ru-RU" sz="2800" b="1"/>
          </a:p>
          <a:p>
            <a:pPr algn="ctr">
              <a:lnSpc>
                <a:spcPct val="150000"/>
              </a:lnSpc>
            </a:pPr>
            <a:r>
              <a:rPr lang="ru-RU" sz="2800" b="1"/>
              <a:t>Опоздание - </a:t>
            </a:r>
            <a:r>
              <a:rPr lang="en-US" sz="2800" b="1"/>
              <a:t>$</a:t>
            </a:r>
            <a:r>
              <a:rPr lang="ru-RU" sz="2800" b="1"/>
              <a:t>1 (за минуту)</a:t>
            </a:r>
          </a:p>
          <a:p>
            <a:pPr algn="ctr">
              <a:lnSpc>
                <a:spcPct val="150000"/>
              </a:lnSpc>
            </a:pPr>
            <a:r>
              <a:rPr lang="ru-RU" sz="2800" b="1"/>
              <a:t>Звонок личного мобильника в офисе - </a:t>
            </a:r>
            <a:r>
              <a:rPr lang="en-US" sz="2800" b="1"/>
              <a:t>$ </a:t>
            </a:r>
            <a:r>
              <a:rPr lang="ru-RU" sz="2800" b="1"/>
              <a:t>20</a:t>
            </a:r>
          </a:p>
          <a:p>
            <a:pPr algn="ctr">
              <a:lnSpc>
                <a:spcPct val="150000"/>
              </a:lnSpc>
            </a:pPr>
            <a:r>
              <a:rPr lang="ru-RU" sz="2800" b="1"/>
              <a:t>Невыполнение задания, инициированного самим сотрудником - </a:t>
            </a:r>
            <a:r>
              <a:rPr lang="en-US" sz="2800" b="1"/>
              <a:t>$100</a:t>
            </a:r>
            <a:endParaRPr lang="ru-RU" sz="2800" b="1"/>
          </a:p>
          <a:p>
            <a:pPr algn="ctr">
              <a:lnSpc>
                <a:spcPct val="150000"/>
              </a:lnSpc>
            </a:pPr>
            <a:endParaRPr lang="ru-RU" sz="2800" b="1"/>
          </a:p>
          <a:p>
            <a:pPr algn="ctr">
              <a:lnSpc>
                <a:spcPct val="150000"/>
              </a:lnSpc>
            </a:pPr>
            <a:endParaRPr lang="ru-RU" sz="2800" b="1"/>
          </a:p>
          <a:p>
            <a:pPr algn="ctr">
              <a:lnSpc>
                <a:spcPct val="150000"/>
              </a:lnSpc>
            </a:pPr>
            <a:endParaRPr lang="ru-RU" sz="2800" b="1"/>
          </a:p>
          <a:p>
            <a:pPr algn="ctr">
              <a:lnSpc>
                <a:spcPct val="120000"/>
              </a:lnSpc>
            </a:pPr>
            <a:endParaRPr lang="ru-RU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СИСТЕМА НАКАЗАНИЙ В КОМПАНИИ «</a:t>
            </a:r>
            <a:r>
              <a:rPr lang="en-US" sz="3200" b="1" smtClean="0">
                <a:solidFill>
                  <a:schemeClr val="bg1"/>
                </a:solidFill>
              </a:rPr>
              <a:t>CBOSS</a:t>
            </a:r>
            <a:r>
              <a:rPr lang="ru-RU" sz="3200" b="1" smtClean="0">
                <a:solidFill>
                  <a:schemeClr val="bg1"/>
                </a:solidFill>
              </a:rPr>
              <a:t>» 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1516063"/>
            <a:ext cx="9144000" cy="5222875"/>
          </a:xfrm>
          <a:prstGeom prst="rect">
            <a:avLst/>
          </a:prstGeom>
          <a:solidFill>
            <a:srgbClr val="D0DFF4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</a:pPr>
            <a:endParaRPr lang="ru-RU" sz="2800" b="1"/>
          </a:p>
          <a:p>
            <a:pPr algn="ctr">
              <a:lnSpc>
                <a:spcPct val="150000"/>
              </a:lnSpc>
            </a:pPr>
            <a:r>
              <a:rPr lang="ru-RU" sz="2800" b="1"/>
              <a:t>В зависимости от проступка сотруднику могут поставить от 0,1 балла до 10 баллов (1 балл соответствует 3% зарплаты). Максимально можно лишить работника 30% заработка, то есть полного размера премиальных выплат.</a:t>
            </a:r>
            <a:endParaRPr lang="en-US" sz="2800" b="1"/>
          </a:p>
          <a:p>
            <a:pPr algn="ctr">
              <a:lnSpc>
                <a:spcPct val="150000"/>
              </a:lnSpc>
            </a:pPr>
            <a:endParaRPr lang="en-US" sz="2800" b="1"/>
          </a:p>
          <a:p>
            <a:pPr algn="ctr">
              <a:lnSpc>
                <a:spcPct val="150000"/>
              </a:lnSpc>
            </a:pPr>
            <a:endParaRPr lang="ru-RU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ПООЩРЕНИЕ ИЛИ НАКАЗАНИЕ?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1357313"/>
            <a:ext cx="9144000" cy="5553075"/>
          </a:xfrm>
          <a:prstGeom prst="rect">
            <a:avLst/>
          </a:prstGeom>
          <a:solidFill>
            <a:srgbClr val="D0DFF4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160000"/>
              </a:lnSpc>
            </a:pPr>
            <a:r>
              <a:rPr lang="ru-RU" sz="2800" b="1" i="1">
                <a:solidFill>
                  <a:schemeClr val="accent2"/>
                </a:solidFill>
              </a:rPr>
              <a:t>Результаты исследований результативности различных способов воздействия:</a:t>
            </a:r>
            <a:r>
              <a:rPr lang="ru-RU" sz="2800" b="1" i="1"/>
              <a:t> </a:t>
            </a:r>
            <a:endParaRPr lang="ru-RU" sz="2800" b="1"/>
          </a:p>
          <a:p>
            <a:pPr algn="ctr">
              <a:lnSpc>
                <a:spcPct val="160000"/>
              </a:lnSpc>
            </a:pPr>
            <a:endParaRPr lang="en-US" sz="2800" b="1"/>
          </a:p>
          <a:p>
            <a:pPr algn="ctr">
              <a:lnSpc>
                <a:spcPct val="160000"/>
              </a:lnSpc>
            </a:pPr>
            <a:r>
              <a:rPr lang="ru-RU" sz="2800" b="1"/>
              <a:t>поощрение улучшает работу в 89% случаев; </a:t>
            </a:r>
          </a:p>
          <a:p>
            <a:pPr algn="ctr">
              <a:lnSpc>
                <a:spcPct val="160000"/>
              </a:lnSpc>
            </a:pPr>
            <a:r>
              <a:rPr lang="ru-RU" sz="2800" b="1"/>
              <a:t> наказание улучшает работу в 11% случаев; </a:t>
            </a:r>
          </a:p>
          <a:p>
            <a:pPr algn="ctr">
              <a:lnSpc>
                <a:spcPct val="160000"/>
              </a:lnSpc>
            </a:pPr>
            <a:r>
              <a:rPr lang="ru-RU" sz="2800" b="1"/>
              <a:t> наказание ухудшает работу в 11% случаев; </a:t>
            </a:r>
          </a:p>
          <a:p>
            <a:pPr algn="ctr">
              <a:lnSpc>
                <a:spcPct val="160000"/>
              </a:lnSpc>
            </a:pPr>
            <a:r>
              <a:rPr lang="ru-RU" sz="2800" b="1"/>
              <a:t> угрозы на 99% игнорируются.</a:t>
            </a:r>
            <a:endParaRPr lang="en-US" sz="2800" b="1"/>
          </a:p>
          <a:p>
            <a:pPr algn="ctr">
              <a:lnSpc>
                <a:spcPct val="160000"/>
              </a:lnSpc>
            </a:pPr>
            <a:endParaRPr lang="ru-RU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30000"/>
              </a:lnSpc>
            </a:pPr>
            <a:r>
              <a:rPr lang="ru-RU" sz="2400" b="1" i="1"/>
              <a:t>Люди субъективно в той или иной степени воспринимают цель организации как свою собственную и стремятся к ее достижению, получая удовлетворение от выполнения требующейся для этого работы. </a:t>
            </a:r>
          </a:p>
          <a:p>
            <a:pPr algn="ctr">
              <a:lnSpc>
                <a:spcPct val="130000"/>
              </a:lnSpc>
            </a:pPr>
            <a:endParaRPr lang="ru-RU" sz="2400" b="1" i="1"/>
          </a:p>
          <a:p>
            <a:pPr algn="ctr">
              <a:lnSpc>
                <a:spcPct val="130000"/>
              </a:lnSpc>
            </a:pPr>
            <a:r>
              <a:rPr lang="ru-RU" sz="2400" b="1" i="1">
                <a:solidFill>
                  <a:schemeClr val="accent2"/>
                </a:solidFill>
              </a:rPr>
              <a:t>Характеристики целей, от которых может зависеть  уровень исполнения работы: </a:t>
            </a:r>
          </a:p>
          <a:p>
            <a:pPr algn="ctr">
              <a:lnSpc>
                <a:spcPct val="130000"/>
              </a:lnSpc>
            </a:pPr>
            <a:r>
              <a:rPr lang="ru-RU" sz="2400" b="1"/>
              <a:t>Сложность цели </a:t>
            </a:r>
          </a:p>
          <a:p>
            <a:pPr algn="ctr">
              <a:lnSpc>
                <a:spcPct val="130000"/>
              </a:lnSpc>
            </a:pPr>
            <a:r>
              <a:rPr lang="ru-RU" sz="2400" b="1"/>
              <a:t>Специфичность  цели</a:t>
            </a:r>
          </a:p>
          <a:p>
            <a:pPr algn="ctr">
              <a:lnSpc>
                <a:spcPct val="130000"/>
              </a:lnSpc>
            </a:pPr>
            <a:r>
              <a:rPr lang="ru-RU" sz="2400" b="1"/>
              <a:t>Приемлемость цели </a:t>
            </a:r>
          </a:p>
          <a:p>
            <a:pPr algn="ctr">
              <a:lnSpc>
                <a:spcPct val="130000"/>
              </a:lnSpc>
            </a:pPr>
            <a:r>
              <a:rPr lang="ru-RU" sz="2400" b="1"/>
              <a:t>Приверженность человека цели </a:t>
            </a:r>
          </a:p>
        </p:txBody>
      </p:sp>
      <p:sp>
        <p:nvSpPr>
          <p:cNvPr id="168964" name="Rectangle 4"/>
          <p:cNvSpPr>
            <a:spLocks noChangeArrowheads="1"/>
          </p:cNvSpPr>
          <p:nvPr/>
        </p:nvSpPr>
        <p:spPr bwMode="auto">
          <a:xfrm>
            <a:off x="323850" y="200025"/>
            <a:ext cx="856932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ТЕОРИЯ   ПОСТАНОВКИ ЦЕЛЕЙ (ЛОККА)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solidFill>
            <a:srgbClr val="0033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0" y="1341438"/>
            <a:ext cx="9144000" cy="5516562"/>
          </a:xfrm>
          <a:prstGeom prst="rect">
            <a:avLst/>
          </a:prstGeom>
          <a:solidFill>
            <a:srgbClr val="D0DEF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lang="ru-RU" b="1" i="1"/>
              <a:t>Если человек в организации заинтересованно принимает участие в различной внутриорганизационной деятельности, то он тем самым, получая от этого удовлетворение, работает с большей отдачей. </a:t>
            </a:r>
            <a:endParaRPr lang="ru-RU" b="1">
              <a:solidFill>
                <a:schemeClr val="accent2"/>
              </a:solidFill>
            </a:endParaRPr>
          </a:p>
          <a:p>
            <a:pPr algn="ctr">
              <a:lnSpc>
                <a:spcPct val="110000"/>
              </a:lnSpc>
            </a:pPr>
            <a:endParaRPr lang="ru-RU" b="1">
              <a:solidFill>
                <a:schemeClr val="accent2"/>
              </a:solidFill>
            </a:endParaRPr>
          </a:p>
          <a:p>
            <a:pPr>
              <a:lnSpc>
                <a:spcPct val="110000"/>
              </a:lnSpc>
            </a:pPr>
            <a:r>
              <a:rPr lang="ru-RU" b="1" i="1">
                <a:solidFill>
                  <a:schemeClr val="accent2"/>
                </a:solidFill>
              </a:rPr>
              <a:t>Возможные направления реализации партисипативного управления: </a:t>
            </a:r>
          </a:p>
          <a:p>
            <a:pPr>
              <a:lnSpc>
                <a:spcPct val="110000"/>
              </a:lnSpc>
            </a:pPr>
            <a:r>
              <a:rPr lang="ru-RU" b="1"/>
              <a:t>Предоставление работникам права самостоятельного  принятия решения по поводу того, как им осуществлять свою деятельность. </a:t>
            </a:r>
          </a:p>
          <a:p>
            <a:pPr>
              <a:lnSpc>
                <a:spcPct val="110000"/>
              </a:lnSpc>
            </a:pPr>
            <a:r>
              <a:rPr lang="ru-RU" b="1"/>
              <a:t>Привлечение работников к принятию решения по поводу выполняемой ими работы (привлечение к постановке целей). </a:t>
            </a:r>
          </a:p>
          <a:p>
            <a:pPr>
              <a:lnSpc>
                <a:spcPct val="110000"/>
              </a:lnSpc>
            </a:pPr>
            <a:r>
              <a:rPr lang="ru-RU" b="1"/>
              <a:t>Предоставление работникам права контроля за качеством и количеством осуществляемого ими труда и установления ответственности за конечный результат. </a:t>
            </a:r>
          </a:p>
          <a:p>
            <a:pPr>
              <a:lnSpc>
                <a:spcPct val="110000"/>
              </a:lnSpc>
            </a:pPr>
            <a:r>
              <a:rPr lang="ru-RU" b="1"/>
              <a:t>Участие работников в рационализаторской деятельности, в вынесении предложений по совершенствованию их собственной работы и работы организации в целом, а также ее отдельных подразделений. </a:t>
            </a:r>
          </a:p>
          <a:p>
            <a:pPr>
              <a:lnSpc>
                <a:spcPct val="110000"/>
              </a:lnSpc>
            </a:pPr>
            <a:r>
              <a:rPr lang="ru-RU" b="1"/>
              <a:t>Предоставление работникам права на формирование рабочих групп из тех членов организации, с которыми им хотелось бы работать вместе. </a:t>
            </a:r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323850" y="200025"/>
            <a:ext cx="856932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ТЕОРИЯ   ПАРТИСИПАТИВНОГО УПРАВЛЕНИЯ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9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9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rgbClr val="DEDEDE"/>
          </a:solidFill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ru-RU" sz="4000" smtClean="0"/>
              <a:t>     </a:t>
            </a:r>
            <a:r>
              <a:rPr lang="ru-RU" sz="4000" b="1" smtClean="0"/>
              <a:t> 	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b="1" smtClean="0"/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b="1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2051050" y="1989138"/>
            <a:ext cx="4968875" cy="2519362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МАТЕРИАЛЬНОЕ</a:t>
            </a:r>
            <a:br>
              <a:rPr lang="ru-RU" sz="3200" b="1" smtClean="0">
                <a:solidFill>
                  <a:schemeClr val="bg1"/>
                </a:solidFill>
              </a:rPr>
            </a:br>
            <a:r>
              <a:rPr lang="ru-RU" sz="3200" b="1" smtClean="0">
                <a:solidFill>
                  <a:schemeClr val="bg1"/>
                </a:solidFill>
              </a:rPr>
              <a:t>СТИМУЛИРОВАНИЕ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85875"/>
          </a:xfrm>
          <a:solidFill>
            <a:srgbClr val="003366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>
              <a:defRPr/>
            </a:pPr>
            <a:r>
              <a:rPr lang="ru-RU" kern="1200" dirty="0">
                <a:solidFill>
                  <a:schemeClr val="bg1"/>
                </a:solidFill>
                <a:ea typeface="+mn-ea"/>
                <a:cs typeface="+mn-cs"/>
              </a:rPr>
              <a:t>Виды стимулирования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4438"/>
            <a:ext cx="9144000" cy="5643562"/>
          </a:xfrm>
          <a:solidFill>
            <a:srgbClr val="DEDEDE"/>
          </a:solidFill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smtClean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886200" y="2286000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СТИМУЛИРОВАНИЕ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600200" y="2971800"/>
            <a:ext cx="2057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Материальное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6781800" y="2895600"/>
            <a:ext cx="19812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914400" y="3657600"/>
            <a:ext cx="1143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Денежное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3048000" y="3657600"/>
            <a:ext cx="1524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6477000" y="3810000"/>
            <a:ext cx="2133600" cy="213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762000" y="4648200"/>
            <a:ext cx="19050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ru-RU" sz="1200"/>
              <a:t>заработная плата;</a:t>
            </a:r>
          </a:p>
          <a:p>
            <a:pPr>
              <a:buFontTx/>
              <a:buChar char="•"/>
            </a:pPr>
            <a:r>
              <a:rPr lang="ru-RU" sz="1200"/>
              <a:t>отчисления от прибыли;</a:t>
            </a:r>
          </a:p>
          <a:p>
            <a:pPr>
              <a:buFontTx/>
              <a:buChar char="•"/>
            </a:pPr>
            <a:r>
              <a:rPr lang="ru-RU" sz="1200"/>
              <a:t>доплаты;</a:t>
            </a:r>
          </a:p>
          <a:p>
            <a:pPr>
              <a:buFontTx/>
              <a:buChar char="•"/>
            </a:pPr>
            <a:r>
              <a:rPr lang="ru-RU" sz="1200"/>
              <a:t>надбавки;</a:t>
            </a:r>
          </a:p>
          <a:p>
            <a:pPr>
              <a:buFontTx/>
              <a:buChar char="•"/>
            </a:pPr>
            <a:r>
              <a:rPr lang="ru-RU" sz="1200"/>
              <a:t>компенсации;</a:t>
            </a:r>
          </a:p>
          <a:p>
            <a:pPr>
              <a:buFontTx/>
              <a:buChar char="•"/>
            </a:pPr>
            <a:r>
              <a:rPr lang="ru-RU" sz="1200"/>
              <a:t>ссуды;</a:t>
            </a:r>
          </a:p>
          <a:p>
            <a:pPr>
              <a:buFontTx/>
              <a:buChar char="•"/>
            </a:pPr>
            <a:r>
              <a:rPr lang="ru-RU" sz="1200"/>
              <a:t>льготные кредиты</a:t>
            </a:r>
            <a:r>
              <a:rPr lang="ru-RU"/>
              <a:t> </a:t>
            </a: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3048000" y="4495800"/>
            <a:ext cx="2438400" cy="1981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200" b="1"/>
              <a:t>Социальное:</a:t>
            </a:r>
            <a:endParaRPr lang="ru-RU" sz="1200"/>
          </a:p>
          <a:p>
            <a:pPr>
              <a:buFontTx/>
              <a:buChar char="•"/>
            </a:pPr>
            <a:r>
              <a:rPr lang="ru-RU" sz="1200"/>
              <a:t>мед. обслуж.;</a:t>
            </a:r>
          </a:p>
          <a:p>
            <a:pPr>
              <a:buFontTx/>
              <a:buChar char="•"/>
            </a:pPr>
            <a:r>
              <a:rPr lang="ru-RU" sz="1200"/>
              <a:t>страхование;</a:t>
            </a:r>
          </a:p>
          <a:p>
            <a:pPr>
              <a:buFontTx/>
              <a:buChar char="•"/>
            </a:pPr>
            <a:r>
              <a:rPr lang="ru-RU" sz="1200"/>
              <a:t>путевки;</a:t>
            </a:r>
          </a:p>
          <a:p>
            <a:pPr>
              <a:buFontTx/>
              <a:buChar char="•"/>
            </a:pPr>
            <a:r>
              <a:rPr lang="ru-RU" sz="1200"/>
              <a:t>питание;</a:t>
            </a:r>
          </a:p>
          <a:p>
            <a:pPr>
              <a:buFontTx/>
              <a:buChar char="•"/>
            </a:pPr>
            <a:r>
              <a:rPr lang="ru-RU" sz="1200"/>
              <a:t>оплата транспортных расходов;</a:t>
            </a:r>
            <a:endParaRPr lang="ru-RU" sz="1200" b="1"/>
          </a:p>
          <a:p>
            <a:r>
              <a:rPr lang="ru-RU" sz="1200" b="1"/>
              <a:t>Функциональное:</a:t>
            </a:r>
            <a:endParaRPr lang="ru-RU" sz="1200"/>
          </a:p>
          <a:p>
            <a:pPr>
              <a:buFontTx/>
              <a:buChar char="•"/>
            </a:pPr>
            <a:r>
              <a:rPr lang="ru-RU" sz="1200"/>
              <a:t>улучшение организации труда;</a:t>
            </a:r>
          </a:p>
          <a:p>
            <a:pPr>
              <a:buFontTx/>
              <a:buChar char="•"/>
            </a:pPr>
            <a:r>
              <a:rPr lang="ru-RU" sz="1200"/>
              <a:t>улучшение условий труда 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6689725" y="2855913"/>
            <a:ext cx="2174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Нематериальное</a:t>
            </a:r>
            <a:r>
              <a:rPr lang="ru-RU"/>
              <a:t> </a:t>
            </a:r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6324600" y="3810000"/>
            <a:ext cx="2286000" cy="213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200" b="1"/>
              <a:t>Социально-психологическое:</a:t>
            </a:r>
            <a:endParaRPr lang="ru-RU" sz="1200"/>
          </a:p>
          <a:p>
            <a:pPr>
              <a:buFontTx/>
              <a:buChar char="•"/>
            </a:pPr>
            <a:r>
              <a:rPr lang="ru-RU" sz="1200"/>
              <a:t>общественное признание;</a:t>
            </a:r>
          </a:p>
          <a:p>
            <a:pPr>
              <a:buFontTx/>
              <a:buChar char="•"/>
            </a:pPr>
            <a:r>
              <a:rPr lang="ru-RU" sz="1200"/>
              <a:t>повышение престижа;</a:t>
            </a:r>
            <a:endParaRPr lang="ru-RU" sz="1200" b="1"/>
          </a:p>
          <a:p>
            <a:r>
              <a:rPr lang="ru-RU" sz="1200" b="1"/>
              <a:t>Творческое:</a:t>
            </a:r>
            <a:endParaRPr lang="ru-RU" sz="1200"/>
          </a:p>
          <a:p>
            <a:pPr>
              <a:buFontTx/>
              <a:buChar char="•"/>
            </a:pPr>
            <a:r>
              <a:rPr lang="ru-RU" sz="1200"/>
              <a:t>повышение квалификации;</a:t>
            </a:r>
          </a:p>
          <a:p>
            <a:pPr>
              <a:buFontTx/>
              <a:buChar char="•"/>
            </a:pPr>
            <a:r>
              <a:rPr lang="ru-RU" sz="1200"/>
              <a:t>стажировки;</a:t>
            </a:r>
          </a:p>
          <a:p>
            <a:pPr>
              <a:buFontTx/>
              <a:buChar char="•"/>
            </a:pPr>
            <a:r>
              <a:rPr lang="ru-RU" sz="1200"/>
              <a:t>командировки</a:t>
            </a:r>
            <a:endParaRPr lang="ru-RU" sz="1200" b="1"/>
          </a:p>
          <a:p>
            <a:r>
              <a:rPr lang="ru-RU" sz="1200" b="1"/>
              <a:t>Свободное время:</a:t>
            </a:r>
            <a:endParaRPr lang="ru-RU" sz="1200"/>
          </a:p>
          <a:p>
            <a:pPr>
              <a:buFontTx/>
              <a:buChar char="•"/>
            </a:pPr>
            <a:r>
              <a:rPr lang="ru-RU" sz="1200"/>
              <a:t>дополнительный отпуск;</a:t>
            </a:r>
          </a:p>
          <a:p>
            <a:pPr>
              <a:buFontTx/>
              <a:buChar char="•"/>
            </a:pPr>
            <a:r>
              <a:rPr lang="ru-RU" sz="1200"/>
              <a:t>гибкий график работы</a:t>
            </a:r>
            <a:r>
              <a:rPr lang="ru-RU"/>
              <a:t> </a:t>
            </a:r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1143000" y="38100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3048000" y="3657600"/>
            <a:ext cx="16002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Неденежное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>
            <a:off x="3810000" y="4114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13716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76962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>
            <a:off x="3276600" y="2819400"/>
            <a:ext cx="441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>
            <a:off x="5105400" y="2743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>
            <a:off x="3276600" y="28194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2" name="Line 22"/>
          <p:cNvSpPr>
            <a:spLocks noChangeShapeType="1"/>
          </p:cNvSpPr>
          <p:nvPr/>
        </p:nvSpPr>
        <p:spPr bwMode="auto">
          <a:xfrm>
            <a:off x="7696200" y="28194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>
            <a:off x="2057400" y="3505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4" name="Line 24"/>
          <p:cNvSpPr>
            <a:spLocks noChangeShapeType="1"/>
          </p:cNvSpPr>
          <p:nvPr/>
        </p:nvSpPr>
        <p:spPr bwMode="auto">
          <a:xfrm>
            <a:off x="3048000" y="3505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rgbClr val="DEDEDE"/>
          </a:solidFill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ru-RU" sz="4000" smtClean="0"/>
              <a:t>     </a:t>
            </a:r>
            <a:r>
              <a:rPr lang="ru-RU" sz="4000" b="1" smtClean="0"/>
              <a:t> 	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b="1" smtClean="0"/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b="1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1619250" y="1989138"/>
            <a:ext cx="5976938" cy="2519362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ОПЛАТА ТРУДА В НЕПРОИЗВОДСТВЕННОЙ СФЕРЕ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17732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1" name="Rectangle 3" descr="30%"/>
          <p:cNvSpPr>
            <a:spLocks noChangeArrowheads="1"/>
          </p:cNvSpPr>
          <p:nvPr/>
        </p:nvSpPr>
        <p:spPr bwMode="auto">
          <a:xfrm>
            <a:off x="0" y="1773238"/>
            <a:ext cx="9144000" cy="5084762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0" y="0"/>
            <a:ext cx="91440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ГРУППЫ   РАБОТНИКОВ,</a:t>
            </a:r>
            <a:r>
              <a:rPr lang="ru-RU" sz="2800"/>
              <a:t>  </a:t>
            </a:r>
            <a:r>
              <a:rPr lang="ru-RU" sz="2800" b="1">
                <a:solidFill>
                  <a:schemeClr val="bg1"/>
                </a:solidFill>
              </a:rPr>
              <a:t>ВЫДЕЛЯЕМЫЕ ПРИ  ИНДИВИДУАЛИЗИРОВАННОМ   ПОДХОДЕ В СОВРЕМЕННЫХ СИСТЕМАХ ОПЛАТЫ ТРУДА</a:t>
            </a: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PFP (PAY FOR PERFOMANCE)</a:t>
            </a:r>
            <a:endParaRPr lang="ru-RU" sz="2800">
              <a:solidFill>
                <a:schemeClr val="bg1"/>
              </a:solidFill>
            </a:endParaRPr>
          </a:p>
          <a:p>
            <a:pPr algn="ctr"/>
            <a:endParaRPr lang="ru-RU" sz="3200" b="1">
              <a:solidFill>
                <a:schemeClr val="bg1"/>
              </a:solidFill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3200" b="1">
              <a:solidFill>
                <a:schemeClr val="bg1"/>
              </a:solidFill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510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0535" name="AutoShape 7"/>
          <p:cNvSpPr>
            <a:spLocks noChangeArrowheads="1"/>
          </p:cNvSpPr>
          <p:nvPr/>
        </p:nvSpPr>
        <p:spPr bwMode="auto">
          <a:xfrm>
            <a:off x="352425" y="1930400"/>
            <a:ext cx="8497888" cy="1152525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200" b="1"/>
              <a:t>Вспомогательный персонал, работа которого не влияет или влияет лишь фактом создания нормальной рабочей обстановки на результаты деятельности фирмы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684213" y="1484313"/>
            <a:ext cx="7993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2800"/>
          </a:p>
        </p:txBody>
      </p:sp>
      <p:sp>
        <p:nvSpPr>
          <p:cNvPr id="150537" name="AutoShape 9"/>
          <p:cNvSpPr>
            <a:spLocks noChangeArrowheads="1"/>
          </p:cNvSpPr>
          <p:nvPr/>
        </p:nvSpPr>
        <p:spPr bwMode="auto">
          <a:xfrm>
            <a:off x="336550" y="3184525"/>
            <a:ext cx="8497888" cy="865188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200" b="1"/>
              <a:t>Персонал, деятельность которого опосредованно влияет на результаты  деятельности фирмы</a:t>
            </a:r>
          </a:p>
          <a:p>
            <a:pPr algn="ctr"/>
            <a:endParaRPr lang="ru-RU" sz="2200" b="1"/>
          </a:p>
        </p:txBody>
      </p:sp>
      <p:sp>
        <p:nvSpPr>
          <p:cNvPr id="150538" name="AutoShape 10"/>
          <p:cNvSpPr>
            <a:spLocks noChangeArrowheads="1"/>
          </p:cNvSpPr>
          <p:nvPr/>
        </p:nvSpPr>
        <p:spPr bwMode="auto">
          <a:xfrm>
            <a:off x="307975" y="4133850"/>
            <a:ext cx="8531225" cy="1135063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200" b="1"/>
              <a:t>Персонал,  выполняющий стандартные операции, деятельность которого непосредственно влияет на результаты деятельности фирмы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827088" y="5445125"/>
            <a:ext cx="73453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800" b="1"/>
          </a:p>
        </p:txBody>
      </p:sp>
      <p:sp>
        <p:nvSpPr>
          <p:cNvPr id="150540" name="AutoShape 12"/>
          <p:cNvSpPr>
            <a:spLocks noChangeArrowheads="1"/>
          </p:cNvSpPr>
          <p:nvPr/>
        </p:nvSpPr>
        <p:spPr bwMode="auto">
          <a:xfrm>
            <a:off x="323850" y="5357813"/>
            <a:ext cx="8526463" cy="1363662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200" b="1"/>
              <a:t>Персонал, выполняющий нестандартные творческие операции, деятельность которого непосредственно влияет на текущие и перспективные результаты деятельности фирмы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0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/>
      <p:bldP spid="150535" grpId="0" animBg="1"/>
      <p:bldP spid="150537" grpId="0" animBg="1"/>
      <p:bldP spid="150538" grpId="0" animBg="1"/>
      <p:bldP spid="15054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9144000" cy="1844675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0" y="260350"/>
            <a:ext cx="9144000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ОПЛАТА ТРУДА ВСПОМОГАТЕЛЬНОГО ПЕРСОНАЛА, РАБОТА КОТОРОГО НЕ ВЛИЯЕТ НА РЕЗУЛЬТАТЫ ДЕЯТЕЛЬНОСТИ ФИРМЫ</a:t>
            </a:r>
            <a:r>
              <a:rPr lang="ru-RU" sz="2400"/>
              <a:t> </a:t>
            </a:r>
            <a:r>
              <a:rPr lang="ru-RU" sz="2400" b="1">
                <a:solidFill>
                  <a:schemeClr val="bg1"/>
                </a:solidFill>
              </a:rPr>
              <a:t>ИЛИ ВЛИЯЕТ ЛИШЬ ФАКТОМ СОЗДАНИЯ НОРМАЛЬНОЙ РАБОЧЕЙ ОБСТАНОВКИ</a:t>
            </a: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0" y="1989138"/>
            <a:ext cx="91440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20000"/>
              </a:lnSpc>
            </a:pPr>
            <a:endParaRPr lang="ru-RU" sz="2000" b="1"/>
          </a:p>
          <a:p>
            <a:pPr marL="342900" indent="-342900" algn="ctr">
              <a:lnSpc>
                <a:spcPct val="120000"/>
              </a:lnSpc>
            </a:pPr>
            <a:r>
              <a:rPr lang="ru-RU" sz="2400" b="1">
                <a:solidFill>
                  <a:schemeClr val="accent2"/>
                </a:solidFill>
              </a:rPr>
              <a:t>ФИКСИРОВАННЫЙ ОКЛАД</a:t>
            </a:r>
            <a:r>
              <a:rPr lang="ru-RU" sz="2400" b="1"/>
              <a:t> </a:t>
            </a:r>
          </a:p>
          <a:p>
            <a:pPr marL="342900" indent="-342900" algn="ctr">
              <a:lnSpc>
                <a:spcPct val="120000"/>
              </a:lnSpc>
            </a:pPr>
            <a:endParaRPr lang="ru-RU" sz="2400" b="1">
              <a:solidFill>
                <a:schemeClr val="accent2"/>
              </a:solidFill>
            </a:endParaRPr>
          </a:p>
          <a:p>
            <a:pPr marL="342900" indent="-342900" algn="ctr">
              <a:lnSpc>
                <a:spcPct val="120000"/>
              </a:lnSpc>
            </a:pPr>
            <a:r>
              <a:rPr lang="ru-RU" sz="2400" b="1">
                <a:solidFill>
                  <a:schemeClr val="accent2"/>
                </a:solidFill>
              </a:rPr>
              <a:t>+ ПРЕМИЯ</a:t>
            </a:r>
            <a:r>
              <a:rPr lang="ru-RU" sz="2400" b="1"/>
              <a:t>  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2400" b="1"/>
              <a:t>(в виде фиксированной суммы, либо в виде процента от оклада)</a:t>
            </a:r>
          </a:p>
          <a:p>
            <a:pPr marL="342900" indent="-342900" algn="ctr">
              <a:lnSpc>
                <a:spcPct val="120000"/>
              </a:lnSpc>
            </a:pPr>
            <a:endParaRPr lang="ru-RU" sz="2400" b="1"/>
          </a:p>
          <a:p>
            <a:pPr marL="342900" indent="-342900" algn="ctr">
              <a:lnSpc>
                <a:spcPct val="120000"/>
              </a:lnSpc>
            </a:pPr>
            <a:r>
              <a:rPr lang="ru-RU" sz="2400" b="1"/>
              <a:t>	</a:t>
            </a:r>
          </a:p>
          <a:p>
            <a:pPr marL="342900" indent="-342900" algn="ctr">
              <a:lnSpc>
                <a:spcPct val="120000"/>
              </a:lnSpc>
            </a:pPr>
            <a:r>
              <a:rPr lang="ru-RU" sz="2400" b="1">
                <a:solidFill>
                  <a:schemeClr val="accent2"/>
                </a:solidFill>
              </a:rPr>
              <a:t>+</a:t>
            </a:r>
            <a:r>
              <a:rPr lang="ru-RU" sz="2000" b="1"/>
              <a:t> </a:t>
            </a:r>
            <a:r>
              <a:rPr lang="ru-RU" sz="2400" b="1">
                <a:solidFill>
                  <a:schemeClr val="accent2"/>
                </a:solidFill>
              </a:rPr>
              <a:t>ДОПОЛНИТЕЛЬНАЯ ОПЛАТА ЗА ПЕРЕРАБОТКИ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6" grpId="0"/>
      <p:bldP spid="15155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258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ОПЛАТА ТРУДА ПЕРСОНАЛА, ДЕЯТЕЛЬНОСТЬ КОТОРОГО ОПОСРЕДОВАННО ВЛИЯЕТ НА РЕЗУЛЬТАТЫ  ДЕЯТЕЛЬНОСТИ ФИРМЫ</a:t>
            </a:r>
            <a:r>
              <a:rPr lang="ru-RU"/>
              <a:t> </a:t>
            </a:r>
          </a:p>
        </p:txBody>
      </p:sp>
      <p:sp>
        <p:nvSpPr>
          <p:cNvPr id="152581" name="Text Box 5"/>
          <p:cNvSpPr txBox="1">
            <a:spLocks noChangeArrowheads="1"/>
          </p:cNvSpPr>
          <p:nvPr/>
        </p:nvSpPr>
        <p:spPr bwMode="auto">
          <a:xfrm>
            <a:off x="0" y="1196975"/>
            <a:ext cx="9144000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ru-RU" sz="2400" b="1">
                <a:solidFill>
                  <a:schemeClr val="accent2"/>
                </a:solidFill>
              </a:rPr>
              <a:t>ГАРАНТИРОВАННЫЙ ОКЛАД</a:t>
            </a:r>
            <a:r>
              <a:rPr lang="ru-RU" sz="2000" b="1">
                <a:solidFill>
                  <a:srgbClr val="FF0066"/>
                </a:solidFill>
              </a:rPr>
              <a:t> </a:t>
            </a:r>
          </a:p>
          <a:p>
            <a:pPr marL="342900" indent="-342900" algn="ctr"/>
            <a:r>
              <a:rPr lang="ru-RU" sz="2400" b="1"/>
              <a:t>(70 - 80% зарплаты)</a:t>
            </a:r>
          </a:p>
          <a:p>
            <a:pPr marL="342900" indent="-342900" algn="ctr"/>
            <a:endParaRPr lang="ru-RU" sz="2400" b="1">
              <a:solidFill>
                <a:schemeClr val="accent2"/>
              </a:solidFill>
            </a:endParaRPr>
          </a:p>
          <a:p>
            <a:pPr marL="342900" indent="-342900" algn="ctr"/>
            <a:r>
              <a:rPr lang="ru-RU" sz="2400" b="1">
                <a:solidFill>
                  <a:schemeClr val="accent2"/>
                </a:solidFill>
              </a:rPr>
              <a:t>+ СТИМУЛИРУЮЩАЯ ЧАСТЬ</a:t>
            </a:r>
            <a:r>
              <a:rPr lang="ru-RU" sz="2000" b="1"/>
              <a:t>, </a:t>
            </a:r>
          </a:p>
          <a:p>
            <a:pPr marL="342900" indent="-342900" algn="ctr"/>
            <a:r>
              <a:rPr lang="ru-RU" sz="2400" b="1"/>
              <a:t>(выплачиваемая при выполнении фирмой планов </a:t>
            </a:r>
          </a:p>
          <a:p>
            <a:pPr marL="342900" indent="-342900" algn="ctr"/>
            <a:r>
              <a:rPr lang="ru-RU" sz="2400" b="1"/>
              <a:t>- 30 - 20% зарплаты)</a:t>
            </a:r>
          </a:p>
          <a:p>
            <a:pPr marL="342900" indent="-342900" algn="ctr"/>
            <a:endParaRPr lang="ru-RU" sz="2400" b="1">
              <a:solidFill>
                <a:schemeClr val="accent2"/>
              </a:solidFill>
            </a:endParaRPr>
          </a:p>
          <a:p>
            <a:pPr marL="342900" indent="-342900" algn="ctr"/>
            <a:r>
              <a:rPr lang="ru-RU" sz="2400" b="1">
                <a:solidFill>
                  <a:schemeClr val="accent2"/>
                </a:solidFill>
              </a:rPr>
              <a:t>+</a:t>
            </a:r>
            <a:r>
              <a:rPr lang="ru-RU" sz="2400" b="1"/>
              <a:t> </a:t>
            </a:r>
            <a:r>
              <a:rPr lang="ru-RU" sz="2400" b="1">
                <a:solidFill>
                  <a:schemeClr val="accent2"/>
                </a:solidFill>
              </a:rPr>
              <a:t>ПРЕМИЯ</a:t>
            </a:r>
            <a:r>
              <a:rPr lang="ru-RU" sz="2000" b="1"/>
              <a:t> </a:t>
            </a:r>
          </a:p>
          <a:p>
            <a:pPr marL="342900" indent="-342900" algn="ctr"/>
            <a:r>
              <a:rPr lang="ru-RU" sz="2400" b="1"/>
              <a:t>(фиксированная либо в виде суммы, либо в виде процента от гарантированного оклада</a:t>
            </a:r>
            <a:r>
              <a:rPr lang="ru-RU" sz="2400"/>
              <a:t> </a:t>
            </a:r>
            <a:r>
              <a:rPr lang="ru-RU" sz="2400" b="1"/>
              <a:t>при перевыполнении плановых результатов деятельности фирмы)</a:t>
            </a:r>
          </a:p>
          <a:p>
            <a:pPr marL="342900" indent="-342900" algn="ctr"/>
            <a:endParaRPr lang="ru-RU" sz="2000" b="1"/>
          </a:p>
          <a:p>
            <a:pPr marL="342900" indent="-342900" algn="ctr"/>
            <a:r>
              <a:rPr lang="ru-RU" sz="2400" b="1">
                <a:solidFill>
                  <a:schemeClr val="accent2"/>
                </a:solidFill>
              </a:rPr>
              <a:t>+ ДОПОЛНИТЕЛЬНАЯ ОПЛАТА ЗА ПЕРЕРАБОТКИ</a:t>
            </a:r>
            <a:r>
              <a:rPr lang="ru-RU" sz="240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2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2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52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52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525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525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525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525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 descr="30%"/>
          <p:cNvSpPr>
            <a:spLocks noChangeArrowheads="1"/>
          </p:cNvSpPr>
          <p:nvPr/>
        </p:nvSpPr>
        <p:spPr bwMode="auto">
          <a:xfrm>
            <a:off x="0" y="1484313"/>
            <a:ext cx="9144000" cy="53736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400" b="1">
                <a:solidFill>
                  <a:schemeClr val="accent2"/>
                </a:solidFill>
              </a:rPr>
              <a:t>ГАРАНТИРОВАННЫЙ ОКЛАД  </a:t>
            </a:r>
          </a:p>
          <a:p>
            <a:pPr algn="ctr">
              <a:lnSpc>
                <a:spcPct val="90000"/>
              </a:lnSpc>
            </a:pPr>
            <a:r>
              <a:rPr lang="ru-RU" b="1"/>
              <a:t>(обеспечивает достаточную зарплату при простоях не по вине сотрудников</a:t>
            </a:r>
          </a:p>
          <a:p>
            <a:pPr algn="ctr">
              <a:lnSpc>
                <a:spcPct val="90000"/>
              </a:lnSpc>
            </a:pPr>
            <a:r>
              <a:rPr lang="ru-RU" b="1"/>
              <a:t>-</a:t>
            </a:r>
            <a:r>
              <a:rPr lang="ru-RU"/>
              <a:t> </a:t>
            </a:r>
            <a:r>
              <a:rPr lang="ru-RU" b="1"/>
              <a:t>40 - 50% зарплаты)</a:t>
            </a:r>
            <a:endParaRPr lang="ru-RU" sz="2400" b="1"/>
          </a:p>
          <a:p>
            <a:pPr algn="ctr">
              <a:lnSpc>
                <a:spcPct val="90000"/>
              </a:lnSpc>
            </a:pPr>
            <a:endParaRPr lang="ru-RU" sz="2400" b="1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ru-RU" sz="2400" b="1">
                <a:solidFill>
                  <a:schemeClr val="accent2"/>
                </a:solidFill>
              </a:rPr>
              <a:t>+ ОСНОВНАЯ (ПЕРЕМЕННАЯ) ЗАРПЛАТА</a:t>
            </a:r>
            <a:r>
              <a:rPr lang="ru-RU" sz="2000" b="1">
                <a:solidFill>
                  <a:srgbClr val="FF0066"/>
                </a:solidFill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ru-RU" b="1"/>
              <a:t>(начисляется в сумме, зависящей от выполнения плана продаж, но не в процентах от суммы продаж, а в процентах от выполнения плана </a:t>
            </a:r>
          </a:p>
          <a:p>
            <a:pPr algn="ctr">
              <a:lnSpc>
                <a:spcPct val="90000"/>
              </a:lnSpc>
            </a:pPr>
            <a:r>
              <a:rPr lang="ru-RU" b="1"/>
              <a:t>- 50-40% зарплаты)</a:t>
            </a:r>
            <a:endParaRPr lang="ru-RU" sz="2000" b="1"/>
          </a:p>
          <a:p>
            <a:pPr algn="ctr">
              <a:lnSpc>
                <a:spcPct val="90000"/>
              </a:lnSpc>
            </a:pPr>
            <a:endParaRPr lang="ru-RU" sz="2400" b="1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ru-RU" sz="2400" b="1">
                <a:solidFill>
                  <a:schemeClr val="accent2"/>
                </a:solidFill>
              </a:rPr>
              <a:t>+ ДОПЛАТА ЗА ПЕРЕВЫПОЛНЕНИЕ ПЛАНА</a:t>
            </a:r>
          </a:p>
          <a:p>
            <a:pPr algn="ctr">
              <a:lnSpc>
                <a:spcPct val="90000"/>
              </a:lnSpc>
            </a:pPr>
            <a:r>
              <a:rPr lang="ru-RU" b="1"/>
              <a:t>(устанавливается в процентах перевыполнения плана к сумме фиксированного оклада</a:t>
            </a:r>
            <a:r>
              <a:rPr lang="ru-RU" sz="2000" b="1"/>
              <a:t>)</a:t>
            </a:r>
          </a:p>
          <a:p>
            <a:pPr algn="ctr">
              <a:lnSpc>
                <a:spcPct val="90000"/>
              </a:lnSpc>
            </a:pPr>
            <a:endParaRPr lang="ru-RU" sz="2400" b="1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ru-RU" sz="2400" b="1">
                <a:solidFill>
                  <a:schemeClr val="accent2"/>
                </a:solidFill>
              </a:rPr>
              <a:t>+ ДОПЛАТА ЗА ВЫПОЛНЕНИЕ ЗАДАНИЙ С С ПЛАНИРУЕМОЙ ПРИБЫЛЬЮ</a:t>
            </a:r>
          </a:p>
          <a:p>
            <a:pPr algn="ctr">
              <a:lnSpc>
                <a:spcPct val="90000"/>
              </a:lnSpc>
            </a:pPr>
            <a:r>
              <a:rPr lang="ru-RU" b="1"/>
              <a:t>(рассчитывается как процент от фиксированного оклада)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0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ОПЛАТА ТРУДА ПЕРСОНАЛА,  ВЫПОЛНЯЮЩЕГО СТАНДАРТНЫЕ ОПЕРАЦИИ, ДЕЯТЕЛЬНОСТЬ КОТОРОГО НЕПОСРЕДСТВЕННО ВЛИЯЕТ НА РЕЗУЛЬТАТЫ ДЕЯТЕЛЬНОСТИ ФИРМЫ</a:t>
            </a:r>
            <a:r>
              <a:rPr lang="ru-RU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0000"/>
              </a:lnSpc>
            </a:pP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3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3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53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53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53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53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53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536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536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5360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 descr="30%"/>
          <p:cNvSpPr>
            <a:spLocks noChangeArrowheads="1"/>
          </p:cNvSpPr>
          <p:nvPr/>
        </p:nvSpPr>
        <p:spPr bwMode="auto">
          <a:xfrm>
            <a:off x="0" y="1484313"/>
            <a:ext cx="9144000" cy="53736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ru-RU" sz="2000" b="1">
                <a:solidFill>
                  <a:schemeClr val="accent2"/>
                </a:solidFill>
              </a:rPr>
              <a:t>Основная зарплата</a:t>
            </a:r>
            <a:r>
              <a:rPr lang="ru-RU" sz="2000" b="1"/>
              <a:t> зависит от выполнения плана продаж, но не в процентах от суммы продаж, а </a:t>
            </a:r>
            <a:r>
              <a:rPr lang="ru-RU" sz="2000" b="1">
                <a:solidFill>
                  <a:schemeClr val="accent2"/>
                </a:solidFill>
              </a:rPr>
              <a:t>в процентах от выполнения плана</a:t>
            </a:r>
            <a:r>
              <a:rPr lang="ru-RU" sz="2000" b="1"/>
              <a:t>. Если план выполнен на 90%, то и основная зарплата составит 90% от обещанной.</a:t>
            </a:r>
          </a:p>
          <a:p>
            <a:pPr algn="ctr">
              <a:lnSpc>
                <a:spcPct val="110000"/>
              </a:lnSpc>
            </a:pPr>
            <a:endParaRPr lang="ru-RU" sz="2000" b="1"/>
          </a:p>
          <a:p>
            <a:pPr algn="ctr">
              <a:lnSpc>
                <a:spcPct val="110000"/>
              </a:lnSpc>
            </a:pPr>
            <a:r>
              <a:rPr lang="ru-RU" sz="2000" b="1">
                <a:solidFill>
                  <a:schemeClr val="accent2"/>
                </a:solidFill>
              </a:rPr>
              <a:t>Доплата за перевыполнение плана</a:t>
            </a:r>
            <a:r>
              <a:rPr lang="ru-RU" sz="2000" b="1"/>
              <a:t> устанавливается </a:t>
            </a:r>
            <a:r>
              <a:rPr lang="ru-RU" sz="2000" b="1">
                <a:solidFill>
                  <a:schemeClr val="accent2"/>
                </a:solidFill>
              </a:rPr>
              <a:t>в процентах к сумме основного оклада</a:t>
            </a:r>
            <a:r>
              <a:rPr lang="ru-RU" sz="2000" b="1"/>
              <a:t>. Если план перевыполнен на 5 %, то доплата составит 5% от суммы основного оклада.</a:t>
            </a:r>
            <a:r>
              <a:rPr lang="ru-RU" sz="2000"/>
              <a:t> </a:t>
            </a:r>
          </a:p>
          <a:p>
            <a:pPr algn="ctr">
              <a:lnSpc>
                <a:spcPct val="110000"/>
              </a:lnSpc>
            </a:pPr>
            <a:endParaRPr lang="ru-RU" sz="2000"/>
          </a:p>
          <a:p>
            <a:pPr algn="ctr">
              <a:lnSpc>
                <a:spcPct val="110000"/>
              </a:lnSpc>
            </a:pPr>
            <a:r>
              <a:rPr lang="ru-RU" sz="2000" b="1">
                <a:solidFill>
                  <a:schemeClr val="accent2"/>
                </a:solidFill>
              </a:rPr>
              <a:t>Доплата за превышение плановых показателей валового дохода</a:t>
            </a:r>
            <a:r>
              <a:rPr lang="ru-RU" sz="2000" b="1"/>
              <a:t> или прибыли стимулирует продажи с минимальными из допустимых скидками или по максимально достижимым ценам и рассчитывается как </a:t>
            </a:r>
            <a:r>
              <a:rPr lang="ru-RU" sz="2000" b="1">
                <a:solidFill>
                  <a:schemeClr val="accent2"/>
                </a:solidFill>
              </a:rPr>
              <a:t>процент от основного оклада</a:t>
            </a:r>
            <a:r>
              <a:rPr lang="ru-RU" sz="2000" b="1"/>
              <a:t>. Если планом предусмотрена прибыль не ниже 25% . а получена прибыль в размере 28%, то сотрудник получает дополнительно 3% от основного оклада.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462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ОПЛАТА ТРУДА ПЕРСОНАЛА,  ВЫПОЛНЯЮЩЕГО СТАНДАРТНЫЕ ОПЕРАЦИИ, ДЕЯТЕЛЬНОСТЬ КОТОРОГО НЕПОСРЕДСТВЕННО ВЛИЯЕТ НА РЕЗУЛЬТАТЫ ДЕЯТЕЛЬНОСТИ ФИРМЫ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0000"/>
              </a:lnSpc>
            </a:pP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4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54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54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 descr="30%"/>
          <p:cNvSpPr>
            <a:spLocks noChangeArrowheads="1"/>
          </p:cNvSpPr>
          <p:nvPr/>
        </p:nvSpPr>
        <p:spPr bwMode="auto">
          <a:xfrm>
            <a:off x="0" y="1916113"/>
            <a:ext cx="9144000" cy="49418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000" b="1"/>
          </a:p>
          <a:p>
            <a:pPr algn="ctr"/>
            <a:endParaRPr lang="ru-RU" sz="2400" b="1">
              <a:solidFill>
                <a:schemeClr val="accent2"/>
              </a:solidFill>
            </a:endParaRPr>
          </a:p>
          <a:p>
            <a:pPr algn="ctr"/>
            <a:r>
              <a:rPr lang="ru-RU" sz="2400" b="1">
                <a:solidFill>
                  <a:schemeClr val="accent2"/>
                </a:solidFill>
              </a:rPr>
              <a:t>ПЕРЕМЕННЫЙ ОКЛАД</a:t>
            </a:r>
            <a:endParaRPr lang="ru-RU" b="1"/>
          </a:p>
          <a:p>
            <a:pPr algn="ctr">
              <a:lnSpc>
                <a:spcPct val="120000"/>
              </a:lnSpc>
            </a:pPr>
            <a:r>
              <a:rPr lang="ru-RU" b="1"/>
              <a:t>(величина которого ступенчато увеличивается соответственно увеличению объёма продаж)</a:t>
            </a:r>
          </a:p>
          <a:p>
            <a:pPr algn="ctr">
              <a:lnSpc>
                <a:spcPct val="120000"/>
              </a:lnSpc>
            </a:pPr>
            <a:endParaRPr lang="ru-RU" b="1"/>
          </a:p>
          <a:p>
            <a:pPr algn="ctr">
              <a:lnSpc>
                <a:spcPct val="120000"/>
              </a:lnSpc>
            </a:pPr>
            <a:endParaRPr lang="ru-RU" b="1"/>
          </a:p>
          <a:p>
            <a:pPr algn="ctr">
              <a:lnSpc>
                <a:spcPct val="120000"/>
              </a:lnSpc>
            </a:pPr>
            <a:r>
              <a:rPr lang="ru-RU" sz="2400" b="1">
                <a:solidFill>
                  <a:schemeClr val="accent2"/>
                </a:solidFill>
              </a:rPr>
              <a:t>+ ПРОЦЕНТЫ ОТ СУММЫ ФАКТИЧЕСКИХ ПРОДАЖ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0"/>
            <a:ext cx="9144000" cy="1916113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АЛЬТЕРНАТИВНАЯ СИСТЕМА ОПЛАТЫ</a:t>
            </a:r>
            <a:r>
              <a:rPr lang="ru-RU"/>
              <a:t> </a:t>
            </a:r>
            <a:r>
              <a:rPr lang="ru-RU" sz="2400" b="1">
                <a:solidFill>
                  <a:schemeClr val="bg1"/>
                </a:solidFill>
              </a:rPr>
              <a:t>ТРУДА ПЕРСОНАЛА,  ВЫПОЛНЯЮЩЕГО СТАНДАРТНЫЕ ОПЕРАЦИИ, ДЕЯТЕЛЬНОСТЬ КОТОРОГО НЕПОСРЕДСТВЕННО ВЛИЯЕТ НА РЕЗУЛЬТАТЫ ДЕЯТЕЛЬНОСТИ ФИРМЫ 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0" y="1989138"/>
            <a:ext cx="9144000" cy="486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</a:pPr>
            <a:endParaRPr lang="ru-RU" sz="2400" b="1"/>
          </a:p>
          <a:p>
            <a:pPr marL="342900" indent="-342900">
              <a:lnSpc>
                <a:spcPct val="110000"/>
              </a:lnSpc>
            </a:pP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55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55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155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 descr="30%"/>
          <p:cNvSpPr>
            <a:spLocks noChangeArrowheads="1"/>
          </p:cNvSpPr>
          <p:nvPr/>
        </p:nvSpPr>
        <p:spPr bwMode="auto">
          <a:xfrm>
            <a:off x="0" y="1916113"/>
            <a:ext cx="9144000" cy="49418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000" b="1"/>
          </a:p>
          <a:p>
            <a:pPr algn="ctr"/>
            <a:endParaRPr lang="ru-RU" sz="2400" b="1">
              <a:solidFill>
                <a:schemeClr val="accent2"/>
              </a:solidFill>
            </a:endParaRPr>
          </a:p>
          <a:p>
            <a:pPr algn="ctr"/>
            <a:r>
              <a:rPr lang="ru-RU" sz="2400" b="1">
                <a:solidFill>
                  <a:schemeClr val="accent2"/>
                </a:solidFill>
              </a:rPr>
              <a:t>ОПЛАТА ТОЛЬКО В ПРОЦЕНТАХ ОТ СУММЫ ФАКТИЧЕСКИХ ПРОДАЖ</a:t>
            </a:r>
            <a:r>
              <a:rPr lang="ru-RU" sz="2000" b="1"/>
              <a:t>. </a:t>
            </a:r>
          </a:p>
          <a:p>
            <a:pPr algn="ctr">
              <a:lnSpc>
                <a:spcPct val="120000"/>
              </a:lnSpc>
            </a:pPr>
            <a:endParaRPr lang="ru-RU" b="1"/>
          </a:p>
          <a:p>
            <a:pPr algn="ctr">
              <a:lnSpc>
                <a:spcPct val="120000"/>
              </a:lnSpc>
            </a:pPr>
            <a:r>
              <a:rPr lang="ru-RU" b="1"/>
              <a:t>(применяется лишь для высшей категории продавцов с хорошим потенциалом и высокой квалификацией)</a:t>
            </a:r>
            <a:endParaRPr lang="ru-RU" sz="2000" b="1"/>
          </a:p>
          <a:p>
            <a:pPr algn="ctr">
              <a:lnSpc>
                <a:spcPct val="120000"/>
              </a:lnSpc>
            </a:pPr>
            <a:endParaRPr lang="ru-RU" sz="2000" b="1">
              <a:solidFill>
                <a:schemeClr val="accent2"/>
              </a:solidFill>
            </a:endParaRPr>
          </a:p>
          <a:p>
            <a:pPr algn="ctr">
              <a:lnSpc>
                <a:spcPct val="120000"/>
              </a:lnSpc>
            </a:pPr>
            <a:endParaRPr lang="ru-RU" sz="2000" b="1">
              <a:solidFill>
                <a:schemeClr val="accent2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ru-RU" sz="2000" b="1">
                <a:solidFill>
                  <a:schemeClr val="accent2"/>
                </a:solidFill>
              </a:rPr>
              <a:t>Обратный перевод с оплаты в процентах на оплату с фиксированной и дополнительной частями не допускается</a:t>
            </a:r>
            <a:endParaRPr lang="ru-RU" sz="2000" b="1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1916113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АЛЬТЕРНАТИВНАЯ СИСТЕМА ОПЛАТЫ</a:t>
            </a:r>
            <a:r>
              <a:rPr lang="ru-RU"/>
              <a:t> </a:t>
            </a:r>
            <a:r>
              <a:rPr lang="ru-RU" sz="2400" b="1">
                <a:solidFill>
                  <a:schemeClr val="bg1"/>
                </a:solidFill>
              </a:rPr>
              <a:t>ТРУДА ПЕРСОНАЛА,  ВЫПОЛНЯЮЩЕГО СТАНДАРТНЫЕ ОПЕРАЦИИ, ДЕЯТЕЛЬНОСТЬ КОТОРОГО НЕПОСРЕДСТВЕННО ВЛИЯЕТ НА РЕЗУЛЬТАТЫ ДЕЯТЕЛЬНОСТИ ФИРМЫ 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0" y="1989138"/>
            <a:ext cx="9144000" cy="486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</a:pPr>
            <a:endParaRPr lang="ru-RU" sz="2400" b="1"/>
          </a:p>
          <a:p>
            <a:pPr marL="342900" indent="-342900">
              <a:lnSpc>
                <a:spcPct val="110000"/>
              </a:lnSpc>
            </a:pP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6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6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56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0"/>
            <a:ext cx="9144000" cy="2060575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ОПЛАТА ТРУДА</a:t>
            </a:r>
            <a:r>
              <a:rPr lang="ru-RU" sz="3200" b="1">
                <a:solidFill>
                  <a:schemeClr val="bg1"/>
                </a:solidFill>
              </a:rPr>
              <a:t> </a:t>
            </a:r>
            <a:r>
              <a:rPr lang="ru-RU" sz="2400" b="1">
                <a:solidFill>
                  <a:schemeClr val="bg1"/>
                </a:solidFill>
              </a:rPr>
              <a:t>ПЕРСОНАЛА, ВЫПОЛНЯЮЩЕГО НЕСТАНДАРТНЫЕ ТВОРЧЕСКИЕ ОПЕРАЦИИ, ДЕЯТЕЛЬНОСТЬ КОТОРОГО НЕПОСРЕДСТВЕННО ВЛИЯЕТ НА ТЕКУЩИЕ И ПЕРСПЕКТИВНЫЕ РЕЗУЛЬТАТЫ ДЕЯТЕЛЬНОСТИ ФИРМЫ</a:t>
            </a:r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0" y="2060575"/>
            <a:ext cx="91440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5000"/>
              </a:lnSpc>
            </a:pPr>
            <a:r>
              <a:rPr lang="ru-RU" sz="2400" b="1">
                <a:solidFill>
                  <a:schemeClr val="accent2"/>
                </a:solidFill>
              </a:rPr>
              <a:t>ФИКСИРОВАННЫЙ ОКЛАД</a:t>
            </a:r>
          </a:p>
          <a:p>
            <a:pPr marL="342900" indent="-342900" algn="ctr">
              <a:lnSpc>
                <a:spcPct val="95000"/>
              </a:lnSpc>
            </a:pPr>
            <a:r>
              <a:rPr lang="ru-RU" b="1"/>
              <a:t>(обеспечивает достаточно солидную зарплату для обеспечения творческой ненормированной работы, без погони за процентами выработки </a:t>
            </a:r>
          </a:p>
          <a:p>
            <a:pPr marL="342900" indent="-342900" algn="ctr">
              <a:lnSpc>
                <a:spcPct val="95000"/>
              </a:lnSpc>
            </a:pPr>
            <a:r>
              <a:rPr lang="ru-RU" b="1"/>
              <a:t>- 70-80% зарплаты</a:t>
            </a:r>
            <a:r>
              <a:rPr lang="ru-RU" sz="2400" b="1"/>
              <a:t>)</a:t>
            </a:r>
          </a:p>
          <a:p>
            <a:pPr marL="342900" indent="-342900" algn="ctr">
              <a:lnSpc>
                <a:spcPct val="95000"/>
              </a:lnSpc>
            </a:pPr>
            <a:endParaRPr lang="ru-RU" sz="2400" b="1"/>
          </a:p>
          <a:p>
            <a:pPr marL="342900" indent="-342900" algn="ctr">
              <a:lnSpc>
                <a:spcPct val="95000"/>
              </a:lnSpc>
            </a:pPr>
            <a:r>
              <a:rPr lang="ru-RU" sz="2400" b="1">
                <a:solidFill>
                  <a:schemeClr val="accent2"/>
                </a:solidFill>
              </a:rPr>
              <a:t>+ ДОПЛАТА ЗА ВЫПОЛНЕНИЕ ЗАДАНИЙ С ПЛАНИРУЕМЫМ С ПЛАНИРУЕМОЙ ПРИБЫЛЬЮ</a:t>
            </a:r>
          </a:p>
          <a:p>
            <a:pPr marL="342900" indent="-342900" algn="ctr">
              <a:lnSpc>
                <a:spcPct val="95000"/>
              </a:lnSpc>
            </a:pPr>
            <a:r>
              <a:rPr lang="ru-RU" b="1"/>
              <a:t>(стимулирует организацию закупок и сбыта по оптимальным ценам и с минимальными расходами)</a:t>
            </a:r>
            <a:r>
              <a:rPr lang="ru-RU" sz="2400" b="1">
                <a:solidFill>
                  <a:schemeClr val="accent2"/>
                </a:solidFill>
              </a:rPr>
              <a:t> </a:t>
            </a:r>
          </a:p>
          <a:p>
            <a:pPr marL="342900" indent="-342900" algn="ctr">
              <a:lnSpc>
                <a:spcPct val="95000"/>
              </a:lnSpc>
            </a:pPr>
            <a:endParaRPr lang="ru-RU" sz="2400" b="1">
              <a:solidFill>
                <a:schemeClr val="accent2"/>
              </a:solidFill>
            </a:endParaRPr>
          </a:p>
          <a:p>
            <a:pPr marL="342900" indent="-342900" algn="ctr">
              <a:lnSpc>
                <a:spcPct val="95000"/>
              </a:lnSpc>
            </a:pPr>
            <a:r>
              <a:rPr lang="ru-RU" sz="2400" b="1">
                <a:solidFill>
                  <a:schemeClr val="accent2"/>
                </a:solidFill>
              </a:rPr>
              <a:t>+ ДОПЛАТА ЗА ПЕРЕВЫПОЛНЕНИЕ ПЛАНА</a:t>
            </a:r>
          </a:p>
          <a:p>
            <a:pPr marL="342900" indent="-342900" algn="ctr">
              <a:lnSpc>
                <a:spcPct val="95000"/>
              </a:lnSpc>
            </a:pPr>
            <a:r>
              <a:rPr lang="ru-RU" b="1"/>
              <a:t>(устанавливается в процентах к сумме фиксированного оклада, равных проценту перевыполнения плана)</a:t>
            </a:r>
            <a:endParaRPr lang="ru-RU" sz="2000" b="1"/>
          </a:p>
          <a:p>
            <a:pPr marL="342900" indent="-342900" algn="ctr">
              <a:lnSpc>
                <a:spcPct val="110000"/>
              </a:lnSpc>
            </a:pPr>
            <a:endParaRPr lang="ru-RU" sz="2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7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7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57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57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57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577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577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Состав льгот, применяемых российскими компаниями (в %%)</a:t>
            </a:r>
            <a:r>
              <a:rPr lang="ru-RU" smtClean="0"/>
              <a:t> </a:t>
            </a:r>
          </a:p>
        </p:txBody>
      </p:sp>
      <p:pic>
        <p:nvPicPr>
          <p:cNvPr id="46083" name="Picture 3" descr="maslow-100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738313"/>
            <a:ext cx="8280400" cy="49307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2238"/>
            <a:ext cx="8893175" cy="1295400"/>
          </a:xfrm>
        </p:spPr>
        <p:txBody>
          <a:bodyPr/>
          <a:lstStyle/>
          <a:p>
            <a:r>
              <a:rPr lang="ru-RU" sz="2800" smtClean="0"/>
              <a:t>Дополнительные меры поощрения, применяемые российскими компаниями (в%%)</a:t>
            </a:r>
            <a:r>
              <a:rPr lang="ru-RU" sz="3500" smtClean="0"/>
              <a:t> </a:t>
            </a:r>
          </a:p>
        </p:txBody>
      </p:sp>
      <p:pic>
        <p:nvPicPr>
          <p:cNvPr id="47107" name="Picture 3" descr="maslow-1005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809750"/>
            <a:ext cx="8569325" cy="4714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0"/>
            <a:ext cx="9144000" cy="1412875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ИЗМЕНЕНИЕ СТРУКТУРЫ ОПЛАТЫ ТРУДА ПЕРСОНАЛА В ЗАВИСИМОСТИ ОТ ЭТАПА ЖИЗНЕННОГО ЦИКЛА ФИРМЫ</a:t>
            </a:r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0" y="2060575"/>
            <a:ext cx="91440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0000"/>
              </a:lnSpc>
            </a:pPr>
            <a:endParaRPr lang="ru-RU" sz="2000" b="1">
              <a:solidFill>
                <a:schemeClr val="accent2"/>
              </a:solidFill>
            </a:endParaRPr>
          </a:p>
        </p:txBody>
      </p:sp>
      <p:pic>
        <p:nvPicPr>
          <p:cNvPr id="48134" name="Picture 6" descr="http://www.hrm.ru/hrm_old.nsf/0/c59607def89964d7c32570890020c042/Content/0.40BE?OpenElement&amp;FieldElemFormat=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1557338"/>
            <a:ext cx="9144000" cy="518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8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88"/>
          </a:xfrm>
          <a:solidFill>
            <a:srgbClr val="3F4E73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 eaLnBrk="1" hangingPunct="1">
              <a:defRPr/>
            </a:pPr>
            <a:r>
              <a:rPr lang="ru-RU" kern="1200" dirty="0" smtClean="0">
                <a:solidFill>
                  <a:schemeClr val="bg1"/>
                </a:solidFill>
                <a:ea typeface="+mn-ea"/>
                <a:cs typeface="+mn-cs"/>
              </a:rPr>
              <a:t>Когда нужно вносить изменения?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Вложения в персонал не оправдывают ожиданий менеджмента, а общие затраты намного выше оптимальных критериев;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Численность персонала компании неоправданно велика;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Низкое качество работы;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Высокий уровень сопротивления инновациям;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Высокая текучесть кадров;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Низкая лояльность работников организации.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3F4E73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 eaLnBrk="1" hangingPunct="1">
              <a:defRPr/>
            </a:pPr>
            <a:r>
              <a:rPr lang="ru-RU" kern="1200" dirty="0" smtClean="0">
                <a:solidFill>
                  <a:schemeClr val="bg1"/>
                </a:solidFill>
                <a:ea typeface="+mn-ea"/>
                <a:cs typeface="+mn-cs"/>
              </a:rPr>
              <a:t>Грейдирование - это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Одна из наиболее часто упоминающихся в контексте мотивации персонала процедур — </a:t>
            </a:r>
            <a:r>
              <a:rPr lang="ru-RU" dirty="0" err="1" smtClean="0"/>
              <a:t>грейдирование</a:t>
            </a:r>
            <a:r>
              <a:rPr lang="ru-RU" dirty="0" smtClean="0"/>
              <a:t> (от англ. </a:t>
            </a:r>
            <a:r>
              <a:rPr lang="ru-RU" i="1" dirty="0" err="1" smtClean="0"/>
              <a:t>grade</a:t>
            </a:r>
            <a:r>
              <a:rPr lang="ru-RU" dirty="0" smtClean="0"/>
              <a:t> — располагать по рангу / степеням).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позиционирование </a:t>
            </a:r>
            <a:r>
              <a:rPr lang="ru-RU" dirty="0"/>
              <a:t>должностей, то есть распределение их в иерархической структуре предприятия в соответствии с ценностью данной позиции для предприятия.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3300" name="Text Box 4"/>
          <p:cNvSpPr txBox="1">
            <a:spLocks noChangeArrowheads="1"/>
          </p:cNvSpPr>
          <p:nvPr/>
        </p:nvSpPr>
        <p:spPr bwMode="auto">
          <a:xfrm>
            <a:off x="0" y="260350"/>
            <a:ext cx="91440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СТРУКТУРА И ЭТАПЫ ГРЕЙДИНГА</a:t>
            </a:r>
          </a:p>
        </p:txBody>
      </p:sp>
      <p:sp>
        <p:nvSpPr>
          <p:cNvPr id="183301" name="Text Box 5"/>
          <p:cNvSpPr txBox="1">
            <a:spLocks noChangeArrowheads="1"/>
          </p:cNvSpPr>
          <p:nvPr/>
        </p:nvSpPr>
        <p:spPr bwMode="auto">
          <a:xfrm>
            <a:off x="0" y="2060575"/>
            <a:ext cx="91440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0000"/>
              </a:lnSpc>
            </a:pPr>
            <a:endParaRPr lang="ru-RU" sz="2000" b="1">
              <a:solidFill>
                <a:schemeClr val="accent2"/>
              </a:solidFill>
            </a:endParaRP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1979613" y="981075"/>
          <a:ext cx="5256212" cy="5688013"/>
        </p:xfrm>
        <a:graphic>
          <a:graphicData uri="http://schemas.openxmlformats.org/presentationml/2006/ole">
            <p:oleObj spid="_x0000_s5122" name="Visio" r:id="rId3" imgW="5374956" imgH="6835928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17638"/>
          </a:xfrm>
          <a:solidFill>
            <a:srgbClr val="3F4E73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 eaLnBrk="1" hangingPunct="1">
              <a:defRPr/>
            </a:pPr>
            <a:r>
              <a:rPr lang="ru-RU" kern="1200" dirty="0" smtClean="0">
                <a:solidFill>
                  <a:schemeClr val="bg1"/>
                </a:solidFill>
                <a:ea typeface="+mn-ea"/>
                <a:cs typeface="+mn-cs"/>
              </a:rPr>
              <a:t>Процесс внедрения</a:t>
            </a:r>
          </a:p>
        </p:txBody>
      </p:sp>
      <p:sp>
        <p:nvSpPr>
          <p:cNvPr id="512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Выбор экспертов и выработка компенсационных факторов;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Расстановка приоритетности факторов;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Создание измерительных шкал;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Оценка должности по факторам в баллах;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Формирование грейдов;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Определение разницы в оплате по грейду;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Оценка эффективности разработанной системы. </a:t>
            </a:r>
          </a:p>
          <a:p>
            <a:pPr marL="514350" indent="-514350" eaLnBrk="1" hangingPunct="1">
              <a:lnSpc>
                <a:spcPct val="80000"/>
              </a:lnSpc>
            </a:pPr>
            <a:endParaRPr lang="ru-RU" sz="3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17638"/>
          </a:xfrm>
          <a:solidFill>
            <a:srgbClr val="3F4E73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 eaLnBrk="1" hangingPunct="1">
              <a:defRPr/>
            </a:pPr>
            <a:r>
              <a:rPr lang="ru-RU" kern="1200" dirty="0" smtClean="0">
                <a:solidFill>
                  <a:schemeClr val="bg1"/>
                </a:solidFill>
                <a:ea typeface="+mn-ea"/>
                <a:cs typeface="+mn-cs"/>
              </a:rPr>
              <a:t>Процесс внедрения</a:t>
            </a:r>
          </a:p>
        </p:txBody>
      </p:sp>
      <p:sp>
        <p:nvSpPr>
          <p:cNvPr id="522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Выбор экспертов и выработка компенсационных факторов;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Расстановка приоритетности факторов;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Создание измерительных шкал;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Оценка должности по факторам в баллах;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Формирование грейдов;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Определение разницы в оплате по грейду;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Оценка эффективности разработанной системы. </a:t>
            </a:r>
          </a:p>
          <a:p>
            <a:pPr marL="514350" indent="-514350" eaLnBrk="1" hangingPunct="1">
              <a:lnSpc>
                <a:spcPct val="80000"/>
              </a:lnSpc>
            </a:pPr>
            <a:endParaRPr lang="ru-RU" sz="3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50"/>
          </a:xfrm>
          <a:solidFill>
            <a:srgbClr val="3F4E73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l" eaLnBrk="1" hangingPunct="1">
              <a:defRPr/>
            </a:pPr>
            <a:r>
              <a:rPr lang="ru-RU" kern="1200" dirty="0" smtClean="0">
                <a:solidFill>
                  <a:schemeClr val="bg1"/>
                </a:solidFill>
                <a:ea typeface="+mn-ea"/>
                <a:cs typeface="+mn-cs"/>
              </a:rPr>
              <a:t>Процесс внедрения</a:t>
            </a:r>
          </a:p>
        </p:txBody>
      </p:sp>
      <p:sp>
        <p:nvSpPr>
          <p:cNvPr id="532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Выбор экспертов и выработка компенсационных факторов;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Расстановка приоритетности факторов;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Создание измерительных шкал;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Оценка должности по факторам в баллах;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Формирование грейдов;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Определение разницы в оплате по грейду; </a:t>
            </a:r>
          </a:p>
          <a:p>
            <a:pPr marL="514350" indent="-514350" eaLnBrk="1" hangingPunct="1">
              <a:lnSpc>
                <a:spcPct val="80000"/>
              </a:lnSpc>
              <a:buFontTx/>
              <a:buAutoNum type="arabicPeriod"/>
            </a:pPr>
            <a:r>
              <a:rPr lang="ru-RU" sz="3000" smtClean="0"/>
              <a:t>Оценка эффективности разработанной системы. </a:t>
            </a:r>
          </a:p>
          <a:p>
            <a:pPr marL="514350" indent="-514350" eaLnBrk="1" hangingPunct="1">
              <a:lnSpc>
                <a:spcPct val="80000"/>
              </a:lnSpc>
            </a:pPr>
            <a:endParaRPr lang="ru-RU" sz="3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50"/>
          </a:xfrm>
          <a:solidFill>
            <a:srgbClr val="00B0F0"/>
          </a:solidFill>
        </p:spPr>
        <p:txBody>
          <a:bodyPr/>
          <a:lstStyle/>
          <a:p>
            <a:pPr>
              <a:defRPr/>
            </a:pPr>
            <a:r>
              <a:rPr lang="ru-RU" sz="2800" b="1" kern="1200" dirty="0" smtClean="0">
                <a:solidFill>
                  <a:schemeClr val="bg1"/>
                </a:solidFill>
                <a:ea typeface="+mn-ea"/>
                <a:cs typeface="+mn-cs"/>
              </a:rPr>
              <a:t>РАНЖИРОВАНИЕ РАБОТ ПО МЕТОДУ ЭДВАРДА ХЕЯ </a:t>
            </a:r>
            <a:br>
              <a:rPr lang="ru-RU" sz="2800" b="1" kern="1200" dirty="0" smtClean="0">
                <a:solidFill>
                  <a:schemeClr val="bg1"/>
                </a:solidFill>
                <a:ea typeface="+mn-ea"/>
                <a:cs typeface="+mn-cs"/>
              </a:rPr>
            </a:br>
            <a:r>
              <a:rPr lang="ru-RU" sz="2800" b="1" kern="1200" dirty="0" smtClean="0">
                <a:solidFill>
                  <a:schemeClr val="bg1"/>
                </a:solidFill>
                <a:ea typeface="+mn-ea"/>
                <a:cs typeface="+mn-cs"/>
              </a:rPr>
              <a:t>(</a:t>
            </a:r>
            <a:r>
              <a:rPr lang="en-US" sz="2800" b="1" kern="1200" dirty="0" smtClean="0">
                <a:solidFill>
                  <a:schemeClr val="bg1"/>
                </a:solidFill>
                <a:ea typeface="+mn-ea"/>
                <a:cs typeface="+mn-cs"/>
              </a:rPr>
              <a:t>HAY GUIDE CHART PROFILE METHOD)</a:t>
            </a:r>
            <a:endParaRPr lang="ru-RU" dirty="0"/>
          </a:p>
        </p:txBody>
      </p:sp>
      <p:sp>
        <p:nvSpPr>
          <p:cNvPr id="54275" name="Содержимое 2"/>
          <p:cNvSpPr>
            <a:spLocks noGrp="1"/>
          </p:cNvSpPr>
          <p:nvPr>
            <p:ph idx="1"/>
          </p:nvPr>
        </p:nvSpPr>
        <p:spPr>
          <a:xfrm>
            <a:off x="142875" y="2071688"/>
            <a:ext cx="8543925" cy="4054475"/>
          </a:xfrm>
        </p:spPr>
        <p:txBody>
          <a:bodyPr/>
          <a:lstStyle/>
          <a:p>
            <a:r>
              <a:rPr lang="ru-RU" smtClean="0"/>
              <a:t>Разработан в 60-х годах</a:t>
            </a:r>
          </a:p>
          <a:p>
            <a:r>
              <a:rPr lang="ru-RU" smtClean="0"/>
              <a:t>Используется мультинациональными компаниями ( 50%)</a:t>
            </a:r>
          </a:p>
          <a:p>
            <a:r>
              <a:rPr lang="ru-RU" sz="2000" smtClean="0"/>
              <a:t>Деятельность каждого работника ранжируется по трем независимым параметрам: </a:t>
            </a:r>
          </a:p>
          <a:p>
            <a:pPr>
              <a:buFontTx/>
              <a:buAutoNum type="arabicPeriod"/>
            </a:pPr>
            <a:r>
              <a:rPr lang="ru-RU" sz="2000" smtClean="0"/>
              <a:t>необходимый уровень специальных знаний (Know-How),</a:t>
            </a:r>
          </a:p>
          <a:p>
            <a:pPr>
              <a:buFontTx/>
              <a:buAutoNum type="arabicPeriod"/>
            </a:pPr>
            <a:r>
              <a:rPr lang="ru-RU" sz="2000" smtClean="0"/>
              <a:t> масштаб решаемых задач (Problem Solving)</a:t>
            </a:r>
          </a:p>
          <a:p>
            <a:pPr>
              <a:buFontTx/>
              <a:buAutoNum type="arabicPeriod"/>
            </a:pPr>
            <a:r>
              <a:rPr lang="ru-RU" sz="2000" smtClean="0"/>
              <a:t>объемы ответственности (Accountability). 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F0"/>
          </a:solidFill>
        </p:spPr>
        <p:txBody>
          <a:bodyPr/>
          <a:lstStyle/>
          <a:p>
            <a:pPr>
              <a:defRPr/>
            </a:pPr>
            <a:r>
              <a:rPr lang="ru-RU" sz="2800" b="1" kern="1200" dirty="0" smtClean="0">
                <a:solidFill>
                  <a:schemeClr val="bg1"/>
                </a:solidFill>
              </a:rPr>
              <a:t>РАНЖИРОВАНИЕ РАБОТ ПО МЕТОДУ ЭДВАРДА ХЕЯ</a:t>
            </a:r>
            <a:endParaRPr lang="ru-RU" sz="2800" dirty="0"/>
          </a:p>
        </p:txBody>
      </p:sp>
      <p:sp>
        <p:nvSpPr>
          <p:cNvPr id="55299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/>
          <a:lstStyle/>
          <a:p>
            <a:r>
              <a:rPr lang="ru-RU" sz="2000" b="1" i="1" smtClean="0"/>
              <a:t>Применительно к российским условиям у системы оценки</a:t>
            </a:r>
            <a:r>
              <a:rPr lang="ru-RU" sz="2000" b="1" smtClean="0"/>
              <a:t> на основе метода Э. Хея есть недостатки:</a:t>
            </a:r>
            <a:r>
              <a:rPr lang="ru-RU" sz="2000" smtClean="0"/>
              <a:t> </a:t>
            </a:r>
          </a:p>
          <a:p>
            <a:endParaRPr lang="ru-RU" sz="2000" smtClean="0"/>
          </a:p>
          <a:p>
            <a:r>
              <a:rPr lang="ru-RU" sz="2000" smtClean="0"/>
              <a:t>1.        Обзор рынка труда в России Hay Management Consultants Ltd. Базируется на узком сегменте рынка работников мультинациональных компаний. </a:t>
            </a:r>
          </a:p>
          <a:p>
            <a:r>
              <a:rPr lang="ru-RU" sz="2000" smtClean="0"/>
              <a:t>2.        Для выработки антикризисной стратегии реорганизации компании (осень 1998 г.), нет времени дожидаться фундаментального обзора. </a:t>
            </a:r>
          </a:p>
          <a:p>
            <a:r>
              <a:rPr lang="ru-RU" sz="2000" smtClean="0"/>
              <a:t>3.        Внедрение данной системы достаточно трудоемко и требует привлечения консультантов. </a:t>
            </a:r>
          </a:p>
          <a:p>
            <a:r>
              <a:rPr lang="ru-RU" sz="2000" smtClean="0"/>
              <a:t>4.        Линейный менеджмент большинства российских компаний неподготовлен к внедрению подобной системы. </a:t>
            </a:r>
          </a:p>
          <a:p>
            <a:r>
              <a:rPr lang="ru-RU" sz="2000" smtClean="0"/>
              <a:t>5.        Предвзятая оценка по каждому из трех параметров приводит к значительным суммарным перегибам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50"/>
          </a:xfrm>
          <a:solidFill>
            <a:srgbClr val="00B0F0"/>
          </a:solidFill>
        </p:spPr>
        <p:txBody>
          <a:bodyPr/>
          <a:lstStyle/>
          <a:p>
            <a:pPr>
              <a:defRPr/>
            </a:pPr>
            <a:r>
              <a:rPr lang="ru-RU" b="1" kern="1200" dirty="0" smtClean="0">
                <a:solidFill>
                  <a:schemeClr val="bg1"/>
                </a:solidFill>
              </a:rPr>
              <a:t>РАНЖИРОВАНИЕ РАБОТ ПО МЕТОДУ ЭДВАРДА ХЕЯ</a:t>
            </a:r>
            <a:endParaRPr lang="ru-RU" dirty="0"/>
          </a:p>
        </p:txBody>
      </p:sp>
      <p:sp>
        <p:nvSpPr>
          <p:cNvPr id="563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Суммарный рейтинг деятельности каждого работника однозначно сопоставляется с ежегодным обзором заработных плат Hay Management Consultants Ltd., делающимся сейчас и для России. Данные по компенсациям для анализа предоставляют участники опроса, связавшие ранжирование штатной структуры компании с данной системой. 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7030A0"/>
          </a:solidFill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МЕТОД</a:t>
            </a:r>
            <a:r>
              <a:rPr lang="ru-RU" smtClean="0">
                <a:solidFill>
                  <a:schemeClr val="bg1"/>
                </a:solidFill>
              </a:rPr>
              <a:t>  </a:t>
            </a:r>
            <a:r>
              <a:rPr lang="en-US" b="1" smtClean="0">
                <a:solidFill>
                  <a:schemeClr val="bg1"/>
                </a:solidFill>
              </a:rPr>
              <a:t>WATSON WYATT</a:t>
            </a:r>
            <a:endParaRPr lang="ru-RU" smtClean="0"/>
          </a:p>
        </p:txBody>
      </p:sp>
      <p:sp>
        <p:nvSpPr>
          <p:cNvPr id="57347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Методика используемая для вычисления корреляции между человеческим капиталом и акционерной стоимостью </a:t>
            </a:r>
            <a:r>
              <a:rPr lang="en-US" sz="2400" smtClean="0"/>
              <a:t>Human C</a:t>
            </a:r>
            <a:r>
              <a:rPr lang="ru-RU" sz="2400" smtClean="0"/>
              <a:t>а</a:t>
            </a:r>
            <a:r>
              <a:rPr lang="en-US" sz="2400" smtClean="0"/>
              <a:t>pital Index </a:t>
            </a:r>
            <a:r>
              <a:rPr lang="ru-RU" sz="2400" smtClean="0"/>
              <a:t>( индекс человеческого капитала)</a:t>
            </a:r>
          </a:p>
          <a:p>
            <a:pPr eaLnBrk="1" hangingPunct="1">
              <a:buFontTx/>
              <a:buNone/>
            </a:pPr>
            <a:r>
              <a:rPr lang="en-US" sz="2400" smtClean="0"/>
              <a:t>W</a:t>
            </a:r>
            <a:r>
              <a:rPr lang="ru-RU" sz="2400" smtClean="0"/>
              <a:t>а</a:t>
            </a:r>
            <a:r>
              <a:rPr lang="en-US" sz="2400" smtClean="0"/>
              <a:t>tson Wyatt </a:t>
            </a:r>
            <a:r>
              <a:rPr lang="ru-RU" sz="2400" smtClean="0"/>
              <a:t>разработал совокупность измерений, точно определяющих какие из практик и правил </a:t>
            </a:r>
            <a:r>
              <a:rPr lang="en-US" sz="2400" smtClean="0"/>
              <a:t>HR</a:t>
            </a:r>
            <a:r>
              <a:rPr lang="ru-RU" sz="2400" smtClean="0"/>
              <a:t> имеют наибольшую корреляцию с акционерной стоимостью</a:t>
            </a:r>
          </a:p>
          <a:p>
            <a:pPr eaLnBrk="1" hangingPunct="1">
              <a:buFontTx/>
              <a:buNone/>
            </a:pPr>
            <a:r>
              <a:rPr lang="en-US" sz="2400" smtClean="0"/>
              <a:t>HCI</a:t>
            </a:r>
            <a:r>
              <a:rPr lang="ru-RU" sz="2400" smtClean="0"/>
              <a:t> показывает что если организация эффективна в управлении </a:t>
            </a:r>
            <a:r>
              <a:rPr lang="en-US" sz="2400" smtClean="0"/>
              <a:t>HR</a:t>
            </a:r>
            <a:r>
              <a:rPr lang="ru-RU" sz="2400" smtClean="0"/>
              <a:t> , то она также будет эффективна с точки зрения генерирования прибыли для своих акционеров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7030A0"/>
          </a:solidFill>
        </p:spPr>
        <p:txBody>
          <a:bodyPr/>
          <a:lstStyle/>
          <a:p>
            <a:pPr>
              <a:defRPr/>
            </a:pPr>
            <a:r>
              <a:rPr lang="ru-RU" sz="4000" b="1" kern="1200" dirty="0" err="1" smtClean="0">
                <a:solidFill>
                  <a:schemeClr val="bg1"/>
                </a:solidFill>
                <a:ea typeface="+mn-ea"/>
                <a:cs typeface="+mn-cs"/>
              </a:rPr>
              <a:t>Watson</a:t>
            </a:r>
            <a:r>
              <a:rPr lang="ru-RU" sz="4000" b="1" kern="1200" dirty="0" smtClean="0">
                <a:solidFill>
                  <a:schemeClr val="bg1"/>
                </a:solidFill>
                <a:ea typeface="+mn-ea"/>
                <a:cs typeface="+mn-cs"/>
              </a:rPr>
              <a:t> </a:t>
            </a:r>
            <a:r>
              <a:rPr lang="ru-RU" sz="4000" b="1" kern="1200" dirty="0" err="1" smtClean="0">
                <a:solidFill>
                  <a:schemeClr val="bg1"/>
                </a:solidFill>
                <a:ea typeface="+mn-ea"/>
                <a:cs typeface="+mn-cs"/>
              </a:rPr>
              <a:t>Wyatt</a:t>
            </a:r>
            <a:r>
              <a:rPr lang="ru-RU" sz="4000" b="1" kern="1200" dirty="0" smtClean="0">
                <a:solidFill>
                  <a:schemeClr val="bg1"/>
                </a:solidFill>
                <a:ea typeface="+mn-ea"/>
                <a:cs typeface="+mn-cs"/>
              </a:rPr>
              <a:t> </a:t>
            </a:r>
            <a:r>
              <a:rPr lang="ru-RU" sz="4000" b="1" kern="1200" dirty="0" err="1" smtClean="0">
                <a:solidFill>
                  <a:schemeClr val="bg1"/>
                </a:solidFill>
                <a:ea typeface="+mn-ea"/>
                <a:cs typeface="+mn-cs"/>
              </a:rPr>
              <a:t>Data</a:t>
            </a:r>
            <a:r>
              <a:rPr lang="ru-RU" sz="4000" b="1" kern="1200" dirty="0" smtClean="0">
                <a:solidFill>
                  <a:schemeClr val="bg1"/>
                </a:solidFill>
                <a:ea typeface="+mn-ea"/>
                <a:cs typeface="+mn-cs"/>
              </a:rPr>
              <a:t> </a:t>
            </a:r>
            <a:r>
              <a:rPr lang="ru-RU" sz="4000" b="1" kern="1200" dirty="0" err="1" smtClean="0">
                <a:solidFill>
                  <a:schemeClr val="bg1"/>
                </a:solidFill>
                <a:ea typeface="+mn-ea"/>
                <a:cs typeface="+mn-cs"/>
              </a:rPr>
              <a:t>Services</a:t>
            </a:r>
            <a:endParaRPr lang="ru-RU" sz="4000" b="1" kern="12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583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smtClean="0"/>
              <a:t>Является эталоном обзора по компенсациям, применительно к российским компаниям. Недостатки:</a:t>
            </a:r>
            <a:r>
              <a:rPr lang="ru-RU" sz="2000" smtClean="0"/>
              <a:t> </a:t>
            </a:r>
          </a:p>
          <a:p>
            <a:r>
              <a:rPr lang="ru-RU" sz="2000" smtClean="0"/>
              <a:t>1.        Данные предоставлены узким кругом мультинациональных компаний. </a:t>
            </a:r>
          </a:p>
          <a:p>
            <a:r>
              <a:rPr lang="ru-RU" sz="2000" smtClean="0"/>
              <a:t>2.        По каждой из должностей выделено не более трех масштабов исполнения должностных обязанностей. </a:t>
            </a:r>
          </a:p>
          <a:p>
            <a:r>
              <a:rPr lang="ru-RU" sz="2000" smtClean="0"/>
              <a:t>3.        Не все должности Вашей структуры в явном виде представлены в обзоре. </a:t>
            </a:r>
          </a:p>
          <a:p>
            <a:r>
              <a:rPr lang="ru-RU" sz="2000" smtClean="0"/>
              <a:t>4.        Для выработки антикризисной стратегии индексаций и реорганизации компании (как случилось при дефолте осенью 1998 г.), нет времени дожидаться фундаментального обзора</a:t>
            </a:r>
            <a:r>
              <a:rPr lang="ru-RU" smtClean="0"/>
              <a:t>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9395" name="Содержимое 2"/>
          <p:cNvSpPr>
            <a:spLocks noGrp="1"/>
          </p:cNvSpPr>
          <p:nvPr>
            <p:ph idx="1"/>
          </p:nvPr>
        </p:nvSpPr>
        <p:spPr>
          <a:xfrm>
            <a:off x="0" y="1857375"/>
            <a:ext cx="9144000" cy="4786313"/>
          </a:xfrm>
        </p:spPr>
        <p:txBody>
          <a:bodyPr/>
          <a:lstStyle/>
          <a:p>
            <a:r>
              <a:rPr lang="ru-RU" sz="3600" smtClean="0"/>
              <a:t>Сегментация по 10%, 25% компаниям</a:t>
            </a:r>
            <a:r>
              <a:rPr lang="en-US" sz="3600" smtClean="0"/>
              <a:t> max &amp; min </a:t>
            </a:r>
            <a:r>
              <a:rPr lang="ru-RU" sz="3600" smtClean="0"/>
              <a:t>оплачивающим труд. </a:t>
            </a:r>
            <a:endParaRPr lang="en-US" sz="3600" smtClean="0"/>
          </a:p>
          <a:p>
            <a:r>
              <a:rPr lang="ru-RU" sz="3600" smtClean="0"/>
              <a:t>Уровень функциональных обязанностей</a:t>
            </a:r>
            <a:r>
              <a:rPr lang="en-US" sz="3600" smtClean="0"/>
              <a:t> </a:t>
            </a:r>
            <a:r>
              <a:rPr lang="ru-RU" sz="3600" smtClean="0"/>
              <a:t>сегментирован по трем категориям (A, B, C). </a:t>
            </a:r>
            <a:r>
              <a:rPr lang="ru-RU" sz="2000" smtClean="0"/>
              <a:t>По каждой выборке приводятся статистические данные об объемах реализации и численности компании</a:t>
            </a:r>
            <a:r>
              <a:rPr lang="ru-RU" sz="3600" smtClean="0"/>
              <a:t>. </a:t>
            </a:r>
          </a:p>
        </p:txBody>
      </p:sp>
      <p:sp>
        <p:nvSpPr>
          <p:cNvPr id="59396" name="Заголовок 1"/>
          <p:cNvSpPr txBox="1">
            <a:spLocks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4000" b="1">
                <a:solidFill>
                  <a:schemeClr val="bg1"/>
                </a:solidFill>
              </a:rPr>
              <a:t>Watson Wyatt Data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0419" name="Содержимое 2"/>
          <p:cNvSpPr>
            <a:spLocks noGrp="1"/>
          </p:cNvSpPr>
          <p:nvPr>
            <p:ph idx="1"/>
          </p:nvPr>
        </p:nvSpPr>
        <p:spPr>
          <a:xfrm>
            <a:off x="0" y="1000125"/>
            <a:ext cx="9144000" cy="5857875"/>
          </a:xfrm>
        </p:spPr>
        <p:txBody>
          <a:bodyPr/>
          <a:lstStyle/>
          <a:p>
            <a:r>
              <a:rPr lang="ru-RU" smtClean="0"/>
              <a:t>Привязав систему компенсаций к обзору Watson Wyatt Data Services и прописав в политике, какие категории должностей в компании оплачивается не ниже, чем платит 10%, 25%, 50%, 75% или 90% компаний за аналогичную работу работодатель: </a:t>
            </a:r>
          </a:p>
          <a:p>
            <a:r>
              <a:rPr lang="ru-RU" sz="2400" smtClean="0"/>
              <a:t>автоматически выходит на уровень компенсаций соответствующий функциональным обязанностям специалиста, </a:t>
            </a:r>
          </a:p>
          <a:p>
            <a:r>
              <a:rPr lang="ru-RU" sz="2400" smtClean="0"/>
              <a:t>автоматически определяет план действий по заполнению данной категории вакансий: переманивать ли уже готовых, опытных специалистов, или обучать кадровый резерв для продвижения на данные должности: </a:t>
            </a:r>
          </a:p>
          <a:p>
            <a:pPr>
              <a:buFontTx/>
              <a:buNone/>
            </a:pPr>
            <a:endParaRPr lang="ru-RU" sz="2400" smtClean="0"/>
          </a:p>
        </p:txBody>
      </p:sp>
      <p:sp>
        <p:nvSpPr>
          <p:cNvPr id="60420" name="Заголовок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4000" b="1">
                <a:solidFill>
                  <a:schemeClr val="bg1"/>
                </a:solidFill>
              </a:rPr>
              <a:t>Watson Wyatt Data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ОПРОСНИК ДЛЯ ОПРЕДЕЛЕНИЯ КАТЕГОРИИ ДОЛЖНОСТИ ПРИ ИСПОЛЬЗОВАНИИ МЕТОДА</a:t>
            </a:r>
            <a:r>
              <a:rPr lang="ru-RU">
                <a:solidFill>
                  <a:schemeClr val="bg1"/>
                </a:solidFill>
              </a:rPr>
              <a:t>  </a:t>
            </a:r>
            <a:r>
              <a:rPr lang="en-US" sz="2800" b="1">
                <a:solidFill>
                  <a:schemeClr val="bg1"/>
                </a:solidFill>
              </a:rPr>
              <a:t>WATSON WYATT</a:t>
            </a:r>
            <a:r>
              <a:rPr lang="en-US" sz="2800">
                <a:solidFill>
                  <a:schemeClr val="bg1"/>
                </a:solidFill>
              </a:rPr>
              <a:t> </a:t>
            </a:r>
            <a:endParaRPr lang="ru-RU" sz="2800">
              <a:solidFill>
                <a:schemeClr val="bg1"/>
              </a:solidFill>
            </a:endParaRPr>
          </a:p>
        </p:txBody>
      </p:sp>
      <p:sp>
        <p:nvSpPr>
          <p:cNvPr id="184325" name="Text Box 5"/>
          <p:cNvSpPr txBox="1">
            <a:spLocks noChangeArrowheads="1"/>
          </p:cNvSpPr>
          <p:nvPr/>
        </p:nvSpPr>
        <p:spPr bwMode="auto">
          <a:xfrm>
            <a:off x="0" y="2060575"/>
            <a:ext cx="91440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0000"/>
              </a:lnSpc>
            </a:pPr>
            <a:endParaRPr lang="ru-RU" sz="2000" b="1">
              <a:solidFill>
                <a:schemeClr val="accent2"/>
              </a:solidFill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61448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341438"/>
            <a:ext cx="72009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227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«КАРТА ГРЕЙДОВ» (GRADE MAP)</a:t>
            </a:r>
            <a:r>
              <a:rPr lang="ru-RU"/>
              <a:t> </a:t>
            </a:r>
            <a:r>
              <a:rPr lang="ru-RU" sz="2800" b="1">
                <a:solidFill>
                  <a:schemeClr val="bg1"/>
                </a:solidFill>
              </a:rPr>
              <a:t>КОМПАНИИ </a:t>
            </a:r>
          </a:p>
          <a:p>
            <a:pPr algn="ctr"/>
            <a:r>
              <a:rPr lang="ru-RU" sz="2800" b="1">
                <a:solidFill>
                  <a:schemeClr val="bg1"/>
                </a:solidFill>
              </a:rPr>
              <a:t>ДЛЯ МЕТОДА </a:t>
            </a:r>
            <a:r>
              <a:rPr lang="en-US" sz="2800" b="1">
                <a:solidFill>
                  <a:schemeClr val="bg1"/>
                </a:solidFill>
              </a:rPr>
              <a:t>WATSON WYATT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sz="2800" b="1">
                <a:solidFill>
                  <a:schemeClr val="bg1"/>
                </a:solidFill>
              </a:rPr>
              <a:t>(</a:t>
            </a:r>
            <a:r>
              <a:rPr lang="ru-RU" sz="2800" b="1">
                <a:solidFill>
                  <a:schemeClr val="bg1"/>
                </a:solidFill>
              </a:rPr>
              <a:t>пример)</a:t>
            </a:r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0" y="2060575"/>
            <a:ext cx="91440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0000"/>
              </a:lnSpc>
            </a:pPr>
            <a:endParaRPr lang="ru-RU" sz="2000" b="1">
              <a:solidFill>
                <a:schemeClr val="accent2"/>
              </a:solidFill>
            </a:endParaRPr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/>
        </p:nvGraphicFramePr>
        <p:xfrm>
          <a:off x="0" y="908050"/>
          <a:ext cx="9144000" cy="5949950"/>
        </p:xfrm>
        <a:graphic>
          <a:graphicData uri="http://schemas.openxmlformats.org/presentationml/2006/ole">
            <p:oleObj spid="_x0000_s6146" name="Visio" r:id="rId3" imgW="11197828" imgH="7327773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8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 descr="30%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3F4E7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1252" name="Text Box 4"/>
          <p:cNvSpPr txBox="1">
            <a:spLocks noChangeArrowheads="1"/>
          </p:cNvSpPr>
          <p:nvPr/>
        </p:nvSpPr>
        <p:spPr bwMode="auto">
          <a:xfrm>
            <a:off x="0" y="188913"/>
            <a:ext cx="9144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СИСТЕМА ГРЕЙДОВ КОМПАНИИ </a:t>
            </a:r>
            <a:r>
              <a:rPr lang="en-US" sz="2800" b="1">
                <a:solidFill>
                  <a:schemeClr val="bg1"/>
                </a:solidFill>
              </a:rPr>
              <a:t>IBS </a:t>
            </a:r>
            <a:endParaRPr lang="ru-RU" sz="2800" b="1">
              <a:solidFill>
                <a:schemeClr val="bg1"/>
              </a:solidFill>
            </a:endParaRPr>
          </a:p>
        </p:txBody>
      </p:sp>
      <p:sp>
        <p:nvSpPr>
          <p:cNvPr id="181253" name="Text Box 5"/>
          <p:cNvSpPr txBox="1">
            <a:spLocks noChangeArrowheads="1"/>
          </p:cNvSpPr>
          <p:nvPr/>
        </p:nvSpPr>
        <p:spPr bwMode="auto">
          <a:xfrm>
            <a:off x="0" y="2060575"/>
            <a:ext cx="914400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0000"/>
              </a:lnSpc>
            </a:pPr>
            <a:endParaRPr lang="ru-RU" sz="2000" b="1">
              <a:solidFill>
                <a:schemeClr val="accent2"/>
              </a:solidFill>
            </a:endParaRPr>
          </a:p>
        </p:txBody>
      </p:sp>
      <p:pic>
        <p:nvPicPr>
          <p:cNvPr id="6247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8050"/>
            <a:ext cx="9144000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8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3491" name="Rectangle 3" descr="30%"/>
          <p:cNvSpPr>
            <a:spLocks noChangeArrowheads="1"/>
          </p:cNvSpPr>
          <p:nvPr/>
        </p:nvSpPr>
        <p:spPr bwMode="auto">
          <a:xfrm>
            <a:off x="0" y="1052513"/>
            <a:ext cx="9144000" cy="58054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СОВРЕМЕННЫЕ ВИДЫ ПРЕМИРОВАНИЯ ТРУДА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510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9750" name="AutoShape 6"/>
          <p:cNvSpPr>
            <a:spLocks noChangeArrowheads="1"/>
          </p:cNvSpPr>
          <p:nvPr/>
        </p:nvSpPr>
        <p:spPr bwMode="auto">
          <a:xfrm>
            <a:off x="395288" y="1268413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Премирование текущей деятельности</a:t>
            </a:r>
          </a:p>
        </p:txBody>
      </p:sp>
      <p:sp>
        <p:nvSpPr>
          <p:cNvPr id="159751" name="AutoShape 7"/>
          <p:cNvSpPr>
            <a:spLocks noChangeArrowheads="1"/>
          </p:cNvSpPr>
          <p:nvPr/>
        </p:nvSpPr>
        <p:spPr bwMode="auto">
          <a:xfrm>
            <a:off x="395288" y="2205038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Проектное премирование</a:t>
            </a:r>
          </a:p>
        </p:txBody>
      </p:sp>
      <p:sp>
        <p:nvSpPr>
          <p:cNvPr id="159752" name="AutoShape 8"/>
          <p:cNvSpPr>
            <a:spLocks noChangeArrowheads="1"/>
          </p:cNvSpPr>
          <p:nvPr/>
        </p:nvSpPr>
        <p:spPr bwMode="auto">
          <a:xfrm>
            <a:off x="395288" y="4076700"/>
            <a:ext cx="8280400" cy="649288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Выплаты за преданность компании</a:t>
            </a:r>
          </a:p>
        </p:txBody>
      </p:sp>
      <p:sp>
        <p:nvSpPr>
          <p:cNvPr id="159753" name="AutoShape 9"/>
          <p:cNvSpPr>
            <a:spLocks noChangeArrowheads="1"/>
          </p:cNvSpPr>
          <p:nvPr/>
        </p:nvSpPr>
        <p:spPr bwMode="auto">
          <a:xfrm>
            <a:off x="395288" y="3141663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Бонусные программы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827088" y="5445125"/>
            <a:ext cx="73453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800" b="1"/>
          </a:p>
        </p:txBody>
      </p:sp>
      <p:sp>
        <p:nvSpPr>
          <p:cNvPr id="159755" name="AutoShape 11"/>
          <p:cNvSpPr>
            <a:spLocks noChangeArrowheads="1"/>
          </p:cNvSpPr>
          <p:nvPr/>
        </p:nvSpPr>
        <p:spPr bwMode="auto">
          <a:xfrm>
            <a:off x="395288" y="5013325"/>
            <a:ext cx="8280400" cy="649288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Специальные премии за «</a:t>
            </a:r>
            <a:r>
              <a:rPr lang="en-US" sz="2400" b="1"/>
              <a:t>hot skills</a:t>
            </a:r>
            <a:r>
              <a:rPr lang="ru-RU" sz="2400" b="1"/>
              <a:t>»</a:t>
            </a:r>
          </a:p>
        </p:txBody>
      </p:sp>
      <p:sp>
        <p:nvSpPr>
          <p:cNvPr id="159756" name="AutoShape 12"/>
          <p:cNvSpPr>
            <a:spLocks noChangeArrowheads="1"/>
          </p:cNvSpPr>
          <p:nvPr/>
        </p:nvSpPr>
        <p:spPr bwMode="auto">
          <a:xfrm>
            <a:off x="395288" y="5949950"/>
            <a:ext cx="8280400" cy="649288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Специальные премии «звёздам» компании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9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9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9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/>
      <p:bldP spid="159750" grpId="0" animBg="1"/>
      <p:bldP spid="159751" grpId="0" animBg="1"/>
      <p:bldP spid="159752" grpId="0" animBg="1"/>
      <p:bldP spid="159753" grpId="0" animBg="1"/>
      <p:bldP spid="159755" grpId="0" animBg="1"/>
      <p:bldP spid="15975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15" name="Rectangle 3" descr="30%"/>
          <p:cNvSpPr>
            <a:spLocks noChangeArrowheads="1"/>
          </p:cNvSpPr>
          <p:nvPr/>
        </p:nvSpPr>
        <p:spPr bwMode="auto">
          <a:xfrm>
            <a:off x="0" y="1052513"/>
            <a:ext cx="9144000" cy="58054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СПЕЦИФИЧЕСКИЕ ФОРМЫ ДЕНЕЖНОГО ВОЗНАГРАЖДЕНИЯ ДЛЯ МЕНЕДЖЕРОВ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510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0774" name="AutoShape 6"/>
          <p:cNvSpPr>
            <a:spLocks noChangeArrowheads="1"/>
          </p:cNvSpPr>
          <p:nvPr/>
        </p:nvSpPr>
        <p:spPr bwMode="auto">
          <a:xfrm>
            <a:off x="395288" y="1268413"/>
            <a:ext cx="8280400" cy="1152525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85000"/>
              </a:lnSpc>
            </a:pPr>
            <a:r>
              <a:rPr lang="ru-RU" sz="2400" b="1"/>
              <a:t>Бонус наличностью или акциями за результаты работы, составляющий определённый процент от прибыли</a:t>
            </a:r>
          </a:p>
        </p:txBody>
      </p:sp>
      <p:sp>
        <p:nvSpPr>
          <p:cNvPr id="160775" name="AutoShape 7"/>
          <p:cNvSpPr>
            <a:spLocks noChangeArrowheads="1"/>
          </p:cNvSpPr>
          <p:nvPr/>
        </p:nvSpPr>
        <p:spPr bwMode="auto">
          <a:xfrm>
            <a:off x="395288" y="2708275"/>
            <a:ext cx="8280400" cy="936625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Отложенные до определённого момента в будущем премиальные выплаты («золотые наручники»)</a:t>
            </a:r>
          </a:p>
        </p:txBody>
      </p:sp>
      <p:sp>
        <p:nvSpPr>
          <p:cNvPr id="160776" name="AutoShape 8"/>
          <p:cNvSpPr>
            <a:spLocks noChangeArrowheads="1"/>
          </p:cNvSpPr>
          <p:nvPr/>
        </p:nvSpPr>
        <p:spPr bwMode="auto">
          <a:xfrm>
            <a:off x="395288" y="3976688"/>
            <a:ext cx="8280400" cy="111125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85000"/>
              </a:lnSpc>
            </a:pPr>
            <a:r>
              <a:rPr lang="ru-RU" sz="2400" b="1"/>
              <a:t>Пакет акций в качестве вознаграждения по итогам деятельности за рост доходов на акцию  в течение 3-5 лет </a:t>
            </a:r>
          </a:p>
          <a:p>
            <a:pPr algn="ctr">
              <a:lnSpc>
                <a:spcPct val="85000"/>
              </a:lnSpc>
            </a:pPr>
            <a:endParaRPr lang="ru-RU" sz="2400" b="1"/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827088" y="5445125"/>
            <a:ext cx="73453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800" b="1"/>
          </a:p>
        </p:txBody>
      </p:sp>
      <p:sp>
        <p:nvSpPr>
          <p:cNvPr id="160778" name="AutoShape 10"/>
          <p:cNvSpPr>
            <a:spLocks noChangeArrowheads="1"/>
          </p:cNvSpPr>
          <p:nvPr/>
        </p:nvSpPr>
        <p:spPr bwMode="auto">
          <a:xfrm>
            <a:off x="395288" y="5473700"/>
            <a:ext cx="8280400" cy="8636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Права на участие в приросте стоимости основного капитала и «фантомные» акции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07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0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0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2" grpId="0"/>
      <p:bldP spid="160774" grpId="0" animBg="1"/>
      <p:bldP spid="160775" grpId="0" animBg="1"/>
      <p:bldP spid="160776" grpId="0" animBg="1"/>
      <p:bldP spid="16077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4400">
                <a:solidFill>
                  <a:schemeClr val="bg1"/>
                </a:solidFill>
              </a:rPr>
              <a:t>Компенсационный пакет</a:t>
            </a:r>
          </a:p>
        </p:txBody>
      </p:sp>
      <p:pic>
        <p:nvPicPr>
          <p:cNvPr id="65539" name="Picture 1" descr="http://www.i-u.ru/biblio/archive/modeli_i_metodi_upravlenija_personalom/image/clip_image001_0008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38113" y="1241425"/>
            <a:ext cx="8720137" cy="51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0" name="Rectangle 3"/>
          <p:cNvSpPr>
            <a:spLocks noChangeArrowheads="1"/>
          </p:cNvSpPr>
          <p:nvPr/>
        </p:nvSpPr>
        <p:spPr bwMode="auto">
          <a:xfrm>
            <a:off x="0" y="2847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ru-RU" sz="1000">
                <a:cs typeface="Times New Roman" pitchFamily="18" charset="0"/>
              </a:rPr>
              <a:t> 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2D2F55"/>
          </a:solidFill>
        </p:spPr>
        <p:txBody>
          <a:bodyPr/>
          <a:lstStyle/>
          <a:p>
            <a:r>
              <a:rPr lang="ru-RU" smtClean="0">
                <a:solidFill>
                  <a:schemeClr val="bg1"/>
                </a:solidFill>
              </a:rPr>
              <a:t>Виды премиальных выплат</a:t>
            </a:r>
          </a:p>
        </p:txBody>
      </p:sp>
      <p:pic>
        <p:nvPicPr>
          <p:cNvPr id="66563" name="Picture 2" descr="Куб: Премия за промежуточный результа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75"/>
            <a:ext cx="405765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285875"/>
            <a:ext cx="4814887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8" y="4143375"/>
            <a:ext cx="507206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rgbClr val="DEDEDE"/>
          </a:solidFill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ru-RU" sz="4000" smtClean="0"/>
              <a:t>     </a:t>
            </a:r>
            <a:r>
              <a:rPr lang="ru-RU" sz="4000" b="1" smtClean="0"/>
              <a:t> 	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b="1" smtClean="0"/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b="1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>
          <a:xfrm>
            <a:off x="1619250" y="1989138"/>
            <a:ext cx="5976938" cy="2519362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ОПЛАТА ТРУДА НА ПРОИЗВОДСТВЕ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8611" name="Rectangle 3" descr="30%"/>
          <p:cNvSpPr>
            <a:spLocks noChangeArrowheads="1"/>
          </p:cNvSpPr>
          <p:nvPr/>
        </p:nvSpPr>
        <p:spPr bwMode="auto">
          <a:xfrm>
            <a:off x="0" y="1052513"/>
            <a:ext cx="9144000" cy="58054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ТРАДИЦИОННЫЕ ФОРМЫ ОПЛАТЫ ТРУДА НА ПРОИЗВОДСТВЕ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510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2102" name="AutoShape 6"/>
          <p:cNvSpPr>
            <a:spLocks noChangeArrowheads="1"/>
          </p:cNvSpPr>
          <p:nvPr/>
        </p:nvSpPr>
        <p:spPr bwMode="auto">
          <a:xfrm>
            <a:off x="468313" y="1989138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 Сдельная</a:t>
            </a:r>
          </a:p>
        </p:txBody>
      </p:sp>
      <p:sp>
        <p:nvSpPr>
          <p:cNvPr id="132103" name="AutoShape 7"/>
          <p:cNvSpPr>
            <a:spLocks noChangeArrowheads="1"/>
          </p:cNvSpPr>
          <p:nvPr/>
        </p:nvSpPr>
        <p:spPr bwMode="auto">
          <a:xfrm>
            <a:off x="539750" y="3284538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Повременная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/>
      <p:bldP spid="132102" grpId="0" animBg="1"/>
      <p:bldP spid="13210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9635" name="Rectangle 3" descr="30%"/>
          <p:cNvSpPr>
            <a:spLocks noChangeArrowheads="1"/>
          </p:cNvSpPr>
          <p:nvPr/>
        </p:nvSpPr>
        <p:spPr bwMode="auto">
          <a:xfrm>
            <a:off x="0" y="1052513"/>
            <a:ext cx="9144000" cy="58054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24" name="Rectangle 4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РАЗНОВИДНОСТИ СДЕЛЬНОЙ ФОРМЫ ОПЛАТЫ ТРУДА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510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126" name="AutoShape 6"/>
          <p:cNvSpPr>
            <a:spLocks noChangeArrowheads="1"/>
          </p:cNvSpPr>
          <p:nvPr/>
        </p:nvSpPr>
        <p:spPr bwMode="auto">
          <a:xfrm>
            <a:off x="395288" y="1268413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Прямая сдельная</a:t>
            </a:r>
          </a:p>
        </p:txBody>
      </p:sp>
      <p:sp>
        <p:nvSpPr>
          <p:cNvPr id="133127" name="AutoShape 7"/>
          <p:cNvSpPr>
            <a:spLocks noChangeArrowheads="1"/>
          </p:cNvSpPr>
          <p:nvPr/>
        </p:nvSpPr>
        <p:spPr bwMode="auto">
          <a:xfrm>
            <a:off x="395288" y="2205038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Сдельно- премиальная</a:t>
            </a:r>
          </a:p>
          <a:p>
            <a:pPr algn="ctr"/>
            <a:endParaRPr lang="ru-RU" sz="2400" b="1"/>
          </a:p>
        </p:txBody>
      </p:sp>
      <p:sp>
        <p:nvSpPr>
          <p:cNvPr id="133128" name="AutoShape 8"/>
          <p:cNvSpPr>
            <a:spLocks noChangeArrowheads="1"/>
          </p:cNvSpPr>
          <p:nvPr/>
        </p:nvSpPr>
        <p:spPr bwMode="auto">
          <a:xfrm>
            <a:off x="395288" y="4005263"/>
            <a:ext cx="8280400" cy="649287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Сдельно-прогрессивная</a:t>
            </a:r>
          </a:p>
        </p:txBody>
      </p:sp>
      <p:sp>
        <p:nvSpPr>
          <p:cNvPr id="133129" name="AutoShape 9"/>
          <p:cNvSpPr>
            <a:spLocks noChangeArrowheads="1"/>
          </p:cNvSpPr>
          <p:nvPr/>
        </p:nvSpPr>
        <p:spPr bwMode="auto">
          <a:xfrm>
            <a:off x="395288" y="3141663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Аккордная</a:t>
            </a:r>
            <a:endParaRPr lang="ru-RU" sz="2400"/>
          </a:p>
          <a:p>
            <a:pPr algn="ctr"/>
            <a:endParaRPr lang="ru-RU" sz="2400" b="1"/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827088" y="5445125"/>
            <a:ext cx="73453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800" b="1"/>
          </a:p>
        </p:txBody>
      </p:sp>
      <p:sp>
        <p:nvSpPr>
          <p:cNvPr id="133131" name="AutoShape 11"/>
          <p:cNvSpPr>
            <a:spLocks noChangeArrowheads="1"/>
          </p:cNvSpPr>
          <p:nvPr/>
        </p:nvSpPr>
        <p:spPr bwMode="auto">
          <a:xfrm>
            <a:off x="395288" y="4868863"/>
            <a:ext cx="8280400" cy="649287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Сдельно-регрессивная</a:t>
            </a:r>
            <a:endParaRPr lang="ru-RU" b="1"/>
          </a:p>
        </p:txBody>
      </p:sp>
      <p:sp>
        <p:nvSpPr>
          <p:cNvPr id="133132" name="AutoShape 12"/>
          <p:cNvSpPr>
            <a:spLocks noChangeArrowheads="1"/>
          </p:cNvSpPr>
          <p:nvPr/>
        </p:nvSpPr>
        <p:spPr bwMode="auto">
          <a:xfrm>
            <a:off x="395288" y="5734050"/>
            <a:ext cx="8280400" cy="649288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Косвенно-сдельная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3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/>
      <p:bldP spid="133126" grpId="0" animBg="1"/>
      <p:bldP spid="133127" grpId="0" animBg="1"/>
      <p:bldP spid="133128" grpId="0" animBg="1"/>
      <p:bldP spid="133129" grpId="0" animBg="1"/>
      <p:bldP spid="133131" grpId="0" animBg="1"/>
      <p:bldP spid="13313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59" name="Rectangle 3" descr="30%"/>
          <p:cNvSpPr>
            <a:spLocks noChangeArrowheads="1"/>
          </p:cNvSpPr>
          <p:nvPr/>
        </p:nvSpPr>
        <p:spPr bwMode="auto">
          <a:xfrm>
            <a:off x="0" y="981075"/>
            <a:ext cx="9144000" cy="5876925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ЦЕЛЕСООБРАЗНОСТЬ ПРИМЕНЕНИЯ СДЕЛЬНОЙ ФОРМЫ ОПЛАТЫ ТРУДА</a:t>
            </a:r>
            <a:endParaRPr lang="ru-RU" sz="3200" b="1">
              <a:solidFill>
                <a:schemeClr val="bg1"/>
              </a:solidFill>
            </a:endParaRP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10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4150" name="AutoShape 6"/>
          <p:cNvSpPr>
            <a:spLocks noChangeArrowheads="1"/>
          </p:cNvSpPr>
          <p:nvPr/>
        </p:nvSpPr>
        <p:spPr bwMode="auto">
          <a:xfrm>
            <a:off x="395288" y="1412875"/>
            <a:ext cx="8280400" cy="12954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Количественные показатели работы непосредственно зависят от данного работника или подразделения</a:t>
            </a:r>
          </a:p>
        </p:txBody>
      </p:sp>
      <p:sp>
        <p:nvSpPr>
          <p:cNvPr id="134151" name="AutoShape 7"/>
          <p:cNvSpPr>
            <a:spLocks noChangeArrowheads="1"/>
          </p:cNvSpPr>
          <p:nvPr/>
        </p:nvSpPr>
        <p:spPr bwMode="auto">
          <a:xfrm>
            <a:off x="468313" y="3284538"/>
            <a:ext cx="8280400" cy="1152525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Наличие у работников возможности увеличить выработку</a:t>
            </a:r>
            <a:r>
              <a:rPr lang="ru-RU" sz="2400"/>
              <a:t> </a:t>
            </a:r>
          </a:p>
          <a:p>
            <a:pPr algn="ctr"/>
            <a:endParaRPr lang="ru-RU" sz="2400" b="1"/>
          </a:p>
        </p:txBody>
      </p:sp>
      <p:sp>
        <p:nvSpPr>
          <p:cNvPr id="134152" name="AutoShape 8"/>
          <p:cNvSpPr>
            <a:spLocks noChangeArrowheads="1"/>
          </p:cNvSpPr>
          <p:nvPr/>
        </p:nvSpPr>
        <p:spPr bwMode="auto">
          <a:xfrm>
            <a:off x="468313" y="4941888"/>
            <a:ext cx="8280400" cy="1152525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Наличие возможности точного учёта объемов (количества) выполняемых работ</a:t>
            </a:r>
            <a:r>
              <a:rPr lang="ru-RU" sz="2400"/>
              <a:t> </a:t>
            </a:r>
          </a:p>
          <a:p>
            <a:pPr algn="ctr"/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8" grpId="0"/>
      <p:bldP spid="134150" grpId="0" animBg="1"/>
      <p:bldP spid="134151" grpId="0" animBg="1"/>
      <p:bldP spid="13415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683" name="Rectangle 3" descr="30%"/>
          <p:cNvSpPr>
            <a:spLocks noChangeArrowheads="1"/>
          </p:cNvSpPr>
          <p:nvPr/>
        </p:nvSpPr>
        <p:spPr bwMode="auto">
          <a:xfrm>
            <a:off x="0" y="1052513"/>
            <a:ext cx="9144000" cy="58054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ЦЕЛЕСООБРАЗНОСТЬ ПРИМЕНЕНИЯ ПОВРЕМЕННОЙ ФОРМЫ ОПЛАТЫ ТРУДА</a:t>
            </a:r>
            <a:endParaRPr lang="ru-RU" sz="3200" b="1">
              <a:solidFill>
                <a:schemeClr val="bg1"/>
              </a:solidFill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0" y="510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5174" name="AutoShape 6"/>
          <p:cNvSpPr>
            <a:spLocks noChangeArrowheads="1"/>
          </p:cNvSpPr>
          <p:nvPr/>
        </p:nvSpPr>
        <p:spPr bwMode="auto">
          <a:xfrm>
            <a:off x="395288" y="1412875"/>
            <a:ext cx="8280400" cy="1287463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Отсутствие возможности увеличения выпуска продукции в связи со строгой регламентацией производственных процессов</a:t>
            </a:r>
          </a:p>
        </p:txBody>
      </p:sp>
      <p:sp>
        <p:nvSpPr>
          <p:cNvPr id="135175" name="AutoShape 7"/>
          <p:cNvSpPr>
            <a:spLocks noChangeArrowheads="1"/>
          </p:cNvSpPr>
          <p:nvPr/>
        </p:nvSpPr>
        <p:spPr bwMode="auto">
          <a:xfrm>
            <a:off x="468313" y="3068638"/>
            <a:ext cx="8280400" cy="1330325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Функции работника сводятся только к наблюдению за ходом технологического процесса (при работе на конвейерных линиях с заданным режимом)</a:t>
            </a:r>
          </a:p>
        </p:txBody>
      </p:sp>
      <p:sp>
        <p:nvSpPr>
          <p:cNvPr id="135176" name="AutoShape 8"/>
          <p:cNvSpPr>
            <a:spLocks noChangeArrowheads="1"/>
          </p:cNvSpPr>
          <p:nvPr/>
        </p:nvSpPr>
        <p:spPr bwMode="auto">
          <a:xfrm>
            <a:off x="484188" y="4772025"/>
            <a:ext cx="8280400" cy="1725613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Нет необходимости увеличивать выпуск продукции, а также если увеличение выпуска продукции может привести к браку или ухудшению качества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/>
      <p:bldP spid="135174" grpId="0" animBg="1"/>
      <p:bldP spid="135175" grpId="0" animBg="1"/>
      <p:bldP spid="13517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rgbClr val="DEDEDE"/>
          </a:solidFill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ru-RU" sz="4000" smtClean="0"/>
              <a:t>     </a:t>
            </a:r>
            <a:r>
              <a:rPr lang="ru-RU" sz="4000" b="1" smtClean="0"/>
              <a:t> 	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b="1" smtClean="0"/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ru-RU" sz="4000" b="1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xfrm>
            <a:off x="1619250" y="1989138"/>
            <a:ext cx="5976938" cy="2519362"/>
          </a:xfrm>
          <a:solidFill>
            <a:srgbClr val="003366"/>
          </a:solidFill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bg1"/>
                </a:solidFill>
              </a:rPr>
              <a:t>ПРАКТИЧЕСКИЕ РЕКОМЕНДАЦИИ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3731" name="Rectangle 3" descr="30%"/>
          <p:cNvSpPr>
            <a:spLocks noChangeArrowheads="1"/>
          </p:cNvSpPr>
          <p:nvPr/>
        </p:nvSpPr>
        <p:spPr bwMode="auto">
          <a:xfrm>
            <a:off x="0" y="1052513"/>
            <a:ext cx="9144000" cy="5805487"/>
          </a:xfrm>
          <a:prstGeom prst="rect">
            <a:avLst/>
          </a:prstGeom>
          <a:pattFill prst="pct30">
            <a:fgClr>
              <a:srgbClr val="CCCCD2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bg1"/>
                </a:solidFill>
              </a:rPr>
              <a:t>ТИПЫ МОТИВАЦИИ СОТРУДНИКОВ </a:t>
            </a:r>
          </a:p>
          <a:p>
            <a:pPr algn="ctr"/>
            <a:r>
              <a:rPr lang="ru-RU" sz="3200" b="1">
                <a:solidFill>
                  <a:schemeClr val="bg1"/>
                </a:solidFill>
              </a:rPr>
              <a:t>(ПО В.ГЕРЧИКОВУ)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510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7158" name="AutoShape 6"/>
          <p:cNvSpPr>
            <a:spLocks noChangeArrowheads="1"/>
          </p:cNvSpPr>
          <p:nvPr/>
        </p:nvSpPr>
        <p:spPr bwMode="auto">
          <a:xfrm>
            <a:off x="395288" y="1268413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Инструментальная – </a:t>
            </a:r>
            <a:r>
              <a:rPr lang="ru-RU" sz="1000"/>
              <a:t>работа не явл.ценностью – источник благ  </a:t>
            </a:r>
          </a:p>
        </p:txBody>
      </p:sp>
      <p:sp>
        <p:nvSpPr>
          <p:cNvPr id="177159" name="AutoShape 7"/>
          <p:cNvSpPr>
            <a:spLocks noChangeArrowheads="1"/>
          </p:cNvSpPr>
          <p:nvPr/>
        </p:nvSpPr>
        <p:spPr bwMode="auto">
          <a:xfrm>
            <a:off x="395288" y="2349500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Профессиональная - </a:t>
            </a:r>
            <a:r>
              <a:rPr lang="ru-RU" sz="1000"/>
              <a:t>работник ценит в работе ее содержание, возможность проявить себя</a:t>
            </a:r>
            <a:r>
              <a:rPr lang="ru-RU" sz="1000" b="1"/>
              <a:t> </a:t>
            </a:r>
            <a:r>
              <a:rPr lang="ru-RU" sz="1000"/>
              <a:t> </a:t>
            </a:r>
          </a:p>
        </p:txBody>
      </p:sp>
      <p:sp>
        <p:nvSpPr>
          <p:cNvPr id="177160" name="AutoShape 8"/>
          <p:cNvSpPr>
            <a:spLocks noChangeArrowheads="1"/>
          </p:cNvSpPr>
          <p:nvPr/>
        </p:nvSpPr>
        <p:spPr bwMode="auto">
          <a:xfrm>
            <a:off x="357188" y="4714875"/>
            <a:ext cx="8280400" cy="649288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Хозяйская - </a:t>
            </a:r>
            <a:r>
              <a:rPr lang="ru-RU" sz="1000"/>
              <a:t>добровольное принятии на себя полной  ответственности , полная отдача без требования особого содержания и оплаты, нет нужды в указаниях и контроле </a:t>
            </a:r>
          </a:p>
        </p:txBody>
      </p:sp>
      <p:sp>
        <p:nvSpPr>
          <p:cNvPr id="177161" name="AutoShape 9"/>
          <p:cNvSpPr>
            <a:spLocks noChangeArrowheads="1"/>
          </p:cNvSpPr>
          <p:nvPr/>
        </p:nvSpPr>
        <p:spPr bwMode="auto">
          <a:xfrm>
            <a:off x="395288" y="3573463"/>
            <a:ext cx="8280400" cy="647700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Патриотическая - </a:t>
            </a:r>
            <a:r>
              <a:rPr lang="ru-RU" sz="1000"/>
              <a:t>основана на убеждении работника в своей нужности для организации </a:t>
            </a:r>
            <a:endParaRPr lang="ru-RU" sz="1000" b="1"/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827088" y="5445125"/>
            <a:ext cx="73453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2800" b="1"/>
          </a:p>
        </p:txBody>
      </p:sp>
      <p:sp>
        <p:nvSpPr>
          <p:cNvPr id="177163" name="AutoShape 11"/>
          <p:cNvSpPr>
            <a:spLocks noChangeArrowheads="1"/>
          </p:cNvSpPr>
          <p:nvPr/>
        </p:nvSpPr>
        <p:spPr bwMode="auto">
          <a:xfrm>
            <a:off x="395288" y="5734050"/>
            <a:ext cx="8280400" cy="649288"/>
          </a:xfrm>
          <a:prstGeom prst="roundRect">
            <a:avLst>
              <a:gd name="adj" fmla="val 16667"/>
            </a:avLst>
          </a:prstGeom>
          <a:solidFill>
            <a:srgbClr val="DEDDDF"/>
          </a:solidFill>
          <a:ln w="38100">
            <a:solidFill>
              <a:srgbClr val="2D2D6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400" b="1"/>
              <a:t>Люмпенская - </a:t>
            </a:r>
            <a:r>
              <a:rPr lang="ru-RU" sz="1000"/>
              <a:t>слабое желание работать и развиваться, низкая квалификация и боязнь ответственности,  стремление избежать любой работы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7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7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6" grpId="0"/>
      <p:bldP spid="177158" grpId="0" animBg="1"/>
      <p:bldP spid="177159" grpId="0" animBg="1"/>
      <p:bldP spid="177160" grpId="0" animBg="1"/>
      <p:bldP spid="177161" grpId="0" animBg="1"/>
      <p:bldP spid="17716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109696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0" y="333375"/>
            <a:ext cx="91440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ДОЛЖНОСТНЫЕ ПОЗИЦИИ И ТИП МОТИВАЦИИ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3978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0229" name="Group 5"/>
          <p:cNvGraphicFramePr>
            <a:graphicFrameLocks noGrp="1"/>
          </p:cNvGraphicFramePr>
          <p:nvPr/>
        </p:nvGraphicFramePr>
        <p:xfrm>
          <a:off x="34925" y="1125538"/>
          <a:ext cx="9074150" cy="5732462"/>
        </p:xfrm>
        <a:graphic>
          <a:graphicData uri="http://schemas.openxmlformats.org/drawingml/2006/table">
            <a:tbl>
              <a:tblPr/>
              <a:tblGrid>
                <a:gridCol w="3024188"/>
                <a:gridCol w="2592387"/>
                <a:gridCol w="3457575"/>
              </a:tblGrid>
              <a:tr h="35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деятельности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Позиция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мотивации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Исполнитель работ с четко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измеримым результатом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Менеджер по продажам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Инструментальная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Исполнитель на автономной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Торговый представитель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Хозяйская, профессиональная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Слесарь-ремонтник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Инструментальная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86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Исполнитель на простых работах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Оператор полуавтоматической машины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Инструментальная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Вальцовщик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Люмпенская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с функциональным характером работы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Менеджер по маркетингу, HR-специалист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подразделения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отдела или цеха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Хозяйская и патриотическая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Высший управляющий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Генеральный директор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Хозяйская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144000" cy="1096963"/>
          </a:xfrm>
          <a:prstGeom prst="rect">
            <a:avLst/>
          </a:prstGeom>
          <a:solidFill>
            <a:srgbClr val="35466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8179" name="Rectangle 3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КАК СТИМУЛИРОВАТЬ СОТРУДНИКОВ С РАЗНЫМИ ТИПАМИ МОТИВАЦИИ</a:t>
            </a:r>
          </a:p>
        </p:txBody>
      </p:sp>
      <p:sp>
        <p:nvSpPr>
          <p:cNvPr id="75780" name="Rectangle 61"/>
          <p:cNvSpPr>
            <a:spLocks noChangeArrowheads="1"/>
          </p:cNvSpPr>
          <p:nvPr/>
        </p:nvSpPr>
        <p:spPr bwMode="auto">
          <a:xfrm>
            <a:off x="0" y="3978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8744" name="Group 568"/>
          <p:cNvGraphicFramePr>
            <a:graphicFrameLocks noGrp="1"/>
          </p:cNvGraphicFramePr>
          <p:nvPr/>
        </p:nvGraphicFramePr>
        <p:xfrm>
          <a:off x="-1588" y="1147763"/>
          <a:ext cx="9148763" cy="5473700"/>
        </p:xfrm>
        <a:graphic>
          <a:graphicData uri="http://schemas.openxmlformats.org/drawingml/2006/table">
            <a:tbl>
              <a:tblPr/>
              <a:tblGrid>
                <a:gridCol w="1909763"/>
                <a:gridCol w="1360488"/>
                <a:gridCol w="1450975"/>
                <a:gridCol w="1450975"/>
                <a:gridCol w="1450975"/>
                <a:gridCol w="1525587"/>
              </a:tblGrid>
              <a:tr h="274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стимулирования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Типы мотивации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Инструмен-тальная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Профессио-нальная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Патриоти-ческая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Хозяйская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Избегательная (люмпенская)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Негативные (наказания, угроза потери работы и т.п.)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 в денежной форме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 в знаковой форме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Нейтральные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Нейтральные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Натуральные (покупка или аренда жилья, предоставление автомобиля и др.)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 в денежной форме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 при целевой договоренности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 в знаковой форме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 при целевой договоренности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Нейтральные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Нейтральные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Патернализм (забота о работнике)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Организационные (содержание, условия и организация работы)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Нейтральные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Нейтральные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Карьера, развитие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Нейтральные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в совладении и управлении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Нейтральные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Применимы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Запрещены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</TotalTime>
  <Words>2713</Words>
  <Application>Microsoft Office PowerPoint</Application>
  <PresentationFormat>On-screen Show (4:3)</PresentationFormat>
  <Paragraphs>580</Paragraphs>
  <Slides>73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Arial</vt:lpstr>
      <vt:lpstr>Times New Roman</vt:lpstr>
      <vt:lpstr>Wingdings</vt:lpstr>
      <vt:lpstr>Оформление по умолчанию</vt:lpstr>
      <vt:lpstr>Microsoft Visio Drawing</vt:lpstr>
      <vt:lpstr>Документ Microsoft Office Visio</vt:lpstr>
      <vt:lpstr>Slide 1</vt:lpstr>
      <vt:lpstr>Slide 2</vt:lpstr>
      <vt:lpstr>Процесс формирования поведения</vt:lpstr>
      <vt:lpstr>Психологический процесс мотивации</vt:lpstr>
      <vt:lpstr>Мотивационное поведение участников организации </vt:lpstr>
      <vt:lpstr>Slide 6</vt:lpstr>
      <vt:lpstr>Пример: связь потребностей, поведения и мотивации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НАКАЗАНИЯ, ПРИМЕНЯЕМЫЕ    В РОССИЙСКИХ КОМПАНИЯХ </vt:lpstr>
      <vt:lpstr>ЗА ЧТО НАКАЗЫВАЮТ    В РОССИЙСКИХ КОМПАНИЯХ? </vt:lpstr>
      <vt:lpstr>СИСТЕМА НАКАЗАНИЙ В КОМПАНИИ «МВ» </vt:lpstr>
      <vt:lpstr>СИСТЕМА НАКАЗАНИЙ В КОМПАНИИ «CBOSS» </vt:lpstr>
      <vt:lpstr>ПООЩРЕНИЕ ИЛИ НАКАЗАНИЕ?</vt:lpstr>
      <vt:lpstr>Slide 29</vt:lpstr>
      <vt:lpstr>Slide 30</vt:lpstr>
      <vt:lpstr>МАТЕРИАЛЬНОЕ СТИМУЛИРОВАНИЕ ТРУДА</vt:lpstr>
      <vt:lpstr>Виды стимулирования </vt:lpstr>
      <vt:lpstr>ОПЛАТА ТРУДА В НЕПРОИЗВОДСТВЕННОЙ СФЕРЕ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Состав льгот, применяемых российскими компаниями (в %%) </vt:lpstr>
      <vt:lpstr>Дополнительные меры поощрения, применяемые российскими компаниями (в%%) </vt:lpstr>
      <vt:lpstr>Slide 44</vt:lpstr>
      <vt:lpstr>Когда нужно вносить изменения?</vt:lpstr>
      <vt:lpstr>Грейдирование - это</vt:lpstr>
      <vt:lpstr>Slide 47</vt:lpstr>
      <vt:lpstr>Процесс внедрения</vt:lpstr>
      <vt:lpstr>Процесс внедрения</vt:lpstr>
      <vt:lpstr>Процесс внедрения</vt:lpstr>
      <vt:lpstr>РАНЖИРОВАНИЕ РАБОТ ПО МЕТОДУ ЭДВАРДА ХЕЯ  (HAY GUIDE CHART PROFILE METHOD)</vt:lpstr>
      <vt:lpstr>РАНЖИРОВАНИЕ РАБОТ ПО МЕТОДУ ЭДВАРДА ХЕЯ</vt:lpstr>
      <vt:lpstr>РАНЖИРОВАНИЕ РАБОТ ПО МЕТОДУ ЭДВАРДА ХЕЯ</vt:lpstr>
      <vt:lpstr>МЕТОД  WATSON WYATT</vt:lpstr>
      <vt:lpstr>Watson Wyatt Data Services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Виды премиальных выплат</vt:lpstr>
      <vt:lpstr>ОПЛАТА ТРУДА НА ПРОИЗВОДСТВЕ</vt:lpstr>
      <vt:lpstr>Slide 66</vt:lpstr>
      <vt:lpstr>Slide 67</vt:lpstr>
      <vt:lpstr>Slide 68</vt:lpstr>
      <vt:lpstr>Slide 69</vt:lpstr>
      <vt:lpstr>ПРАКТИЧЕСКИЕ РЕКОМЕНДАЦИИ</vt:lpstr>
      <vt:lpstr>Slide 71</vt:lpstr>
      <vt:lpstr>Slide 72</vt:lpstr>
      <vt:lpstr>Slide 73</vt:lpstr>
    </vt:vector>
  </TitlesOfParts>
  <Company>Частные пользователи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Николай Корягин и Ко</dc:creator>
  <cp:lastModifiedBy>Windows User</cp:lastModifiedBy>
  <cp:revision>190</cp:revision>
  <dcterms:created xsi:type="dcterms:W3CDTF">2005-01-24T18:42:22Z</dcterms:created>
  <dcterms:modified xsi:type="dcterms:W3CDTF">2017-02-07T00:21:03Z</dcterms:modified>
</cp:coreProperties>
</file>