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76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0BC302-F663-4412-9868-F6C93468EA6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C3804-15FD-4BC7-B54A-FAD22ABF2D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0BC302-F663-4412-9868-F6C93468EA6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C3804-15FD-4BC7-B54A-FAD22ABF2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0BC302-F663-4412-9868-F6C93468EA6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C3804-15FD-4BC7-B54A-FAD22ABF2D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0BC302-F663-4412-9868-F6C93468EA6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C3804-15FD-4BC7-B54A-FAD22ABF2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0BC302-F663-4412-9868-F6C93468EA6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C3804-15FD-4BC7-B54A-FAD22ABF2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0BC302-F663-4412-9868-F6C93468EA6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C3804-15FD-4BC7-B54A-FAD22ABF2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0BC302-F663-4412-9868-F6C93468EA6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C3804-15FD-4BC7-B54A-FAD22ABF2D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0BC302-F663-4412-9868-F6C93468EA6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C3804-15FD-4BC7-B54A-FAD22ABF2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0BC302-F663-4412-9868-F6C93468EA6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C3804-15FD-4BC7-B54A-FAD22ABF2D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0BC302-F663-4412-9868-F6C93468EA6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C3804-15FD-4BC7-B54A-FAD22ABF2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0BC302-F663-4412-9868-F6C93468EA6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0C3804-15FD-4BC7-B54A-FAD22ABF2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10BC302-F663-4412-9868-F6C93468EA6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0C3804-15FD-4BC7-B54A-FAD22ABF2D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 err="1" smtClean="0"/>
              <a:t>Анықтауыштар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692696"/>
            <a:ext cx="7498080" cy="5555704"/>
          </a:xfrm>
        </p:spPr>
        <p:txBody>
          <a:bodyPr>
            <a:normAutofit/>
          </a:bodyPr>
          <a:lstStyle/>
          <a:p>
            <a:r>
              <a:rPr lang="ru-RU" sz="4000" dirty="0" err="1"/>
              <a:t>Әрбір</a:t>
            </a:r>
            <a:r>
              <a:rPr lang="ru-RU" sz="4000" dirty="0"/>
              <a:t> А квадрат </a:t>
            </a:r>
            <a:r>
              <a:rPr lang="ru-RU" sz="4000" dirty="0" err="1"/>
              <a:t>матрицасын</a:t>
            </a:r>
            <a:r>
              <a:rPr lang="ru-RU" sz="4000" dirty="0"/>
              <a:t> осы </a:t>
            </a:r>
            <a:r>
              <a:rPr lang="ru-RU" sz="4000" dirty="0" err="1"/>
              <a:t>матрицаның</a:t>
            </a:r>
            <a:r>
              <a:rPr lang="ru-RU" sz="4000" dirty="0"/>
              <a:t> </a:t>
            </a:r>
            <a:r>
              <a:rPr lang="ru-RU" sz="4000" dirty="0" err="1" smtClean="0">
                <a:solidFill>
                  <a:srgbClr val="FF0000"/>
                </a:solidFill>
              </a:rPr>
              <a:t>анықтауышы</a:t>
            </a:r>
            <a:r>
              <a:rPr lang="ru-RU" sz="4000" dirty="0" smtClean="0">
                <a:solidFill>
                  <a:srgbClr val="FF0000"/>
                </a:solidFill>
              </a:rPr>
              <a:t> (детерминанты</a:t>
            </a:r>
            <a:r>
              <a:rPr lang="ru-RU" sz="4000" dirty="0">
                <a:solidFill>
                  <a:srgbClr val="FF0000"/>
                </a:solidFill>
              </a:rPr>
              <a:t>) </a:t>
            </a:r>
            <a:r>
              <a:rPr lang="ru-RU" sz="4000" dirty="0" err="1"/>
              <a:t>деп</a:t>
            </a:r>
            <a:r>
              <a:rPr lang="ru-RU" sz="4000" dirty="0"/>
              <a:t> </a:t>
            </a:r>
            <a:r>
              <a:rPr lang="ru-RU" sz="4000" dirty="0" err="1"/>
              <a:t>аталатын</a:t>
            </a:r>
            <a:r>
              <a:rPr lang="ru-RU" sz="4000" dirty="0"/>
              <a:t> </a:t>
            </a:r>
            <a:r>
              <a:rPr lang="ru-RU" sz="4000" dirty="0" err="1"/>
              <a:t>санды</a:t>
            </a:r>
            <a:r>
              <a:rPr lang="ru-RU" sz="4000" dirty="0"/>
              <a:t> </a:t>
            </a:r>
            <a:r>
              <a:rPr lang="ru-RU" sz="4000" dirty="0" err="1"/>
              <a:t>сәйкестендіруге</a:t>
            </a:r>
            <a:r>
              <a:rPr lang="ru-RU" sz="4000" dirty="0"/>
              <a:t> </a:t>
            </a:r>
            <a:r>
              <a:rPr lang="ru-RU" sz="4000" dirty="0" err="1" smtClean="0"/>
              <a:t>болады</a:t>
            </a:r>
            <a:endParaRPr lang="ru-RU" sz="4000" dirty="0" smtClean="0"/>
          </a:p>
          <a:p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      </a:t>
            </a:r>
            <a:r>
              <a:rPr lang="en-US" sz="4000" b="1" dirty="0" err="1" smtClean="0"/>
              <a:t>det</a:t>
            </a:r>
            <a:r>
              <a:rPr lang="en-US" sz="4000" b="1" dirty="0" smtClean="0"/>
              <a:t> A	  </a:t>
            </a:r>
            <a:r>
              <a:rPr lang="en-US" sz="4000" b="1" dirty="0" smtClean="0"/>
              <a:t>|</a:t>
            </a:r>
            <a:r>
              <a:rPr lang="en-US" sz="4000" b="1" dirty="0" smtClean="0"/>
              <a:t>A|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692696"/>
            <a:ext cx="7498080" cy="555570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Каждой </a:t>
            </a:r>
            <a:r>
              <a:rPr lang="ru-RU" sz="4000" b="1" dirty="0" smtClean="0"/>
              <a:t>квадратной</a:t>
            </a:r>
            <a:r>
              <a:rPr lang="ru-RU" sz="4000" dirty="0" smtClean="0"/>
              <a:t> матрице А можно поставить в соответствие число, называемое </a:t>
            </a:r>
            <a:r>
              <a:rPr lang="ru-RU" sz="4000" b="1" dirty="0" smtClean="0">
                <a:solidFill>
                  <a:srgbClr val="C00000"/>
                </a:solidFill>
              </a:rPr>
              <a:t>определителем</a:t>
            </a:r>
            <a:r>
              <a:rPr lang="ru-RU" sz="4000" dirty="0" smtClean="0"/>
              <a:t> (</a:t>
            </a:r>
            <a:r>
              <a:rPr lang="ru-RU" sz="4000" b="1" dirty="0" smtClean="0">
                <a:solidFill>
                  <a:srgbClr val="C00000"/>
                </a:solidFill>
              </a:rPr>
              <a:t>детерминантом</a:t>
            </a:r>
            <a:r>
              <a:rPr lang="ru-RU" sz="4000" dirty="0" smtClean="0"/>
              <a:t>) этой матрицы</a:t>
            </a:r>
            <a:endParaRPr lang="en-US" sz="4000" dirty="0" smtClean="0"/>
          </a:p>
          <a:p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      </a:t>
            </a:r>
            <a:r>
              <a:rPr lang="en-US" sz="4000" b="1" dirty="0" err="1" smtClean="0"/>
              <a:t>det</a:t>
            </a:r>
            <a:r>
              <a:rPr lang="en-US" sz="4000" b="1" dirty="0" smtClean="0"/>
              <a:t> A	   |A| </a:t>
            </a:r>
            <a:r>
              <a:rPr lang="ru-RU" sz="4000" b="1" dirty="0" smtClean="0"/>
              <a:t>       </a:t>
            </a:r>
            <a:r>
              <a:rPr lang="ru-RU" sz="4000" b="1" dirty="0" smtClean="0">
                <a:sym typeface="Symbol"/>
              </a:rPr>
              <a:t>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Анықтауышты</a:t>
            </a:r>
            <a:r>
              <a:rPr lang="ru-RU" b="1" dirty="0" smtClean="0"/>
              <a:t> </a:t>
            </a:r>
            <a:r>
              <a:rPr lang="ru-RU" b="1" dirty="0" err="1" smtClean="0"/>
              <a:t>есептеу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b="1" i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b="1" i="1" dirty="0" smtClean="0"/>
              <a:t>. </a:t>
            </a:r>
            <a:r>
              <a:rPr lang="ru-RU" b="1" i="1" dirty="0" smtClean="0"/>
              <a:t> </a:t>
            </a:r>
            <a:r>
              <a:rPr lang="en-US" b="1" i="1" dirty="0" smtClean="0"/>
              <a:t> n </a:t>
            </a:r>
            <a:r>
              <a:rPr lang="ru-RU" b="1" i="1" dirty="0" smtClean="0"/>
              <a:t>=</a:t>
            </a:r>
            <a:r>
              <a:rPr lang="en-US" b="1" i="1" dirty="0" smtClean="0"/>
              <a:t>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1</a:t>
            </a:r>
          </a:p>
          <a:p>
            <a:pPr lvl="0">
              <a:buNone/>
            </a:pPr>
            <a:endParaRPr lang="en-US" dirty="0" smtClean="0"/>
          </a:p>
          <a:p>
            <a:pPr marL="596646" lvl="0" indent="-514350">
              <a:buNone/>
            </a:pPr>
            <a:r>
              <a:rPr lang="en-US" b="1" i="1" dirty="0" smtClean="0"/>
              <a:t>2.  n </a:t>
            </a:r>
            <a:r>
              <a:rPr lang="ru-RU" b="1" i="1" dirty="0" smtClean="0"/>
              <a:t>=</a:t>
            </a:r>
            <a:r>
              <a:rPr lang="en-US" b="1" i="1" dirty="0" smtClean="0"/>
              <a:t> 2</a:t>
            </a:r>
          </a:p>
          <a:p>
            <a:pPr marL="596646" lvl="0" indent="-514350">
              <a:buAutoNum type="arabicPeriod" startAt="2"/>
            </a:pPr>
            <a:endParaRPr lang="ru-RU" dirty="0" smtClean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2060848"/>
            <a:ext cx="1759053" cy="648072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2132856"/>
            <a:ext cx="1008111" cy="576064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3356992"/>
            <a:ext cx="5037048" cy="864096"/>
          </a:xfrm>
          <a:prstGeom prst="rect">
            <a:avLst/>
          </a:prstGeom>
          <a:noFill/>
        </p:spPr>
      </p:pic>
      <p:pic>
        <p:nvPicPr>
          <p:cNvPr id="10" name="Рисунок 9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4365104"/>
            <a:ext cx="352839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5301208"/>
            <a:ext cx="5844943" cy="936104"/>
          </a:xfrm>
          <a:prstGeom prst="rect">
            <a:avLst/>
          </a:prstGeom>
          <a:noFill/>
        </p:spPr>
      </p:pic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466725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Анықтауышты</a:t>
            </a:r>
            <a:r>
              <a:rPr lang="ru-RU" b="1" dirty="0"/>
              <a:t> </a:t>
            </a:r>
            <a:r>
              <a:rPr lang="ru-RU" b="1" dirty="0" err="1"/>
              <a:t>есептеу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lvl="0" indent="-514350">
              <a:buNone/>
            </a:pPr>
            <a:r>
              <a:rPr lang="en-US" b="1" i="1" dirty="0" smtClean="0"/>
              <a:t>3. n </a:t>
            </a:r>
            <a:r>
              <a:rPr lang="ru-RU" b="1" i="1" dirty="0" smtClean="0"/>
              <a:t>=</a:t>
            </a:r>
            <a:r>
              <a:rPr lang="en-US" b="1" i="1" dirty="0" smtClean="0"/>
              <a:t>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3</a:t>
            </a:r>
          </a:p>
          <a:p>
            <a:pPr marL="596646" lvl="0" indent="-514350">
              <a:buNone/>
            </a:pPr>
            <a:endParaRPr lang="en-US" b="1" i="1" dirty="0" smtClean="0">
              <a:latin typeface="Arial" pitchFamily="34" charset="0"/>
              <a:cs typeface="Arial" pitchFamily="34" charset="0"/>
            </a:endParaRPr>
          </a:p>
          <a:p>
            <a:pPr marL="596646" lvl="0" indent="-514350">
              <a:buNone/>
            </a:pPr>
            <a:endParaRPr lang="en-US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466725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466725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1916832"/>
            <a:ext cx="2895922" cy="1368152"/>
          </a:xfrm>
          <a:prstGeom prst="rect">
            <a:avLst/>
          </a:prstGeom>
          <a:noFill/>
        </p:spPr>
      </p:pic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3429000"/>
            <a:ext cx="7020780" cy="720080"/>
          </a:xfrm>
          <a:prstGeom prst="rect">
            <a:avLst/>
          </a:prstGeom>
          <a:noFill/>
        </p:spPr>
      </p:pic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3" name="Picture 1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437112"/>
            <a:ext cx="6840760" cy="757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ҮШБҰРЫШТАР ЕРЕЖЕСІ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lvl="0" indent="-514350">
              <a:buNone/>
            </a:pPr>
            <a:endParaRPr lang="en-US" dirty="0" smtClean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466725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466725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Рисунок 1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28800"/>
            <a:ext cx="763284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Мысал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1217" y="1880828"/>
            <a:ext cx="6895966" cy="1224136"/>
          </a:xfrm>
          <a:prstGeom prst="rect">
            <a:avLst/>
          </a:prstGeom>
          <a:noFill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5720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4797152"/>
            <a:ext cx="5400600" cy="632706"/>
          </a:xfrm>
          <a:prstGeom prst="rect">
            <a:avLst/>
          </a:prstGeom>
          <a:noFill/>
        </p:spPr>
      </p:pic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45720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2996952"/>
            <a:ext cx="3888432" cy="629342"/>
          </a:xfrm>
          <a:prstGeom prst="rect">
            <a:avLst/>
          </a:prstGeom>
          <a:noFill/>
        </p:spPr>
      </p:pic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45720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8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3861048"/>
            <a:ext cx="5207722" cy="648072"/>
          </a:xfrm>
          <a:prstGeom prst="rect">
            <a:avLst/>
          </a:prstGeom>
          <a:noFill/>
        </p:spPr>
      </p:pic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45720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Тапсырма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829072"/>
          </a:xfrm>
        </p:spPr>
        <p:txBody>
          <a:bodyPr/>
          <a:lstStyle/>
          <a:p>
            <a:r>
              <a:rPr lang="ru-RU" dirty="0" err="1" smtClean="0"/>
              <a:t>Теңдеуді</a:t>
            </a:r>
            <a:r>
              <a:rPr lang="ru-RU" dirty="0" smtClean="0"/>
              <a:t> </a:t>
            </a:r>
            <a:r>
              <a:rPr lang="ru-RU" dirty="0" err="1" smtClean="0"/>
              <a:t>шеш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2924944"/>
            <a:ext cx="4943863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348880"/>
            <a:ext cx="6400800" cy="2286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5400" dirty="0" err="1" smtClean="0"/>
              <a:t>Аны</a:t>
            </a:r>
            <a:r>
              <a:rPr lang="kk-KZ" sz="5400" dirty="0" smtClean="0"/>
              <a:t>қтауыштың қасиеті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5416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1</a:t>
            </a:r>
            <a:r>
              <a:rPr lang="ru-RU" b="1" dirty="0" smtClean="0"/>
              <a:t>.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Жолдар</a:t>
            </a:r>
            <a:r>
              <a:rPr lang="ru-RU" dirty="0">
                <a:effectLst/>
              </a:rPr>
              <a:t> мен </a:t>
            </a:r>
            <a:r>
              <a:rPr lang="ru-RU" dirty="0" err="1">
                <a:effectLst/>
              </a:rPr>
              <a:t>бағандардың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теңдігі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700808"/>
            <a:ext cx="7498080" cy="4547592"/>
          </a:xfrm>
        </p:spPr>
        <p:txBody>
          <a:bodyPr/>
          <a:lstStyle/>
          <a:p>
            <a:r>
              <a:rPr lang="ru-RU" dirty="0" err="1"/>
              <a:t>Матрицаның</a:t>
            </a:r>
            <a:r>
              <a:rPr lang="ru-RU" dirty="0"/>
              <a:t> детерминанты </a:t>
            </a:r>
            <a:r>
              <a:rPr lang="ru-RU" dirty="0" err="1" smtClean="0"/>
              <a:t>транспозициялау</a:t>
            </a:r>
            <a:r>
              <a:rPr lang="ru-RU" dirty="0" smtClean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өзгермейді</a:t>
            </a:r>
            <a:endParaRPr lang="ru-RU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3068960"/>
            <a:ext cx="4032448" cy="1008112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5720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4365104"/>
            <a:ext cx="5227781" cy="1296144"/>
          </a:xfrm>
          <a:prstGeom prst="rect">
            <a:avLst/>
          </a:prstGeom>
          <a:noFill/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57200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3850" y="711895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2. </a:t>
            </a:r>
            <a:r>
              <a:rPr lang="ru-RU" dirty="0" err="1">
                <a:effectLst/>
              </a:rPr>
              <a:t>Екі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жолды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немесе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бағанды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ауыстырған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кезде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анықтаушы</a:t>
            </a:r>
            <a:r>
              <a:rPr lang="ru-RU" dirty="0">
                <a:effectLst/>
              </a:rPr>
              <a:t> </a:t>
            </a:r>
            <a:r>
              <a:rPr lang="ru-RU" dirty="0" err="1" smtClean="0">
                <a:effectLst/>
              </a:rPr>
              <a:t>таңбаны</a:t>
            </a:r>
            <a:r>
              <a:rPr lang="ru-RU" dirty="0" smtClean="0">
                <a:effectLst/>
              </a:rPr>
              <a:t> </a:t>
            </a:r>
            <a:r>
              <a:rPr lang="ru-RU" dirty="0" err="1">
                <a:effectLst/>
              </a:rPr>
              <a:t>өзгертеді</a:t>
            </a:r>
            <a:endParaRPr lang="ru-RU" b="1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2492896"/>
            <a:ext cx="6557998" cy="1054423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5720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5720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45720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005064"/>
            <a:ext cx="7253488" cy="1008112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5720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1"/>
            <a:ext cx="7714104" cy="187677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3</a:t>
            </a:r>
            <a:r>
              <a:rPr lang="ru-RU" b="1" dirty="0" smtClean="0"/>
              <a:t>.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Екі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бірдей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баған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екі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бірдей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жол</a:t>
            </a:r>
            <a:r>
              <a:rPr lang="ru-RU" dirty="0">
                <a:effectLst/>
              </a:rPr>
              <a:t>) бар детерминант </a:t>
            </a:r>
            <a:r>
              <a:rPr lang="ru-RU" dirty="0" err="1">
                <a:effectLst/>
              </a:rPr>
              <a:t>нөлге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тең</a:t>
            </a:r>
            <a:endParaRPr lang="ru-RU" b="1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2636912"/>
            <a:ext cx="6783154" cy="1296144"/>
          </a:xfrm>
          <a:prstGeom prst="rect">
            <a:avLst/>
          </a:prstGeom>
          <a:noFill/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57200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4241352"/>
            <a:ext cx="4973704" cy="699816"/>
          </a:xfrm>
          <a:prstGeom prst="rect">
            <a:avLst/>
          </a:prstGeom>
          <a:noFill/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45720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4" y="5176124"/>
            <a:ext cx="5333735" cy="701148"/>
          </a:xfrm>
          <a:prstGeom prst="rect">
            <a:avLst/>
          </a:prstGeom>
          <a:noFill/>
        </p:spPr>
      </p:pic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45720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7498080" cy="13681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4. </a:t>
            </a:r>
            <a:r>
              <a:rPr lang="ru-RU" dirty="0" err="1">
                <a:effectLst/>
              </a:rPr>
              <a:t>Жол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баған</a:t>
            </a:r>
            <a:r>
              <a:rPr lang="ru-RU" dirty="0">
                <a:effectLst/>
              </a:rPr>
              <a:t>) </a:t>
            </a:r>
            <a:r>
              <a:rPr lang="ru-RU" dirty="0" err="1">
                <a:effectLst/>
              </a:rPr>
              <a:t>элементтерінің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жалпы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көбейткішін</a:t>
            </a:r>
            <a:r>
              <a:rPr lang="ru-RU" dirty="0">
                <a:effectLst/>
              </a:rPr>
              <a:t> детерминант </a:t>
            </a:r>
            <a:r>
              <a:rPr lang="ru-RU" dirty="0" err="1">
                <a:effectLst/>
              </a:rPr>
              <a:t>белгісіне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шығаруға</a:t>
            </a:r>
            <a:r>
              <a:rPr lang="ru-RU" dirty="0">
                <a:effectLst/>
              </a:rPr>
              <a:t> </a:t>
            </a:r>
            <a:r>
              <a:rPr lang="ru-RU" dirty="0" err="1" smtClean="0">
                <a:effectLst/>
              </a:rPr>
              <a:t>болады</a:t>
            </a:r>
            <a:r>
              <a:rPr lang="ru-RU" dirty="0">
                <a:effectLst/>
              </a:rPr>
              <a:t>.</a:t>
            </a:r>
            <a:endParaRPr lang="ru-RU" b="1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2636912"/>
            <a:ext cx="4346823" cy="1080120"/>
          </a:xfrm>
          <a:prstGeom prst="rect">
            <a:avLst/>
          </a:prstGeom>
          <a:noFill/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4" y="4149080"/>
            <a:ext cx="4911974" cy="720080"/>
          </a:xfrm>
          <a:prstGeom prst="rect">
            <a:avLst/>
          </a:prstGeom>
          <a:noFill/>
        </p:spPr>
      </p:pic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5157192"/>
            <a:ext cx="5556910" cy="1008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24744"/>
            <a:ext cx="7498080" cy="1368152"/>
          </a:xfrm>
        </p:spPr>
        <p:txBody>
          <a:bodyPr>
            <a:noAutofit/>
          </a:bodyPr>
          <a:lstStyle/>
          <a:p>
            <a:r>
              <a:rPr lang="ru-RU" sz="3500" b="1" dirty="0" smtClean="0"/>
              <a:t>5. </a:t>
            </a:r>
            <a:r>
              <a:rPr lang="ru-RU" sz="3600" dirty="0" err="1">
                <a:effectLst/>
              </a:rPr>
              <a:t>Егер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жол</a:t>
            </a:r>
            <a:r>
              <a:rPr lang="ru-RU" sz="3600" dirty="0">
                <a:effectLst/>
              </a:rPr>
              <a:t> (</a:t>
            </a:r>
            <a:r>
              <a:rPr lang="ru-RU" sz="3600" dirty="0" err="1">
                <a:effectLst/>
              </a:rPr>
              <a:t>баған</a:t>
            </a:r>
            <a:r>
              <a:rPr lang="ru-RU" sz="3600" dirty="0">
                <a:effectLst/>
              </a:rPr>
              <a:t>) </a:t>
            </a:r>
            <a:r>
              <a:rPr lang="ru-RU" sz="3600" dirty="0" err="1">
                <a:effectLst/>
              </a:rPr>
              <a:t>элементтері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екі</a:t>
            </a:r>
            <a:r>
              <a:rPr lang="ru-RU" sz="3600" dirty="0">
                <a:effectLst/>
              </a:rPr>
              <a:t> </a:t>
            </a:r>
            <a:r>
              <a:rPr lang="ru-RU" sz="3600" dirty="0" err="1" smtClean="0">
                <a:effectLst/>
              </a:rPr>
              <a:t>қосылғыштың</a:t>
            </a:r>
            <a:r>
              <a:rPr lang="ru-RU" sz="3600" dirty="0" smtClean="0">
                <a:effectLst/>
              </a:rPr>
              <a:t> </a:t>
            </a:r>
            <a:r>
              <a:rPr lang="ru-RU" sz="3600" dirty="0" err="1">
                <a:effectLst/>
              </a:rPr>
              <a:t>қосындысы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болса</a:t>
            </a:r>
            <a:r>
              <a:rPr lang="ru-RU" sz="3600" dirty="0">
                <a:effectLst/>
              </a:rPr>
              <a:t> , </a:t>
            </a:r>
            <a:r>
              <a:rPr lang="ru-RU" sz="3600" dirty="0" err="1">
                <a:effectLst/>
              </a:rPr>
              <a:t>онда</a:t>
            </a:r>
            <a:r>
              <a:rPr lang="ru-RU" sz="3600" dirty="0">
                <a:effectLst/>
              </a:rPr>
              <a:t> детерминант </a:t>
            </a:r>
            <a:r>
              <a:rPr lang="ru-RU" sz="3600" dirty="0" err="1">
                <a:effectLst/>
              </a:rPr>
              <a:t>екі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детерминанттың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қосындысына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бөлінуі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мүмкін</a:t>
            </a:r>
            <a:endParaRPr lang="ru-RU" sz="3500" b="1" dirty="0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501008"/>
            <a:ext cx="7884368" cy="1161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052736"/>
            <a:ext cx="7498080" cy="1143000"/>
          </a:xfrm>
        </p:spPr>
        <p:txBody>
          <a:bodyPr>
            <a:noAutofit/>
          </a:bodyPr>
          <a:lstStyle/>
          <a:p>
            <a:r>
              <a:rPr lang="ru-RU" sz="3500" b="1" dirty="0" smtClean="0"/>
              <a:t>6. </a:t>
            </a:r>
            <a:r>
              <a:rPr lang="ru-RU" sz="3600" dirty="0" err="1">
                <a:effectLst/>
              </a:rPr>
              <a:t>Егер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жол</a:t>
            </a:r>
            <a:r>
              <a:rPr lang="ru-RU" sz="3600" dirty="0">
                <a:effectLst/>
              </a:rPr>
              <a:t> (</a:t>
            </a:r>
            <a:r>
              <a:rPr lang="ru-RU" sz="3600" dirty="0" err="1">
                <a:effectLst/>
              </a:rPr>
              <a:t>баған</a:t>
            </a:r>
            <a:r>
              <a:rPr lang="ru-RU" sz="3600" dirty="0">
                <a:effectLst/>
              </a:rPr>
              <a:t>) </a:t>
            </a:r>
            <a:r>
              <a:rPr lang="ru-RU" sz="3600" dirty="0" err="1">
                <a:effectLst/>
              </a:rPr>
              <a:t>элементтеріне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кез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келген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санға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көбейтілген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басқа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жолдың</a:t>
            </a:r>
            <a:r>
              <a:rPr lang="ru-RU" sz="3600" dirty="0">
                <a:effectLst/>
              </a:rPr>
              <a:t> (</a:t>
            </a:r>
            <a:r>
              <a:rPr lang="ru-RU" sz="3600" dirty="0" err="1">
                <a:effectLst/>
              </a:rPr>
              <a:t>бағанның</a:t>
            </a:r>
            <a:r>
              <a:rPr lang="ru-RU" sz="3600" dirty="0">
                <a:effectLst/>
              </a:rPr>
              <a:t>) </a:t>
            </a:r>
            <a:r>
              <a:rPr lang="ru-RU" sz="3600" dirty="0" err="1">
                <a:effectLst/>
              </a:rPr>
              <a:t>тиісті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элементтерін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қоссаңыз</a:t>
            </a:r>
            <a:r>
              <a:rPr lang="ru-RU" sz="3600" dirty="0">
                <a:effectLst/>
              </a:rPr>
              <a:t>, </a:t>
            </a:r>
            <a:r>
              <a:rPr lang="ru-RU" sz="3600" dirty="0" err="1">
                <a:effectLst/>
              </a:rPr>
              <a:t>анықтаушы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өзгермейді</a:t>
            </a:r>
            <a:endParaRPr lang="ru-RU" sz="3500" b="1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789040"/>
            <a:ext cx="737132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269232"/>
          </a:xfrm>
        </p:spPr>
        <p:txBody>
          <a:bodyPr>
            <a:normAutofit/>
          </a:bodyPr>
          <a:lstStyle/>
          <a:p>
            <a:r>
              <a:rPr lang="en-US" dirty="0" smtClean="0"/>
              <a:t>n-</a:t>
            </a:r>
            <a:r>
              <a:rPr lang="ru-RU" dirty="0" err="1"/>
              <a:t>ші</a:t>
            </a:r>
            <a:r>
              <a:rPr lang="ru-RU" dirty="0"/>
              <a:t> </a:t>
            </a:r>
            <a:r>
              <a:rPr lang="ru-RU" dirty="0" err="1"/>
              <a:t>ретті</a:t>
            </a:r>
            <a:r>
              <a:rPr lang="ru-RU" dirty="0"/>
              <a:t> </a:t>
            </a:r>
            <a:r>
              <a:rPr lang="en-US" i="1" dirty="0" err="1"/>
              <a:t>a</a:t>
            </a:r>
            <a:r>
              <a:rPr lang="en-US" i="1" baseline="-25000" dirty="0" err="1"/>
              <a:t>ij</a:t>
            </a:r>
            <a:r>
              <a:rPr lang="en-US" i="1" baseline="-25000" dirty="0"/>
              <a:t> </a:t>
            </a:r>
            <a:r>
              <a:rPr lang="ru-RU" dirty="0" err="1" smtClean="0"/>
              <a:t>элементінің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миноры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/>
              <a:t>бастапқы</a:t>
            </a:r>
            <a:r>
              <a:rPr lang="ru-RU" dirty="0" smtClean="0"/>
              <a:t> </a:t>
            </a:r>
            <a:r>
              <a:rPr lang="ru-RU" dirty="0" err="1" smtClean="0"/>
              <a:t>анықтаушытың</a:t>
            </a:r>
            <a:r>
              <a:rPr lang="ru-RU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err="1"/>
              <a:t>жолы</a:t>
            </a:r>
            <a:r>
              <a:rPr lang="ru-RU" dirty="0"/>
              <a:t> мен </a:t>
            </a:r>
            <a:r>
              <a:rPr lang="en-US" i="1" dirty="0"/>
              <a:t>j</a:t>
            </a:r>
            <a:r>
              <a:rPr lang="en-US" dirty="0" smtClean="0"/>
              <a:t> </a:t>
            </a:r>
            <a:r>
              <a:rPr lang="ru-RU" dirty="0" err="1" smtClean="0"/>
              <a:t>бағанын</a:t>
            </a:r>
            <a:r>
              <a:rPr lang="ru-RU" dirty="0" smtClean="0"/>
              <a:t>  </a:t>
            </a:r>
            <a:r>
              <a:rPr lang="ru-RU" dirty="0" err="1" smtClean="0"/>
              <a:t>сызып</a:t>
            </a:r>
            <a:r>
              <a:rPr lang="ru-RU" dirty="0" smtClean="0"/>
              <a:t> </a:t>
            </a:r>
            <a:r>
              <a:rPr lang="ru-RU" dirty="0" err="1" smtClean="0"/>
              <a:t>тастағанда</a:t>
            </a:r>
            <a:r>
              <a:rPr lang="ru-RU" dirty="0" smtClean="0"/>
              <a:t> </a:t>
            </a:r>
            <a:r>
              <a:rPr lang="ru-RU" dirty="0" err="1"/>
              <a:t>алынған</a:t>
            </a:r>
            <a:r>
              <a:rPr lang="ru-RU" dirty="0"/>
              <a:t> </a:t>
            </a:r>
            <a:r>
              <a:rPr lang="en-US" dirty="0"/>
              <a:t>n-</a:t>
            </a:r>
            <a:r>
              <a:rPr lang="ru-RU" dirty="0"/>
              <a:t>1</a:t>
            </a:r>
            <a:r>
              <a:rPr lang="en-US" dirty="0" smtClean="0"/>
              <a:t> </a:t>
            </a:r>
            <a:r>
              <a:rPr lang="ru-RU" dirty="0" err="1" smtClean="0"/>
              <a:t>реті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573016"/>
            <a:ext cx="2827639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5085184"/>
            <a:ext cx="579625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Анықтауыш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4213448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err="1"/>
              <a:t>Aij</a:t>
            </a:r>
            <a:r>
              <a:rPr lang="en-US" sz="4000" dirty="0"/>
              <a:t> </a:t>
            </a:r>
            <a:r>
              <a:rPr lang="ru-RU" sz="4000" dirty="0" err="1"/>
              <a:t>элементінің</a:t>
            </a:r>
            <a:r>
              <a:rPr lang="ru-RU" sz="4000" dirty="0"/>
              <a:t> </a:t>
            </a:r>
            <a:r>
              <a:rPr lang="ru-RU" sz="4000" dirty="0" err="1"/>
              <a:t>алгебралық</a:t>
            </a:r>
            <a:r>
              <a:rPr lang="ru-RU" sz="4000" dirty="0"/>
              <a:t> </a:t>
            </a:r>
            <a:r>
              <a:rPr lang="ru-RU" sz="4000" dirty="0" err="1"/>
              <a:t>қосымшасы</a:t>
            </a:r>
            <a:r>
              <a:rPr lang="ru-RU" sz="4000" dirty="0"/>
              <a:t> </a:t>
            </a:r>
            <a:r>
              <a:rPr lang="ru-RU" sz="4000" dirty="0" err="1" smtClean="0"/>
              <a:t>деп</a:t>
            </a:r>
            <a:r>
              <a:rPr lang="ru-RU" sz="4000" dirty="0" smtClean="0"/>
              <a:t> </a:t>
            </a:r>
            <a:r>
              <a:rPr lang="ru-RU" sz="4000" dirty="0" err="1" smtClean="0"/>
              <a:t>егер</a:t>
            </a:r>
            <a:r>
              <a:rPr lang="ru-RU" sz="4000" dirty="0" smtClean="0"/>
              <a:t> </a:t>
            </a:r>
            <a:r>
              <a:rPr lang="en-US" sz="4000" dirty="0" err="1"/>
              <a:t>i</a:t>
            </a:r>
            <a:r>
              <a:rPr lang="en-US" sz="4000" dirty="0"/>
              <a:t> + j </a:t>
            </a:r>
            <a:r>
              <a:rPr lang="ru-RU" sz="4000" dirty="0" err="1"/>
              <a:t>қосындысы</a:t>
            </a:r>
            <a:r>
              <a:rPr lang="ru-RU" sz="4000" dirty="0"/>
              <a:t> </a:t>
            </a:r>
            <a:r>
              <a:rPr lang="ru-RU" sz="4000" dirty="0" err="1"/>
              <a:t>жұп</a:t>
            </a:r>
            <a:r>
              <a:rPr lang="ru-RU" sz="4000" dirty="0"/>
              <a:t> сан </a:t>
            </a:r>
            <a:r>
              <a:rPr lang="ru-RU" sz="4000" dirty="0" err="1"/>
              <a:t>болса</a:t>
            </a:r>
            <a:r>
              <a:rPr lang="ru-RU" sz="4000" dirty="0"/>
              <a:t>, " + " </a:t>
            </a:r>
            <a:r>
              <a:rPr lang="ru-RU" sz="4000" dirty="0" err="1"/>
              <a:t>белгісімен</a:t>
            </a:r>
            <a:r>
              <a:rPr lang="ru-RU" sz="4000" dirty="0"/>
              <a:t> </a:t>
            </a:r>
            <a:r>
              <a:rPr lang="ru-RU" sz="4000" dirty="0" err="1"/>
              <a:t>алынған</a:t>
            </a:r>
            <a:r>
              <a:rPr lang="ru-RU" sz="4000" dirty="0"/>
              <a:t> </a:t>
            </a:r>
            <a:r>
              <a:rPr lang="ru-RU" sz="4000" dirty="0" err="1"/>
              <a:t>және</a:t>
            </a:r>
            <a:r>
              <a:rPr lang="ru-RU" sz="4000" dirty="0"/>
              <a:t> </a:t>
            </a:r>
            <a:r>
              <a:rPr lang="ru-RU" sz="4000" dirty="0" err="1" smtClean="0"/>
              <a:t>кері</a:t>
            </a:r>
            <a:r>
              <a:rPr lang="ru-RU" sz="4000" dirty="0" smtClean="0"/>
              <a:t> </a:t>
            </a:r>
            <a:r>
              <a:rPr lang="ru-RU" sz="4000" dirty="0" err="1" smtClean="0"/>
              <a:t>жағдайда</a:t>
            </a:r>
            <a:r>
              <a:rPr lang="ru-RU" sz="4000" dirty="0" smtClean="0"/>
              <a:t> </a:t>
            </a:r>
            <a:r>
              <a:rPr lang="ru-RU" sz="4000" dirty="0"/>
              <a:t>"минус" </a:t>
            </a:r>
            <a:r>
              <a:rPr lang="ru-RU" sz="4000" dirty="0" err="1"/>
              <a:t>белгісімен</a:t>
            </a:r>
            <a:r>
              <a:rPr lang="ru-RU" sz="4000" dirty="0"/>
              <a:t> </a:t>
            </a:r>
            <a:r>
              <a:rPr lang="ru-RU" sz="4000" dirty="0" err="1"/>
              <a:t>алынған</a:t>
            </a:r>
            <a:r>
              <a:rPr lang="ru-RU" sz="4000" dirty="0"/>
              <a:t> </a:t>
            </a:r>
            <a:r>
              <a:rPr lang="ru-RU" sz="4000" dirty="0" err="1"/>
              <a:t>оның</a:t>
            </a:r>
            <a:r>
              <a:rPr lang="ru-RU" sz="4000" dirty="0"/>
              <a:t> миноры</a:t>
            </a:r>
            <a:r>
              <a:rPr lang="ru-RU" sz="4000" dirty="0" smtClean="0"/>
              <a:t>.</a:t>
            </a:r>
          </a:p>
          <a:p>
            <a:endParaRPr lang="en-US" dirty="0" smtClean="0"/>
          </a:p>
          <a:p>
            <a:pPr algn="ctr"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en-US" b="1" i="1" baseline="-25000" dirty="0" err="1" smtClean="0">
                <a:latin typeface="Arial" pitchFamily="34" charset="0"/>
                <a:cs typeface="Arial" pitchFamily="34" charset="0"/>
              </a:rPr>
              <a:t>ij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 = (-1)</a:t>
            </a:r>
            <a:r>
              <a:rPr lang="en-US" b="1" i="1" baseline="30000" dirty="0" err="1" smtClean="0">
                <a:latin typeface="Arial" pitchFamily="34" charset="0"/>
                <a:cs typeface="Arial" pitchFamily="34" charset="0"/>
              </a:rPr>
              <a:t>i+j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 smtClean="0">
                <a:latin typeface="Arial" pitchFamily="34" charset="0"/>
                <a:cs typeface="Arial" pitchFamily="34" charset="0"/>
              </a:rPr>
              <a:t>m</a:t>
            </a:r>
            <a:r>
              <a:rPr lang="en-US" b="1" i="1" baseline="-25000" dirty="0" err="1" smtClean="0">
                <a:latin typeface="Arial" pitchFamily="34" charset="0"/>
                <a:cs typeface="Arial" pitchFamily="34" charset="0"/>
              </a:rPr>
              <a:t>ij</a:t>
            </a:r>
            <a:endParaRPr lang="ru-RU" b="1" i="1" baseline="-25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7. </a:t>
            </a:r>
            <a:r>
              <a:rPr lang="ru-RU" dirty="0" err="1">
                <a:effectLst/>
              </a:rPr>
              <a:t>Детерминантты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жол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немесе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баған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бойынша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жіктеу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341240"/>
          </a:xfrm>
        </p:spPr>
        <p:txBody>
          <a:bodyPr/>
          <a:lstStyle/>
          <a:p>
            <a:r>
              <a:rPr lang="ru-RU" dirty="0"/>
              <a:t>Детерминант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(</a:t>
            </a:r>
            <a:r>
              <a:rPr lang="ru-RU" dirty="0" err="1"/>
              <a:t>баған</a:t>
            </a:r>
            <a:r>
              <a:rPr lang="ru-RU" dirty="0"/>
              <a:t>) </a:t>
            </a:r>
            <a:r>
              <a:rPr lang="ru-RU" dirty="0" err="1"/>
              <a:t>элементтерінің</a:t>
            </a:r>
            <a:r>
              <a:rPr lang="ru-RU" dirty="0"/>
              <a:t> </a:t>
            </a:r>
            <a:r>
              <a:rPr lang="ru-RU" dirty="0" err="1"/>
              <a:t>көбейтінділерінің</a:t>
            </a:r>
            <a:r>
              <a:rPr lang="ru-RU" dirty="0"/>
              <a:t> </a:t>
            </a:r>
            <a:r>
              <a:rPr lang="ru-RU" dirty="0" err="1"/>
              <a:t>қосындысына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алгебралық</a:t>
            </a:r>
            <a:r>
              <a:rPr lang="ru-RU" dirty="0"/>
              <a:t> </a:t>
            </a:r>
            <a:r>
              <a:rPr lang="ru-RU" dirty="0" err="1"/>
              <a:t>толықтыруларға</a:t>
            </a:r>
            <a:r>
              <a:rPr lang="ru-RU" dirty="0"/>
              <a:t> </a:t>
            </a:r>
            <a:r>
              <a:rPr lang="ru-RU" dirty="0" err="1"/>
              <a:t>тең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933056"/>
            <a:ext cx="7582311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Мысал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901080"/>
          </a:xfrm>
        </p:spPr>
        <p:txBody>
          <a:bodyPr/>
          <a:lstStyle/>
          <a:p>
            <a:r>
              <a:rPr lang="ru-RU" dirty="0" err="1"/>
              <a:t>Матрицаның</a:t>
            </a:r>
            <a:r>
              <a:rPr lang="ru-RU" dirty="0"/>
              <a:t> </a:t>
            </a:r>
            <a:r>
              <a:rPr lang="ru-RU" dirty="0" err="1" smtClean="0"/>
              <a:t>анықтауышын</a:t>
            </a:r>
            <a:r>
              <a:rPr lang="ru-RU" dirty="0" smtClean="0"/>
              <a:t> </a:t>
            </a:r>
            <a:r>
              <a:rPr lang="ru-RU" dirty="0" err="1"/>
              <a:t>табыңыз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564904"/>
            <a:ext cx="344753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Мысал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412776"/>
            <a:ext cx="2664296" cy="151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212976"/>
            <a:ext cx="496303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4797152"/>
            <a:ext cx="499622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5301208"/>
            <a:ext cx="864096" cy="58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794322"/>
          </a:xfrm>
        </p:spPr>
        <p:txBody>
          <a:bodyPr>
            <a:normAutofit fontScale="90000"/>
          </a:bodyPr>
          <a:lstStyle/>
          <a:p>
            <a:r>
              <a:rPr lang="ru-RU" sz="3800" b="1" dirty="0" smtClean="0"/>
              <a:t>8. </a:t>
            </a:r>
            <a:r>
              <a:rPr lang="ru-RU" sz="3600" dirty="0" err="1">
                <a:effectLst/>
              </a:rPr>
              <a:t>Басқа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жолдың</a:t>
            </a:r>
            <a:r>
              <a:rPr lang="ru-RU" sz="3600" dirty="0">
                <a:effectLst/>
              </a:rPr>
              <a:t> (</a:t>
            </a:r>
            <a:r>
              <a:rPr lang="ru-RU" sz="3600" dirty="0" err="1">
                <a:effectLst/>
              </a:rPr>
              <a:t>бағанның</a:t>
            </a:r>
            <a:r>
              <a:rPr lang="ru-RU" sz="3600" dirty="0">
                <a:effectLst/>
              </a:rPr>
              <a:t>) </a:t>
            </a:r>
            <a:r>
              <a:rPr lang="ru-RU" sz="3600" dirty="0" err="1">
                <a:effectLst/>
              </a:rPr>
              <a:t>тиісті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элементтерінің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алгебралық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толықтыруларындағы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кейбір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жол</a:t>
            </a:r>
            <a:r>
              <a:rPr lang="ru-RU" sz="3600" dirty="0">
                <a:effectLst/>
              </a:rPr>
              <a:t> (</a:t>
            </a:r>
            <a:r>
              <a:rPr lang="ru-RU" sz="3600" dirty="0" err="1">
                <a:effectLst/>
              </a:rPr>
              <a:t>баған</a:t>
            </a:r>
            <a:r>
              <a:rPr lang="ru-RU" sz="3600" dirty="0">
                <a:effectLst/>
              </a:rPr>
              <a:t>) </a:t>
            </a:r>
            <a:r>
              <a:rPr lang="ru-RU" sz="3600" dirty="0" err="1">
                <a:effectLst/>
              </a:rPr>
              <a:t>элементтерінің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көбейтінділерінің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қосындысы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нөлге</a:t>
            </a:r>
            <a:r>
              <a:rPr lang="ru-RU" sz="3600" dirty="0">
                <a:effectLst/>
              </a:rPr>
              <a:t> </a:t>
            </a:r>
            <a:r>
              <a:rPr lang="ru-RU" sz="3600" dirty="0" err="1">
                <a:effectLst/>
              </a:rPr>
              <a:t>тең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429000"/>
            <a:ext cx="678569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1616</TotalTime>
  <Words>268</Words>
  <Application>Microsoft Office PowerPoint</Application>
  <PresentationFormat>Экран (4:3)</PresentationFormat>
  <Paragraphs>37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Corbel</vt:lpstr>
      <vt:lpstr>Gill Sans MT</vt:lpstr>
      <vt:lpstr>Symbol</vt:lpstr>
      <vt:lpstr>Verdana</vt:lpstr>
      <vt:lpstr>Wingdings 2</vt:lpstr>
      <vt:lpstr>Солнцестояние</vt:lpstr>
      <vt:lpstr>Анықтауыштар</vt:lpstr>
      <vt:lpstr>Презентация PowerPoint</vt:lpstr>
      <vt:lpstr>Презентация PowerPoint</vt:lpstr>
      <vt:lpstr>Анықтауышты есептеу</vt:lpstr>
      <vt:lpstr>Анықтауышты есептеу</vt:lpstr>
      <vt:lpstr>ҮШБҰРЫШТАР ЕРЕЖЕСІ</vt:lpstr>
      <vt:lpstr>Мысал </vt:lpstr>
      <vt:lpstr>Тапсырма</vt:lpstr>
      <vt:lpstr>Анықтауыштың қасиеті</vt:lpstr>
      <vt:lpstr>1. Жолдар мен бағандардың теңдігі</vt:lpstr>
      <vt:lpstr>2. Екі жолды немесе бағанды ауыстырған кезде анықтаушы таңбаны өзгертеді</vt:lpstr>
      <vt:lpstr>3. Екі бірдей баған (екі бірдей жол) бар детерминант нөлге тең</vt:lpstr>
      <vt:lpstr>4. Жол (баған) элементтерінің жалпы көбейткішін детерминант белгісіне шығаруға болады.</vt:lpstr>
      <vt:lpstr>5. Егер жол (баған) элементтері екі қосылғыштың қосындысы болса , онда детерминант екі детерминанттың қосындысына бөлінуі мүмкін</vt:lpstr>
      <vt:lpstr>6. Егер жол (баған) элементтеріне кез келген санға көбейтілген басқа жолдың (бағанның) тиісті элементтерін қоссаңыз, анықтаушы өзгермейді</vt:lpstr>
      <vt:lpstr>Определения</vt:lpstr>
      <vt:lpstr>Анықтауыш</vt:lpstr>
      <vt:lpstr>7. Детерминантты жол немесе баған бойынша жіктеу</vt:lpstr>
      <vt:lpstr>Мысал</vt:lpstr>
      <vt:lpstr>Мысал</vt:lpstr>
      <vt:lpstr>8. Басқа жолдың (бағанның) тиісті элементтерінің алгебралық толықтыруларындағы кейбір жол (баған) элементтерінің көбейтінділерінің қосындысы нөлге тең</vt:lpstr>
    </vt:vector>
  </TitlesOfParts>
  <Company>RePack by SPecialiST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Определитель</dc:title>
  <dc:creator>Элеонора</dc:creator>
  <cp:lastModifiedBy>GLOBAL</cp:lastModifiedBy>
  <cp:revision>53</cp:revision>
  <dcterms:created xsi:type="dcterms:W3CDTF">2014-10-30T17:04:50Z</dcterms:created>
  <dcterms:modified xsi:type="dcterms:W3CDTF">2020-08-27T12:30:20Z</dcterms:modified>
</cp:coreProperties>
</file>