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1" r:id="rId1"/>
  </p:sldMasterIdLst>
  <p:sldIdLst>
    <p:sldId id="282" r:id="rId2"/>
    <p:sldId id="260" r:id="rId3"/>
    <p:sldId id="259"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1" d="100"/>
          <a:sy n="81" d="100"/>
        </p:scale>
        <p:origin x="31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ru-RU" smtClean="0"/>
              <a:t>Образец заголовка</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60201305-0827-4BC2-B67F-21BEED9E9456}" type="datetimeFigureOut">
              <a:rPr lang="ru-RU" smtClean="0"/>
              <a:t>27.10.2017</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65339993-9D85-4F67-BA77-8A8571498A91}" type="slidenum">
              <a:rPr lang="ru-RU" smtClean="0"/>
              <a:t>‹#›</a:t>
            </a:fld>
            <a:endParaRPr lang="ru-RU" dirty="0"/>
          </a:p>
        </p:txBody>
      </p:sp>
    </p:spTree>
    <p:extLst>
      <p:ext uri="{BB962C8B-B14F-4D97-AF65-F5344CB8AC3E}">
        <p14:creationId xmlns:p14="http://schemas.microsoft.com/office/powerpoint/2010/main" val="1749006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0201305-0827-4BC2-B67F-21BEED9E9456}" type="datetimeFigureOut">
              <a:rPr lang="ru-RU" smtClean="0"/>
              <a:t>27.10.2017</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65339993-9D85-4F67-BA77-8A8571498A91}" type="slidenum">
              <a:rPr lang="ru-RU" smtClean="0"/>
              <a:t>‹#›</a:t>
            </a:fld>
            <a:endParaRPr lang="ru-RU" dirty="0"/>
          </a:p>
        </p:txBody>
      </p:sp>
    </p:spTree>
    <p:extLst>
      <p:ext uri="{BB962C8B-B14F-4D97-AF65-F5344CB8AC3E}">
        <p14:creationId xmlns:p14="http://schemas.microsoft.com/office/powerpoint/2010/main" val="41737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ru-RU" smtClean="0"/>
              <a:t>Образец заголовка</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a:xfrm>
            <a:off x="8593667" y="6272784"/>
            <a:ext cx="2644309" cy="365125"/>
          </a:xfrm>
        </p:spPr>
        <p:txBody>
          <a:bodyPr/>
          <a:lstStyle/>
          <a:p>
            <a:fld id="{60201305-0827-4BC2-B67F-21BEED9E9456}" type="datetimeFigureOut">
              <a:rPr lang="ru-RU" smtClean="0"/>
              <a:t>27.10.2017</a:t>
            </a:fld>
            <a:endParaRPr lang="ru-RU" dirty="0"/>
          </a:p>
        </p:txBody>
      </p:sp>
      <p:sp>
        <p:nvSpPr>
          <p:cNvPr id="5" name="Footer Placeholder 4"/>
          <p:cNvSpPr>
            <a:spLocks noGrp="1"/>
          </p:cNvSpPr>
          <p:nvPr>
            <p:ph type="ftr" sz="quarter" idx="11"/>
          </p:nvPr>
        </p:nvSpPr>
        <p:spPr>
          <a:xfrm>
            <a:off x="2182708" y="6272784"/>
            <a:ext cx="6327648" cy="365125"/>
          </a:xfrm>
        </p:spPr>
        <p:txBody>
          <a:bodyPr/>
          <a:lstStyle/>
          <a:p>
            <a:endParaRPr lang="ru-RU"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65339993-9D85-4F67-BA77-8A8571498A91}" type="slidenum">
              <a:rPr lang="ru-RU" smtClean="0"/>
              <a:t>‹#›</a:t>
            </a:fld>
            <a:endParaRPr lang="ru-RU" dirty="0"/>
          </a:p>
        </p:txBody>
      </p:sp>
    </p:spTree>
    <p:extLst>
      <p:ext uri="{BB962C8B-B14F-4D97-AF65-F5344CB8AC3E}">
        <p14:creationId xmlns:p14="http://schemas.microsoft.com/office/powerpoint/2010/main" val="32964668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60201305-0827-4BC2-B67F-21BEED9E9456}" type="datetimeFigureOut">
              <a:rPr lang="ru-RU" smtClean="0"/>
              <a:t>27.10.2017</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65339993-9D85-4F67-BA77-8A8571498A91}" type="slidenum">
              <a:rPr lang="ru-RU" smtClean="0"/>
              <a:t>‹#›</a:t>
            </a:fld>
            <a:endParaRPr lang="ru-RU" dirty="0"/>
          </a:p>
        </p:txBody>
      </p:sp>
    </p:spTree>
    <p:extLst>
      <p:ext uri="{BB962C8B-B14F-4D97-AF65-F5344CB8AC3E}">
        <p14:creationId xmlns:p14="http://schemas.microsoft.com/office/powerpoint/2010/main" val="8890026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60201305-0827-4BC2-B67F-21BEED9E9456}" type="datetimeFigureOut">
              <a:rPr lang="ru-RU" smtClean="0"/>
              <a:t>27.10.2017</a:t>
            </a:fld>
            <a:endParaRPr lang="ru-RU" dirty="0"/>
          </a:p>
        </p:txBody>
      </p:sp>
      <p:sp>
        <p:nvSpPr>
          <p:cNvPr id="8" name="Footer Placeholder 7"/>
          <p:cNvSpPr>
            <a:spLocks noGrp="1"/>
          </p:cNvSpPr>
          <p:nvPr>
            <p:ph type="ftr" sz="quarter" idx="11"/>
          </p:nvPr>
        </p:nvSpPr>
        <p:spPr/>
        <p:txBody>
          <a:bodyPr/>
          <a:lstStyle/>
          <a:p>
            <a:endParaRPr lang="ru-RU" dirty="0"/>
          </a:p>
        </p:txBody>
      </p:sp>
      <p:sp>
        <p:nvSpPr>
          <p:cNvPr id="9" name="Slide Number Placeholder 8"/>
          <p:cNvSpPr>
            <a:spLocks noGrp="1"/>
          </p:cNvSpPr>
          <p:nvPr>
            <p:ph type="sldNum" sz="quarter" idx="12"/>
          </p:nvPr>
        </p:nvSpPr>
        <p:spPr/>
        <p:txBody>
          <a:bodyPr/>
          <a:lstStyle/>
          <a:p>
            <a:fld id="{65339993-9D85-4F67-BA77-8A8571498A91}" type="slidenum">
              <a:rPr lang="ru-RU" smtClean="0"/>
              <a:t>‹#›</a:t>
            </a:fld>
            <a:endParaRPr lang="ru-RU" dirty="0"/>
          </a:p>
        </p:txBody>
      </p:sp>
    </p:spTree>
    <p:extLst>
      <p:ext uri="{BB962C8B-B14F-4D97-AF65-F5344CB8AC3E}">
        <p14:creationId xmlns:p14="http://schemas.microsoft.com/office/powerpoint/2010/main" val="5798512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60201305-0827-4BC2-B67F-21BEED9E9456}" type="datetimeFigureOut">
              <a:rPr lang="ru-RU" smtClean="0"/>
              <a:t>27.10.2017</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65339993-9D85-4F67-BA77-8A8571498A91}" type="slidenum">
              <a:rPr lang="ru-RU" smtClean="0"/>
              <a:t>‹#›</a:t>
            </a:fld>
            <a:endParaRPr lang="ru-RU" dirty="0"/>
          </a:p>
        </p:txBody>
      </p:sp>
    </p:spTree>
    <p:extLst>
      <p:ext uri="{BB962C8B-B14F-4D97-AF65-F5344CB8AC3E}">
        <p14:creationId xmlns:p14="http://schemas.microsoft.com/office/powerpoint/2010/main" val="6005547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201305-0827-4BC2-B67F-21BEED9E9456}" type="datetimeFigureOut">
              <a:rPr lang="ru-RU" smtClean="0"/>
              <a:t>27.10.2017</a:t>
            </a:fld>
            <a:endParaRPr lang="ru-RU" dirty="0"/>
          </a:p>
        </p:txBody>
      </p:sp>
      <p:sp>
        <p:nvSpPr>
          <p:cNvPr id="3" name="Footer Placeholder 2"/>
          <p:cNvSpPr>
            <a:spLocks noGrp="1"/>
          </p:cNvSpPr>
          <p:nvPr>
            <p:ph type="ftr" sz="quarter" idx="11"/>
          </p:nvPr>
        </p:nvSpPr>
        <p:spPr/>
        <p:txBody>
          <a:bodyPr/>
          <a:lstStyle/>
          <a:p>
            <a:endParaRPr lang="ru-RU" dirty="0"/>
          </a:p>
        </p:txBody>
      </p:sp>
      <p:sp>
        <p:nvSpPr>
          <p:cNvPr id="4" name="Slide Number Placeholder 3"/>
          <p:cNvSpPr>
            <a:spLocks noGrp="1"/>
          </p:cNvSpPr>
          <p:nvPr>
            <p:ph type="sldNum" sz="quarter" idx="12"/>
          </p:nvPr>
        </p:nvSpPr>
        <p:spPr/>
        <p:txBody>
          <a:bodyPr/>
          <a:lstStyle/>
          <a:p>
            <a:fld id="{65339993-9D85-4F67-BA77-8A8571498A91}" type="slidenum">
              <a:rPr lang="ru-RU" smtClean="0"/>
              <a:t>‹#›</a:t>
            </a:fld>
            <a:endParaRPr lang="ru-RU" dirty="0"/>
          </a:p>
        </p:txBody>
      </p:sp>
    </p:spTree>
    <p:extLst>
      <p:ext uri="{BB962C8B-B14F-4D97-AF65-F5344CB8AC3E}">
        <p14:creationId xmlns:p14="http://schemas.microsoft.com/office/powerpoint/2010/main" val="23040736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ru-RU" smtClean="0"/>
              <a:t>Образец заголовка</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0201305-0827-4BC2-B67F-21BEED9E9456}" type="datetimeFigureOut">
              <a:rPr lang="ru-RU" smtClean="0"/>
              <a:t>27.10.2017</a:t>
            </a:fld>
            <a:endParaRPr lang="ru-RU" dirty="0"/>
          </a:p>
        </p:txBody>
      </p:sp>
      <p:sp>
        <p:nvSpPr>
          <p:cNvPr id="6" name="Footer Placeholder 5"/>
          <p:cNvSpPr>
            <a:spLocks noGrp="1"/>
          </p:cNvSpPr>
          <p:nvPr>
            <p:ph type="ftr" sz="quarter" idx="11"/>
          </p:nvPr>
        </p:nvSpPr>
        <p:spPr/>
        <p:txBody>
          <a:bodyPr/>
          <a:lstStyle/>
          <a:p>
            <a:endParaRPr lang="ru-RU"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65339993-9D85-4F67-BA77-8A8571498A91}" type="slidenum">
              <a:rPr lang="ru-RU" smtClean="0"/>
              <a:t>‹#›</a:t>
            </a:fld>
            <a:endParaRPr lang="ru-RU" dirty="0"/>
          </a:p>
        </p:txBody>
      </p:sp>
    </p:spTree>
    <p:extLst>
      <p:ext uri="{BB962C8B-B14F-4D97-AF65-F5344CB8AC3E}">
        <p14:creationId xmlns:p14="http://schemas.microsoft.com/office/powerpoint/2010/main" val="2206247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0201305-0827-4BC2-B67F-21BEED9E9456}" type="datetimeFigureOut">
              <a:rPr lang="ru-RU" smtClean="0"/>
              <a:t>27.10.2017</a:t>
            </a:fld>
            <a:endParaRPr lang="ru-RU"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65339993-9D85-4F67-BA77-8A8571498A91}" type="slidenum">
              <a:rPr lang="ru-RU" smtClean="0"/>
              <a:t>‹#›</a:t>
            </a:fld>
            <a:endParaRPr lang="ru-RU" dirty="0"/>
          </a:p>
        </p:txBody>
      </p:sp>
    </p:spTree>
    <p:extLst>
      <p:ext uri="{BB962C8B-B14F-4D97-AF65-F5344CB8AC3E}">
        <p14:creationId xmlns:p14="http://schemas.microsoft.com/office/powerpoint/2010/main" val="3627583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0201305-0827-4BC2-B67F-21BEED9E9456}" type="datetimeFigureOut">
              <a:rPr lang="ru-RU" smtClean="0"/>
              <a:t>27.10.2017</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65339993-9D85-4F67-BA77-8A8571498A91}" type="slidenum">
              <a:rPr lang="ru-RU" smtClean="0"/>
              <a:t>‹#›</a:t>
            </a:fld>
            <a:endParaRPr lang="ru-RU" dirty="0"/>
          </a:p>
        </p:txBody>
      </p:sp>
    </p:spTree>
    <p:extLst>
      <p:ext uri="{BB962C8B-B14F-4D97-AF65-F5344CB8AC3E}">
        <p14:creationId xmlns:p14="http://schemas.microsoft.com/office/powerpoint/2010/main" val="2924514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0201305-0827-4BC2-B67F-21BEED9E9456}" type="datetimeFigureOut">
              <a:rPr lang="ru-RU" smtClean="0"/>
              <a:t>27.10.2017</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65339993-9D85-4F67-BA77-8A8571498A91}" type="slidenum">
              <a:rPr lang="ru-RU" smtClean="0"/>
              <a:t>‹#›</a:t>
            </a:fld>
            <a:endParaRPr lang="ru-RU" dirty="0"/>
          </a:p>
        </p:txBody>
      </p:sp>
    </p:spTree>
    <p:extLst>
      <p:ext uri="{BB962C8B-B14F-4D97-AF65-F5344CB8AC3E}">
        <p14:creationId xmlns:p14="http://schemas.microsoft.com/office/powerpoint/2010/main" val="3087588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60201305-0827-4BC2-B67F-21BEED9E9456}" type="datetimeFigureOut">
              <a:rPr lang="ru-RU" smtClean="0"/>
              <a:t>27.10.2017</a:t>
            </a:fld>
            <a:endParaRPr lang="ru-RU"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ru-RU"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65339993-9D85-4F67-BA77-8A8571498A91}" type="slidenum">
              <a:rPr lang="ru-RU" smtClean="0"/>
              <a:t>‹#›</a:t>
            </a:fld>
            <a:endParaRPr lang="ru-RU" dirty="0"/>
          </a:p>
        </p:txBody>
      </p:sp>
    </p:spTree>
    <p:extLst>
      <p:ext uri="{BB962C8B-B14F-4D97-AF65-F5344CB8AC3E}">
        <p14:creationId xmlns:p14="http://schemas.microsoft.com/office/powerpoint/2010/main" val="736131669"/>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kk.wikipedia.org/wiki/&#1040;&#1083;&#1084;&#1201;&#1088;&#1090;"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kk.m.wikipedia.org/"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s://kk.wikipedia.org/wiki/"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kk.wikipedia.org/wiki/&#1040;&#1089;&#1179;&#1072;&#1073;&#1072;&#1179;&#1090;&#1072;&#1088;_&#1090;&#1201;&#1179;&#1099;&#1084;&#1076;&#1072;&#1089;&#1099;"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s://kk.wikipedia.org/"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9848" y="484632"/>
            <a:ext cx="10058400" cy="4550506"/>
          </a:xfrm>
        </p:spPr>
        <p:txBody>
          <a:bodyPr>
            <a:normAutofit/>
          </a:bodyPr>
          <a:lstStyle/>
          <a:p>
            <a:pPr algn="ctr"/>
            <a:r>
              <a:rPr lang="ru-RU" sz="6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Бау-ба</a:t>
            </a:r>
            <a:r>
              <a:rPr lang="kk-KZ" sz="6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қша өсімдіктері</a:t>
            </a:r>
            <a:endParaRPr lang="ru-RU" sz="6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38937913"/>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43700" y="-172872"/>
            <a:ext cx="8160912" cy="2270076"/>
          </a:xfrm>
        </p:spPr>
        <p:txBody>
          <a:bodyPr>
            <a:normAutofit/>
          </a:bodyPr>
          <a:lstStyle/>
          <a:p>
            <a:r>
              <a:rPr lang="kk-KZ" sz="1900" b="1" dirty="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t>Дүниесі: </a:t>
            </a:r>
            <a:r>
              <a:rPr lang="kk-KZ" sz="1900" dirty="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t>Өсімдіктер – Plantae</a:t>
            </a:r>
            <a:r>
              <a:rPr lang="ru-RU" sz="1900" dirty="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t/>
            </a:r>
            <a:br>
              <a:rPr lang="ru-RU" sz="1900" dirty="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br>
            <a:r>
              <a:rPr lang="kk-KZ" sz="1900" dirty="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t>   </a:t>
            </a:r>
            <a:r>
              <a:rPr lang="kk-KZ" sz="1900" b="1" dirty="0" smtClean="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t>Бөлімі</a:t>
            </a:r>
            <a:r>
              <a:rPr lang="kk-KZ" sz="1900" b="1" dirty="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t>: </a:t>
            </a:r>
            <a:r>
              <a:rPr lang="kk-KZ" sz="1900" dirty="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t>Гүлді өсімдіктер – Angiosperms</a:t>
            </a:r>
            <a:r>
              <a:rPr lang="ru-RU" sz="1900" dirty="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t/>
            </a:r>
            <a:br>
              <a:rPr lang="ru-RU" sz="1900" dirty="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br>
            <a:r>
              <a:rPr lang="kk-KZ" sz="1900" dirty="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t>      </a:t>
            </a:r>
            <a:r>
              <a:rPr lang="kk-KZ" sz="1900" b="1" dirty="0" smtClean="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t>Класс</a:t>
            </a:r>
            <a:r>
              <a:rPr lang="kk-KZ" sz="1900" b="1" dirty="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t>: </a:t>
            </a:r>
            <a:r>
              <a:rPr lang="kk-KZ" sz="1900" dirty="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t>Қосжарнақтылар – Magnoliopsida</a:t>
            </a:r>
            <a:r>
              <a:rPr lang="ru-RU" sz="1900" dirty="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t/>
            </a:r>
            <a:br>
              <a:rPr lang="ru-RU" sz="1900" dirty="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br>
            <a:r>
              <a:rPr lang="kk-KZ" sz="1900" dirty="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t>         </a:t>
            </a:r>
            <a:r>
              <a:rPr lang="kk-KZ" sz="1900" b="1" dirty="0" smtClean="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t>Отряд</a:t>
            </a:r>
            <a:r>
              <a:rPr lang="kk-KZ" sz="1900" b="1" dirty="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t>: </a:t>
            </a:r>
            <a:r>
              <a:rPr lang="kk-KZ" sz="1900" dirty="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t>Раушангүлділер – Rosales</a:t>
            </a:r>
            <a:r>
              <a:rPr lang="ru-RU" sz="1900" dirty="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t/>
            </a:r>
            <a:br>
              <a:rPr lang="ru-RU" sz="1900" dirty="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br>
            <a:r>
              <a:rPr lang="kk-KZ" sz="1900" dirty="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t>            </a:t>
            </a:r>
            <a:r>
              <a:rPr lang="kk-KZ" sz="1900" b="1" dirty="0" smtClean="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t>Тұқымдасы</a:t>
            </a:r>
            <a:r>
              <a:rPr lang="kk-KZ" sz="1900" b="1" dirty="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t>: </a:t>
            </a:r>
            <a:r>
              <a:rPr lang="kk-KZ" sz="1900" dirty="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t>Раушангүлділер – Rosaceae</a:t>
            </a:r>
            <a:r>
              <a:rPr lang="ru-RU" sz="1900" dirty="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t/>
            </a:r>
            <a:br>
              <a:rPr lang="ru-RU" sz="1900" dirty="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br>
            <a:r>
              <a:rPr lang="kk-KZ" sz="1900" dirty="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t>               </a:t>
            </a:r>
            <a:r>
              <a:rPr lang="kk-KZ" sz="1900" b="1" dirty="0" smtClean="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t>Туысы</a:t>
            </a:r>
            <a:r>
              <a:rPr lang="kk-KZ" sz="1900" b="1" dirty="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t>: </a:t>
            </a:r>
            <a:r>
              <a:rPr lang="kk-KZ" sz="1900" dirty="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t>Алмұрт – Pyrus</a:t>
            </a:r>
            <a:r>
              <a:rPr lang="ru-RU" sz="1900" dirty="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t/>
            </a:r>
            <a:br>
              <a:rPr lang="ru-RU" sz="1900" dirty="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br>
            <a:r>
              <a:rPr lang="kk-KZ" sz="1900" dirty="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t>                  </a:t>
            </a:r>
            <a:r>
              <a:rPr lang="kk-KZ" sz="1900" b="1" dirty="0" smtClean="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t>Түрі</a:t>
            </a:r>
            <a:r>
              <a:rPr lang="kk-KZ" sz="1900" b="1" dirty="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t>: </a:t>
            </a:r>
            <a:r>
              <a:rPr lang="kk-KZ" sz="1900" dirty="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t>Кәдімгі алмұрт – P. Communis</a:t>
            </a:r>
            <a:endParaRPr lang="ru-RU" sz="1900" dirty="0"/>
          </a:p>
        </p:txBody>
      </p:sp>
      <p:sp>
        <p:nvSpPr>
          <p:cNvPr id="3" name="Объект 2"/>
          <p:cNvSpPr>
            <a:spLocks noGrp="1"/>
          </p:cNvSpPr>
          <p:nvPr>
            <p:ph idx="1"/>
          </p:nvPr>
        </p:nvSpPr>
        <p:spPr>
          <a:xfrm>
            <a:off x="0" y="2124502"/>
            <a:ext cx="12192000" cy="4724400"/>
          </a:xfrm>
        </p:spPr>
        <p:txBody>
          <a:bodyPr>
            <a:normAutofit/>
          </a:bodyPr>
          <a:lstStyle/>
          <a:p>
            <a:pPr marL="0" indent="0">
              <a:buNone/>
            </a:pPr>
            <a:r>
              <a:rPr lang="kk-KZ" sz="1900" b="1" dirty="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t>Сипаттама</a:t>
            </a:r>
            <a:r>
              <a:rPr lang="en-US" sz="1900" b="1" dirty="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1900" dirty="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t> </a:t>
            </a:r>
            <a:r>
              <a:rPr lang="kk-KZ" sz="19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Алмұрт көп күтімді қажет етпейді, жылу сүйгіш, суыққа төзімсіз ағаш. Биікт. 10-12 м болады. Бұтақ шоғырының аумағы жалпақ, </a:t>
            </a:r>
            <a:r>
              <a:rPr lang="kk-KZ" sz="19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пирамида</a:t>
            </a:r>
            <a:r>
              <a:rPr lang="kk-KZ" sz="1900" dirty="0">
                <a:solidFill>
                  <a:prstClr val="black">
                    <a:lumMod val="75000"/>
                    <a:lumOff val="25000"/>
                  </a:prstClr>
                </a:solidFill>
                <a:latin typeface="Times New Roman" panose="02020603050405020304" pitchFamily="18" charset="0"/>
                <a:ea typeface="Times New Roman" panose="02020603050405020304" pitchFamily="18" charset="0"/>
                <a:cs typeface="Times New Roman" panose="02020603050405020304" pitchFamily="18" charset="0"/>
              </a:rPr>
              <a:t> </a:t>
            </a:r>
            <a:r>
              <a:rPr lang="kk-KZ" sz="19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тәрізді. Жапырағы жұмыртқа пішінді, түксіз, жылтыр. Гүлі ақ, қызғылт, сарғыш, кейде қызыл түсті, гүлтабақшасына шоғырланған. Жемісі — сары, жасыл не қызғылт түсті сопақша келеді. Салм. 20-300 гр-дай. Алмұрт отырғызылғаннан кейін 4-5 жылда жеміс бере бастайды, 40-50 жылдай өседі</a:t>
            </a:r>
            <a:r>
              <a:rPr lang="kk-KZ" sz="19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marL="0" indent="0">
              <a:buNone/>
            </a:pPr>
            <a:r>
              <a:rPr lang="en-US" sz="19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r>
            <a:br>
              <a:rPr lang="en-US" sz="19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ru-RU" sz="19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Таралуы:</a:t>
            </a:r>
            <a:r>
              <a:rPr lang="ru-RU" sz="19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Алматы, Жамбыл, Оңтүстік Қазақстан, Қызылорда облыстарында өсіріледі</a:t>
            </a:r>
            <a:r>
              <a:rPr lang="ru-RU" sz="19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marL="0" indent="0">
              <a:buNone/>
            </a:pPr>
            <a:r>
              <a:rPr lang="ru-RU" sz="19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r>
            <a:br>
              <a:rPr lang="ru-RU" sz="19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ru-RU" sz="19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Қолданылуы: </a:t>
            </a:r>
            <a:r>
              <a:rPr lang="ru-RU" sz="19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Алмұрт қантқа, органикалық қышқылдарға, ферменттерге, өзектерге, илік, азотты және пектинді заттарға, С, В1, Р, РР дәрумендеріне, каротинге, сонымен қатар йод, калий, мырыш, магний, кремний, темір, флавоноидтарға бай. Емдік мақсатта жаңа піскен немесе кептірілген жемісін және жапырақтарын пайдаланады. Алмұрттың құрамындағы арбутин деген антибиотик микробтарды жояды</a:t>
            </a:r>
            <a:r>
              <a:rPr lang="ru-RU" sz="19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marL="0" indent="0">
              <a:buNone/>
            </a:pPr>
            <a:r>
              <a:rPr lang="en-US" sz="19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r>
            <a:br>
              <a:rPr lang="en-US" sz="19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ru-RU" sz="19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Сілтеме:  </a:t>
            </a:r>
            <a:r>
              <a:rPr lang="en-US" sz="1900" dirty="0">
                <a:latin typeface="Times New Roman" panose="02020603050405020304" pitchFamily="18" charset="0"/>
                <a:ea typeface="Times New Roman" panose="02020603050405020304" pitchFamily="18" charset="0"/>
                <a:cs typeface="Times New Roman" panose="02020603050405020304" pitchFamily="18" charset="0"/>
                <a:hlinkClick r:id="rId2"/>
              </a:rPr>
              <a:t>https://kk.wikipedia.org/wiki/</a:t>
            </a:r>
            <a:r>
              <a:rPr lang="ru-RU" sz="1900" dirty="0">
                <a:latin typeface="Times New Roman" panose="02020603050405020304" pitchFamily="18" charset="0"/>
                <a:ea typeface="Times New Roman" panose="02020603050405020304" pitchFamily="18" charset="0"/>
                <a:cs typeface="Times New Roman" panose="02020603050405020304" pitchFamily="18" charset="0"/>
                <a:hlinkClick r:id="rId2"/>
              </a:rPr>
              <a:t>Алмұрт</a:t>
            </a:r>
            <a:r>
              <a:rPr lang="ru-RU" sz="19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500" dirty="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t/>
            </a:r>
            <a:br>
              <a:rPr lang="en-US" sz="1500" dirty="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br>
            <a:r>
              <a:rPr lang="ru-RU" sz="1500" dirty="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500" dirty="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t>                                                                                                                                                     </a:t>
            </a:r>
            <a:r>
              <a:rPr lang="kk-KZ" sz="1500" dirty="0" smtClean="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500" dirty="0" smtClean="0">
                <a:solidFill>
                  <a:prstClr val="black">
                    <a:lumMod val="85000"/>
                    <a:lumOff val="15000"/>
                  </a:prstClr>
                </a:solidFill>
                <a:latin typeface="Times New Roman" panose="02020603050405020304" pitchFamily="18" charset="0"/>
                <a:ea typeface="Times New Roman" panose="02020603050405020304" pitchFamily="18" charset="0"/>
                <a:cs typeface="Times New Roman" panose="02020603050405020304" pitchFamily="18" charset="0"/>
              </a:rPr>
              <a:t>      </a:t>
            </a:r>
            <a:r>
              <a:rPr lang="kk-KZ"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Қиланбекова Айкөркем</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r>
            <a:b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ru-RU" sz="15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dirty="0"/>
          </a:p>
        </p:txBody>
      </p:sp>
      <p:pic>
        <p:nvPicPr>
          <p:cNvPr id="4" name="Рисунок 3"/>
          <p:cNvPicPr>
            <a:picLocks noChangeAspect="1"/>
          </p:cNvPicPr>
          <p:nvPr/>
        </p:nvPicPr>
        <p:blipFill>
          <a:blip r:embed="rId3"/>
          <a:stretch>
            <a:fillRect/>
          </a:stretch>
        </p:blipFill>
        <p:spPr>
          <a:xfrm>
            <a:off x="-1" y="1"/>
            <a:ext cx="3343701" cy="2133600"/>
          </a:xfrm>
          <a:prstGeom prst="rect">
            <a:avLst/>
          </a:prstGeom>
        </p:spPr>
      </p:pic>
    </p:spTree>
    <p:extLst>
      <p:ext uri="{BB962C8B-B14F-4D97-AF65-F5344CB8AC3E}">
        <p14:creationId xmlns:p14="http://schemas.microsoft.com/office/powerpoint/2010/main" val="1865337983"/>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57098" y="-1"/>
            <a:ext cx="9134901" cy="2475191"/>
          </a:xfrm>
        </p:spPr>
        <p:txBody>
          <a:bodyPr>
            <a:normAutofit fontScale="90000"/>
          </a:bodyPr>
          <a:lstStyle/>
          <a:p>
            <a:r>
              <a:rPr lang="kk-KZ" sz="2100" b="1" dirty="0">
                <a:latin typeface="Times New Roman" panose="02020603050405020304" pitchFamily="18" charset="0"/>
                <a:ea typeface="Calibri" panose="020F0502020204030204" pitchFamily="34" charset="0"/>
                <a:cs typeface="Times New Roman" panose="02020603050405020304" pitchFamily="18" charset="0"/>
              </a:rPr>
              <a:t>Бөлімі:</a:t>
            </a:r>
            <a:r>
              <a:rPr lang="kk-KZ" sz="2100" dirty="0">
                <a:latin typeface="Times New Roman" panose="02020603050405020304" pitchFamily="18" charset="0"/>
                <a:ea typeface="Calibri" panose="020F0502020204030204" pitchFamily="34" charset="0"/>
                <a:cs typeface="Times New Roman" panose="02020603050405020304" pitchFamily="18" charset="0"/>
              </a:rPr>
              <a:t> Гүлді </a:t>
            </a:r>
            <a:r>
              <a:rPr lang="en-US" sz="2100" dirty="0">
                <a:latin typeface="Times New Roman" panose="02020603050405020304" pitchFamily="18" charset="0"/>
                <a:ea typeface="Calibri" panose="020F0502020204030204" pitchFamily="34" charset="0"/>
                <a:cs typeface="Times New Roman" panose="02020603050405020304" pitchFamily="18" charset="0"/>
              </a:rPr>
              <a:t>    </a:t>
            </a:r>
            <a:r>
              <a:rPr lang="kk-KZ" sz="2100" dirty="0">
                <a:latin typeface="Times New Roman" panose="02020603050405020304" pitchFamily="18" charset="0"/>
                <a:ea typeface="Calibri" panose="020F0502020204030204" pitchFamily="34" charset="0"/>
                <a:cs typeface="Times New Roman" panose="02020603050405020304" pitchFamily="18" charset="0"/>
              </a:rPr>
              <a:t>өсімдіктер – </a:t>
            </a:r>
            <a:r>
              <a:rPr lang="en-US" sz="2100" dirty="0" smtClean="0">
                <a:latin typeface="Times New Roman" panose="02020603050405020304" pitchFamily="18" charset="0"/>
                <a:ea typeface="Calibri" panose="020F0502020204030204" pitchFamily="34" charset="0"/>
                <a:cs typeface="Times New Roman" panose="02020603050405020304" pitchFamily="18" charset="0"/>
              </a:rPr>
              <a:t>Magnoliophyta</a:t>
            </a:r>
            <a:r>
              <a:rPr lang="ru-RU" sz="2100" dirty="0">
                <a:latin typeface="Times New Roman" panose="02020603050405020304" pitchFamily="18" charset="0"/>
                <a:ea typeface="Calibri" panose="020F0502020204030204" pitchFamily="34" charset="0"/>
                <a:cs typeface="Times New Roman" panose="02020603050405020304" pitchFamily="18" charset="0"/>
              </a:rPr>
              <a:t/>
            </a:r>
            <a:br>
              <a:rPr lang="ru-RU" sz="2100" dirty="0">
                <a:latin typeface="Times New Roman" panose="02020603050405020304" pitchFamily="18" charset="0"/>
                <a:ea typeface="Calibri" panose="020F0502020204030204" pitchFamily="34" charset="0"/>
                <a:cs typeface="Times New Roman" panose="02020603050405020304" pitchFamily="18" charset="0"/>
              </a:rPr>
            </a:br>
            <a:r>
              <a:rPr lang="en-US" sz="2100" b="1" dirty="0">
                <a:latin typeface="Times New Roman" panose="02020603050405020304" pitchFamily="18" charset="0"/>
                <a:ea typeface="Calibri" panose="020F0502020204030204" pitchFamily="34" charset="0"/>
                <a:cs typeface="Times New Roman" panose="02020603050405020304" pitchFamily="18" charset="0"/>
              </a:rPr>
              <a:t> </a:t>
            </a:r>
            <a:r>
              <a:rPr lang="kk-KZ" sz="2100" b="1" dirty="0">
                <a:latin typeface="Times New Roman" panose="02020603050405020304" pitchFamily="18" charset="0"/>
                <a:ea typeface="Calibri" panose="020F0502020204030204" pitchFamily="34" charset="0"/>
                <a:cs typeface="Times New Roman" panose="02020603050405020304" pitchFamily="18" charset="0"/>
              </a:rPr>
              <a:t>    Класс:</a:t>
            </a:r>
            <a:r>
              <a:rPr lang="kk-KZ" sz="2100" dirty="0">
                <a:latin typeface="Times New Roman" panose="02020603050405020304" pitchFamily="18" charset="0"/>
                <a:ea typeface="Calibri" panose="020F0502020204030204" pitchFamily="34" charset="0"/>
                <a:cs typeface="Times New Roman" panose="02020603050405020304" pitchFamily="18" charset="0"/>
              </a:rPr>
              <a:t> Қос жарнақтылар – </a:t>
            </a:r>
            <a:r>
              <a:rPr lang="en-US" sz="2100" dirty="0">
                <a:latin typeface="Times New Roman" panose="02020603050405020304" pitchFamily="18" charset="0"/>
                <a:ea typeface="Calibri" panose="020F0502020204030204" pitchFamily="34" charset="0"/>
                <a:cs typeface="Times New Roman" panose="02020603050405020304" pitchFamily="18" charset="0"/>
              </a:rPr>
              <a:t>Dicotyledoneae</a:t>
            </a:r>
            <a:r>
              <a:rPr lang="ru-RU" sz="2100" dirty="0">
                <a:latin typeface="Times New Roman" panose="02020603050405020304" pitchFamily="18" charset="0"/>
                <a:ea typeface="Calibri" panose="020F0502020204030204" pitchFamily="34" charset="0"/>
                <a:cs typeface="Times New Roman" panose="02020603050405020304" pitchFamily="18" charset="0"/>
              </a:rPr>
              <a:t/>
            </a:r>
            <a:br>
              <a:rPr lang="ru-RU" sz="2100" dirty="0">
                <a:latin typeface="Times New Roman" panose="02020603050405020304" pitchFamily="18" charset="0"/>
                <a:ea typeface="Calibri" panose="020F0502020204030204" pitchFamily="34" charset="0"/>
                <a:cs typeface="Times New Roman" panose="02020603050405020304" pitchFamily="18" charset="0"/>
              </a:rPr>
            </a:br>
            <a:r>
              <a:rPr lang="en-US" sz="2100" dirty="0">
                <a:latin typeface="Times New Roman" panose="02020603050405020304" pitchFamily="18" charset="0"/>
                <a:ea typeface="Calibri" panose="020F0502020204030204" pitchFamily="34" charset="0"/>
                <a:cs typeface="Times New Roman" panose="02020603050405020304" pitchFamily="18" charset="0"/>
              </a:rPr>
              <a:t>   </a:t>
            </a:r>
            <a:r>
              <a:rPr lang="kk-KZ" sz="2100" dirty="0">
                <a:latin typeface="Times New Roman" panose="02020603050405020304" pitchFamily="18" charset="0"/>
                <a:ea typeface="Calibri" panose="020F0502020204030204" pitchFamily="34" charset="0"/>
                <a:cs typeface="Times New Roman" panose="02020603050405020304" pitchFamily="18" charset="0"/>
              </a:rPr>
              <a:t>     </a:t>
            </a:r>
            <a:r>
              <a:rPr lang="kk-KZ" sz="2100" b="1" dirty="0">
                <a:latin typeface="Times New Roman" panose="02020603050405020304" pitchFamily="18" charset="0"/>
                <a:ea typeface="Calibri" panose="020F0502020204030204" pitchFamily="34" charset="0"/>
                <a:cs typeface="Times New Roman" panose="02020603050405020304" pitchFamily="18" charset="0"/>
              </a:rPr>
              <a:t>Қатар:</a:t>
            </a:r>
            <a:r>
              <a:rPr lang="kk-KZ" sz="2100" dirty="0">
                <a:latin typeface="Times New Roman" panose="02020603050405020304" pitchFamily="18" charset="0"/>
                <a:ea typeface="Calibri" panose="020F0502020204030204" pitchFamily="34" charset="0"/>
                <a:cs typeface="Times New Roman" panose="02020603050405020304" pitchFamily="18" charset="0"/>
              </a:rPr>
              <a:t> Жүзім </a:t>
            </a:r>
            <a:r>
              <a:rPr lang="kk-KZ" sz="21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2100" dirty="0" smtClean="0">
                <a:latin typeface="Times New Roman" panose="02020603050405020304" pitchFamily="18" charset="0"/>
                <a:ea typeface="Calibri" panose="020F0502020204030204" pitchFamily="34" charset="0"/>
                <a:cs typeface="Times New Roman" panose="02020603050405020304" pitchFamily="18" charset="0"/>
              </a:rPr>
              <a:t>Rosanea</a:t>
            </a:r>
            <a:r>
              <a:rPr lang="ru-RU" sz="2100" dirty="0" smtClean="0">
                <a:latin typeface="Times New Roman" panose="02020603050405020304" pitchFamily="18" charset="0"/>
                <a:ea typeface="Calibri" panose="020F0502020204030204" pitchFamily="34" charset="0"/>
                <a:cs typeface="Times New Roman" panose="02020603050405020304" pitchFamily="18" charset="0"/>
              </a:rPr>
              <a:t/>
            </a:r>
            <a:br>
              <a:rPr lang="ru-RU" sz="2100" dirty="0" smtClean="0">
                <a:latin typeface="Times New Roman" panose="02020603050405020304" pitchFamily="18" charset="0"/>
                <a:ea typeface="Calibri" panose="020F0502020204030204" pitchFamily="34" charset="0"/>
                <a:cs typeface="Times New Roman" panose="02020603050405020304" pitchFamily="18" charset="0"/>
              </a:rPr>
            </a:br>
            <a:r>
              <a:rPr lang="ru-RU" sz="2100" dirty="0" smtClean="0">
                <a:latin typeface="Times New Roman" panose="02020603050405020304" pitchFamily="18" charset="0"/>
                <a:ea typeface="Calibri" panose="020F0502020204030204" pitchFamily="34" charset="0"/>
                <a:cs typeface="Times New Roman" panose="02020603050405020304" pitchFamily="18" charset="0"/>
              </a:rPr>
              <a:t>           </a:t>
            </a:r>
            <a:r>
              <a:rPr lang="kk-KZ" sz="2100" b="1" dirty="0" smtClean="0">
                <a:latin typeface="Times New Roman" panose="02020603050405020304" pitchFamily="18" charset="0"/>
                <a:ea typeface="Calibri" panose="020F0502020204030204" pitchFamily="34" charset="0"/>
                <a:cs typeface="Times New Roman" panose="02020603050405020304" pitchFamily="18" charset="0"/>
              </a:rPr>
              <a:t>Тұқымдас</a:t>
            </a:r>
            <a:r>
              <a:rPr lang="kk-KZ" sz="2100" b="1" dirty="0">
                <a:latin typeface="Times New Roman" panose="02020603050405020304" pitchFamily="18" charset="0"/>
                <a:ea typeface="Calibri" panose="020F0502020204030204" pitchFamily="34" charset="0"/>
                <a:cs typeface="Times New Roman" panose="02020603050405020304" pitchFamily="18" charset="0"/>
              </a:rPr>
              <a:t>:</a:t>
            </a:r>
            <a:r>
              <a:rPr lang="kk-KZ" sz="2100" dirty="0">
                <a:latin typeface="Times New Roman" panose="02020603050405020304" pitchFamily="18" charset="0"/>
                <a:ea typeface="Calibri" panose="020F0502020204030204" pitchFamily="34" charset="0"/>
                <a:cs typeface="Times New Roman" panose="02020603050405020304" pitchFamily="18" charset="0"/>
              </a:rPr>
              <a:t> Жүзім тектес - </a:t>
            </a:r>
            <a:r>
              <a:rPr lang="en-US" sz="2100" dirty="0">
                <a:latin typeface="Times New Roman" panose="02020603050405020304" pitchFamily="18" charset="0"/>
                <a:ea typeface="Calibri" panose="020F0502020204030204" pitchFamily="34" charset="0"/>
                <a:cs typeface="Times New Roman" panose="02020603050405020304" pitchFamily="18" charset="0"/>
              </a:rPr>
              <a:t> Vitoideae</a:t>
            </a:r>
            <a:r>
              <a:rPr lang="ru-RU" sz="2100" dirty="0">
                <a:latin typeface="Times New Roman" panose="02020603050405020304" pitchFamily="18" charset="0"/>
                <a:ea typeface="Calibri" panose="020F0502020204030204" pitchFamily="34" charset="0"/>
                <a:cs typeface="Times New Roman" panose="02020603050405020304" pitchFamily="18" charset="0"/>
              </a:rPr>
              <a:t/>
            </a:r>
            <a:br>
              <a:rPr lang="ru-RU" sz="2100" dirty="0">
                <a:latin typeface="Times New Roman" panose="02020603050405020304" pitchFamily="18" charset="0"/>
                <a:ea typeface="Calibri" panose="020F0502020204030204" pitchFamily="34" charset="0"/>
                <a:cs typeface="Times New Roman" panose="02020603050405020304" pitchFamily="18" charset="0"/>
              </a:rPr>
            </a:br>
            <a:r>
              <a:rPr lang="kk-KZ" sz="2100" dirty="0">
                <a:latin typeface="Times New Roman" panose="02020603050405020304" pitchFamily="18" charset="0"/>
                <a:ea typeface="Calibri" panose="020F0502020204030204" pitchFamily="34" charset="0"/>
                <a:cs typeface="Times New Roman" panose="02020603050405020304" pitchFamily="18" charset="0"/>
              </a:rPr>
              <a:t>                 </a:t>
            </a:r>
            <a:r>
              <a:rPr lang="kk-KZ" sz="2100" b="1" dirty="0">
                <a:latin typeface="Times New Roman" panose="02020603050405020304" pitchFamily="18" charset="0"/>
                <a:ea typeface="Calibri" panose="020F0502020204030204" pitchFamily="34" charset="0"/>
                <a:cs typeface="Times New Roman" panose="02020603050405020304" pitchFamily="18" charset="0"/>
              </a:rPr>
              <a:t>Туыс:</a:t>
            </a:r>
            <a:r>
              <a:rPr lang="kk-KZ" sz="2100" dirty="0">
                <a:latin typeface="Times New Roman" panose="02020603050405020304" pitchFamily="18" charset="0"/>
                <a:ea typeface="Calibri" panose="020F0502020204030204" pitchFamily="34" charset="0"/>
                <a:cs typeface="Times New Roman" panose="02020603050405020304" pitchFamily="18" charset="0"/>
              </a:rPr>
              <a:t> Жүзім - </a:t>
            </a:r>
            <a:r>
              <a:rPr lang="en-US" sz="2100" dirty="0">
                <a:latin typeface="Times New Roman" panose="02020603050405020304" pitchFamily="18" charset="0"/>
                <a:ea typeface="Calibri" panose="020F0502020204030204" pitchFamily="34" charset="0"/>
                <a:cs typeface="Times New Roman" panose="02020603050405020304" pitchFamily="18" charset="0"/>
              </a:rPr>
              <a:t>Vitis</a:t>
            </a:r>
            <a:r>
              <a:rPr lang="ru-RU" sz="2100" dirty="0">
                <a:latin typeface="Times New Roman" panose="02020603050405020304" pitchFamily="18" charset="0"/>
                <a:ea typeface="Calibri" panose="020F0502020204030204" pitchFamily="34" charset="0"/>
                <a:cs typeface="Times New Roman" panose="02020603050405020304" pitchFamily="18" charset="0"/>
              </a:rPr>
              <a:t/>
            </a:r>
            <a:br>
              <a:rPr lang="ru-RU" sz="2100" dirty="0">
                <a:latin typeface="Times New Roman" panose="02020603050405020304" pitchFamily="18" charset="0"/>
                <a:ea typeface="Calibri" panose="020F0502020204030204" pitchFamily="34" charset="0"/>
                <a:cs typeface="Times New Roman" panose="02020603050405020304" pitchFamily="18" charset="0"/>
              </a:rPr>
            </a:br>
            <a:r>
              <a:rPr lang="kk-KZ" sz="2100" b="1" dirty="0">
                <a:latin typeface="Times New Roman" panose="02020603050405020304" pitchFamily="18" charset="0"/>
                <a:ea typeface="Calibri" panose="020F0502020204030204" pitchFamily="34" charset="0"/>
                <a:cs typeface="Times New Roman" panose="02020603050405020304" pitchFamily="18" charset="0"/>
              </a:rPr>
              <a:t>                    Түр:</a:t>
            </a:r>
            <a:r>
              <a:rPr lang="kk-KZ" sz="2100" dirty="0">
                <a:latin typeface="Times New Roman" panose="02020603050405020304" pitchFamily="18" charset="0"/>
                <a:ea typeface="Calibri" panose="020F0502020204030204" pitchFamily="34" charset="0"/>
                <a:cs typeface="Times New Roman" panose="02020603050405020304" pitchFamily="18" charset="0"/>
              </a:rPr>
              <a:t> Дақылдық жүзім – Vitis vinifera</a:t>
            </a:r>
            <a:r>
              <a:rPr lang="ru-RU" sz="2500" dirty="0">
                <a:latin typeface="Calibri" panose="020F0502020204030204" pitchFamily="34" charset="0"/>
                <a:ea typeface="Calibri" panose="020F0502020204030204" pitchFamily="34" charset="0"/>
                <a:cs typeface="Times New Roman" panose="02020603050405020304" pitchFamily="18" charset="0"/>
              </a:rPr>
              <a:t/>
            </a:r>
            <a:br>
              <a:rPr lang="ru-RU" sz="2500" dirty="0">
                <a:latin typeface="Calibri" panose="020F0502020204030204" pitchFamily="34" charset="0"/>
                <a:ea typeface="Calibri" panose="020F0502020204030204" pitchFamily="34" charset="0"/>
                <a:cs typeface="Times New Roman" panose="02020603050405020304" pitchFamily="18" charset="0"/>
              </a:rPr>
            </a:br>
            <a:endParaRPr lang="ru-RU" dirty="0"/>
          </a:p>
        </p:txBody>
      </p:sp>
      <p:sp>
        <p:nvSpPr>
          <p:cNvPr id="3" name="Объект 2"/>
          <p:cNvSpPr>
            <a:spLocks noGrp="1"/>
          </p:cNvSpPr>
          <p:nvPr>
            <p:ph idx="1"/>
          </p:nvPr>
        </p:nvSpPr>
        <p:spPr>
          <a:xfrm>
            <a:off x="-1" y="2347415"/>
            <a:ext cx="12191999" cy="4510585"/>
          </a:xfrm>
        </p:spPr>
        <p:txBody>
          <a:bodyPr>
            <a:normAutofit fontScale="25000" lnSpcReduction="20000"/>
          </a:bodyPr>
          <a:lstStyle/>
          <a:p>
            <a:pPr marL="0" indent="0" algn="just">
              <a:lnSpc>
                <a:spcPct val="115000"/>
              </a:lnSpc>
              <a:spcAft>
                <a:spcPts val="0"/>
              </a:spcAft>
              <a:buNone/>
            </a:pPr>
            <a:endParaRPr lang="kk-KZ" sz="6400"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0"/>
              </a:spcAft>
              <a:buNone/>
            </a:pPr>
            <a:r>
              <a:rPr lang="kk-KZ" sz="6800"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Сипаттамасы:</a:t>
            </a:r>
            <a:r>
              <a:rPr lang="ru-RU" sz="6800" dirty="0" smtClean="0">
                <a:latin typeface="Calibri" panose="020F0502020204030204" pitchFamily="34" charset="0"/>
                <a:ea typeface="Calibri" panose="020F0502020204030204" pitchFamily="34" charset="0"/>
                <a:cs typeface="Times New Roman" panose="02020603050405020304" pitchFamily="18" charset="0"/>
              </a:rPr>
              <a:t> </a:t>
            </a:r>
            <a:r>
              <a:rPr lang="kk-KZ" sz="6800" dirty="0" smtClean="0">
                <a:solidFill>
                  <a:srgbClr val="000000"/>
                </a:solidFill>
                <a:latin typeface="Times New Roman" panose="02020603050405020304" pitchFamily="18" charset="0"/>
                <a:ea typeface="Calibri" panose="020F0502020204030204" pitchFamily="34" charset="0"/>
              </a:rPr>
              <a:t>Жүзім –жүзім тұқымдасына жататын </a:t>
            </a:r>
            <a:r>
              <a:rPr lang="kk-KZ" sz="6800" dirty="0">
                <a:solidFill>
                  <a:srgbClr val="000000"/>
                </a:solidFill>
                <a:latin typeface="Times New Roman" panose="02020603050405020304" pitchFamily="18" charset="0"/>
                <a:ea typeface="Calibri" panose="020F0502020204030204" pitchFamily="34" charset="0"/>
              </a:rPr>
              <a:t>өсімдіктердің жемісі. Жүзімнің 70-ке жуық түрі бар. Қазақстанда дақылдық Жүзім (V. vіnіfera) өсіріледі. Жүзім – шырмалып өсетін жүзімділер тұқымдасы, 70-ке жуық түрі бар. </a:t>
            </a:r>
            <a:r>
              <a:rPr lang="kk-KZ" sz="6800" dirty="0" smtClean="0">
                <a:solidFill>
                  <a:srgbClr val="000000"/>
                </a:solidFill>
                <a:latin typeface="Times New Roman" panose="02020603050405020304" pitchFamily="18" charset="0"/>
                <a:ea typeface="Calibri" panose="020F0502020204030204" pitchFamily="34" charset="0"/>
              </a:rPr>
              <a:t>Зерттеушілер</a:t>
            </a:r>
            <a:r>
              <a:rPr lang="kk-KZ" sz="6800" dirty="0">
                <a:solidFill>
                  <a:srgbClr val="000000"/>
                </a:solidFill>
                <a:latin typeface="Times New Roman" panose="02020603050405020304" pitchFamily="18" charset="0"/>
                <a:ea typeface="Calibri" panose="020F0502020204030204" pitchFamily="34" charset="0"/>
              </a:rPr>
              <a:t> тұқымын тауып, 60 миллион жыл бұрын, яғни жер бетіне адамдар болмаған кезде жабайы жүзім болғандығын дәлелдеген. Қазіргі кезде 4000-нан аса мәдени түрі </a:t>
            </a:r>
            <a:r>
              <a:rPr lang="kk-KZ" sz="6800" dirty="0" smtClean="0">
                <a:solidFill>
                  <a:srgbClr val="000000"/>
                </a:solidFill>
                <a:latin typeface="Times New Roman" panose="02020603050405020304" pitchFamily="18" charset="0"/>
                <a:ea typeface="Calibri" panose="020F0502020204030204" pitchFamily="34" charset="0"/>
              </a:rPr>
              <a:t>тропикалық</a:t>
            </a:r>
            <a:r>
              <a:rPr lang="kk-KZ" sz="6800" dirty="0">
                <a:solidFill>
                  <a:srgbClr val="000000"/>
                </a:solidFill>
                <a:latin typeface="Times New Roman" panose="02020603050405020304" pitchFamily="18" charset="0"/>
                <a:ea typeface="Calibri" panose="020F0502020204030204" pitchFamily="34" charset="0"/>
              </a:rPr>
              <a:t> және </a:t>
            </a:r>
            <a:r>
              <a:rPr lang="kk-KZ" sz="6800" dirty="0" smtClean="0">
                <a:solidFill>
                  <a:srgbClr val="000000"/>
                </a:solidFill>
                <a:latin typeface="Times New Roman" panose="02020603050405020304" pitchFamily="18" charset="0"/>
                <a:ea typeface="Calibri" panose="020F0502020204030204" pitchFamily="34" charset="0"/>
              </a:rPr>
              <a:t>субтропикалық</a:t>
            </a:r>
            <a:r>
              <a:rPr lang="kk-KZ" sz="6800" dirty="0">
                <a:solidFill>
                  <a:srgbClr val="000000"/>
                </a:solidFill>
                <a:latin typeface="Times New Roman" panose="02020603050405020304" pitchFamily="18" charset="0"/>
                <a:ea typeface="Calibri" panose="020F0502020204030204" pitchFamily="34" charset="0"/>
              </a:rPr>
              <a:t> аймақтарда өседі. Жүзім өзінің жақсы қалыптасқан </a:t>
            </a:r>
            <a:r>
              <a:rPr lang="kk-KZ" sz="6800" dirty="0" smtClean="0">
                <a:solidFill>
                  <a:srgbClr val="000000"/>
                </a:solidFill>
                <a:latin typeface="Times New Roman" panose="02020603050405020304" pitchFamily="18" charset="0"/>
                <a:ea typeface="Calibri" panose="020F0502020204030204" pitchFamily="34" charset="0"/>
              </a:rPr>
              <a:t>тамыр</a:t>
            </a:r>
            <a:r>
              <a:rPr lang="kk-KZ" sz="6800" dirty="0">
                <a:solidFill>
                  <a:srgbClr val="000000"/>
                </a:solidFill>
                <a:latin typeface="Times New Roman" panose="02020603050405020304" pitchFamily="18" charset="0"/>
                <a:ea typeface="Calibri" panose="020F0502020204030204" pitchFamily="34" charset="0"/>
              </a:rPr>
              <a:t> жүйесімен ерекшеленеді. Сабақтарынан өсіп шығатын мұртшалары арқылы жүзім шырмалып өседі. Жапырақтары ірі, 3-5 салалы болады. Гүлі ұсақ, жасыл түсті. Жемісі шырынды, ішінде 1-4-ке дейін сүйекшелері болады</a:t>
            </a:r>
            <a:r>
              <a:rPr lang="kk-KZ" sz="6800" dirty="0" smtClean="0">
                <a:solidFill>
                  <a:srgbClr val="000000"/>
                </a:solidFill>
                <a:latin typeface="Times New Roman" panose="02020603050405020304" pitchFamily="18" charset="0"/>
                <a:ea typeface="Calibri" panose="020F0502020204030204" pitchFamily="34" charset="0"/>
              </a:rPr>
              <a:t>.</a:t>
            </a:r>
          </a:p>
          <a:p>
            <a:pPr marL="0" indent="0" algn="just">
              <a:lnSpc>
                <a:spcPct val="115000"/>
              </a:lnSpc>
              <a:spcAft>
                <a:spcPts val="0"/>
              </a:spcAft>
              <a:buNone/>
              <a:tabLst>
                <a:tab pos="1499870" algn="l"/>
              </a:tabLst>
            </a:pPr>
            <a:r>
              <a:rPr lang="kk-KZ" sz="6800"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Таралуы:</a:t>
            </a:r>
            <a:r>
              <a:rPr lang="kk-KZ" sz="6800" dirty="0" smtClean="0">
                <a:solidFill>
                  <a:srgbClr val="000000"/>
                </a:solidFill>
                <a:latin typeface="Times New Roman" panose="02020603050405020304" pitchFamily="18" charset="0"/>
                <a:ea typeface="Calibri" panose="020F0502020204030204" pitchFamily="34" charset="0"/>
              </a:rPr>
              <a:t> Оңтүстік Қазақстанн,</a:t>
            </a:r>
            <a:r>
              <a:rPr lang="kk-KZ" sz="6800" dirty="0">
                <a:solidFill>
                  <a:srgbClr val="000000"/>
                </a:solidFill>
                <a:latin typeface="Times New Roman" panose="02020603050405020304" pitchFamily="18" charset="0"/>
                <a:ea typeface="Calibri" panose="020F0502020204030204" pitchFamily="34" charset="0"/>
              </a:rPr>
              <a:t> </a:t>
            </a:r>
            <a:r>
              <a:rPr lang="kk-KZ" sz="6800" dirty="0" smtClean="0">
                <a:solidFill>
                  <a:srgbClr val="000000"/>
                </a:solidFill>
                <a:latin typeface="Times New Roman" panose="02020603050405020304" pitchFamily="18" charset="0"/>
                <a:ea typeface="Calibri" panose="020F0502020204030204" pitchFamily="34" charset="0"/>
              </a:rPr>
              <a:t>Алматы, Жамбыл облыстарында </a:t>
            </a:r>
            <a:r>
              <a:rPr lang="kk-KZ" sz="6800" dirty="0">
                <a:solidFill>
                  <a:srgbClr val="000000"/>
                </a:solidFill>
                <a:latin typeface="Times New Roman" panose="02020603050405020304" pitchFamily="18" charset="0"/>
                <a:ea typeface="Calibri" panose="020F0502020204030204" pitchFamily="34" charset="0"/>
              </a:rPr>
              <a:t>суармалы жерлерде, Талдықорған облысы, Шымкент облысы, Қызылорда және Гурьев облыстарында </a:t>
            </a:r>
            <a:r>
              <a:rPr lang="kk-KZ" sz="6800" dirty="0" smtClean="0">
                <a:solidFill>
                  <a:srgbClr val="000000"/>
                </a:solidFill>
                <a:latin typeface="Times New Roman" panose="02020603050405020304" pitchFamily="18" charset="0"/>
                <a:ea typeface="Calibri" panose="020F0502020204030204" pitchFamily="34" charset="0"/>
              </a:rPr>
              <a:t>таралған.</a:t>
            </a:r>
          </a:p>
          <a:p>
            <a:pPr marL="0" indent="0" algn="just">
              <a:lnSpc>
                <a:spcPct val="115000"/>
              </a:lnSpc>
              <a:spcAft>
                <a:spcPts val="0"/>
              </a:spcAft>
              <a:buNone/>
            </a:pPr>
            <a:r>
              <a:rPr lang="kk-KZ" sz="6800"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Қолданылуы:</a:t>
            </a:r>
            <a:r>
              <a:rPr lang="ru-RU" sz="6800" dirty="0" smtClean="0">
                <a:latin typeface="Calibri" panose="020F0502020204030204" pitchFamily="34" charset="0"/>
                <a:ea typeface="Calibri" panose="020F0502020204030204" pitchFamily="34" charset="0"/>
                <a:cs typeface="Times New Roman" panose="02020603050405020304" pitchFamily="18" charset="0"/>
              </a:rPr>
              <a:t> </a:t>
            </a:r>
            <a:r>
              <a:rPr lang="kk-KZ" sz="6800" dirty="0" smtClean="0">
                <a:solidFill>
                  <a:srgbClr val="000000"/>
                </a:solidFill>
                <a:latin typeface="Times New Roman" panose="02020603050405020304" pitchFamily="18" charset="0"/>
                <a:ea typeface="Calibri" panose="020F0502020204030204" pitchFamily="34" charset="0"/>
              </a:rPr>
              <a:t>Жүзімнің </a:t>
            </a:r>
            <a:r>
              <a:rPr lang="kk-KZ" sz="6800" dirty="0">
                <a:solidFill>
                  <a:srgbClr val="000000"/>
                </a:solidFill>
                <a:latin typeface="Times New Roman" panose="02020603050405020304" pitchFamily="18" charset="0"/>
                <a:ea typeface="Calibri" panose="020F0502020204030204" pitchFamily="34" charset="0"/>
              </a:rPr>
              <a:t>жас тамырын (30 г) 2 литр суға салып қайнатып, шашты жуса, қайызғақты кетіреді, құйқа терісі тазарады, шаш жақсы өседі. Көктемде сабағын кесіп, шырынын бетке жағып, ондағы қара дақтар мен секпілді кетіреді. Шырынын мол етіп жинап, күніне 3 рет ішсе (бір шай қасықпен), бауырды жазады, оның күіп, сыздағанын басады. Ұзынша келген ақ жүзім бауыр, көк бауырды жазып, қан қысымын төмендетеді. </a:t>
            </a:r>
            <a:endParaRPr lang="kk-KZ" sz="6800" dirty="0" smtClean="0">
              <a:solidFill>
                <a:srgbClr val="000000"/>
              </a:solidFill>
              <a:latin typeface="Times New Roman" panose="02020603050405020304" pitchFamily="18" charset="0"/>
              <a:ea typeface="Calibri" panose="020F0502020204030204" pitchFamily="34" charset="0"/>
            </a:endParaRPr>
          </a:p>
          <a:p>
            <a:pPr marL="0" indent="0" algn="just">
              <a:lnSpc>
                <a:spcPct val="115000"/>
              </a:lnSpc>
              <a:spcAft>
                <a:spcPts val="0"/>
              </a:spcAft>
              <a:buNone/>
            </a:pPr>
            <a:r>
              <a:rPr lang="kk-KZ" sz="6800"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Сілтеме:</a:t>
            </a:r>
            <a:r>
              <a:rPr lang="ru-RU" sz="6800" dirty="0" smtClean="0">
                <a:latin typeface="Calibri" panose="020F0502020204030204" pitchFamily="34" charset="0"/>
                <a:ea typeface="Calibri" panose="020F0502020204030204" pitchFamily="34" charset="0"/>
                <a:cs typeface="Times New Roman" panose="02020603050405020304" pitchFamily="18" charset="0"/>
              </a:rPr>
              <a:t> </a:t>
            </a:r>
            <a:r>
              <a:rPr lang="kk-KZ" sz="6800" u="sng"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hlinkClick r:id="rId2"/>
              </a:rPr>
              <a:t>https</a:t>
            </a:r>
            <a:r>
              <a:rPr lang="kk-KZ" sz="6800" u="sng" dirty="0">
                <a:solidFill>
                  <a:srgbClr val="000000"/>
                </a:solidFill>
                <a:latin typeface="Times New Roman" panose="02020603050405020304" pitchFamily="18" charset="0"/>
                <a:ea typeface="Calibri" panose="020F0502020204030204" pitchFamily="34" charset="0"/>
                <a:cs typeface="Times New Roman" panose="02020603050405020304" pitchFamily="18" charset="0"/>
                <a:hlinkClick r:id="rId2"/>
              </a:rPr>
              <a:t>://</a:t>
            </a:r>
            <a:r>
              <a:rPr lang="kk-KZ" sz="6800" u="sng"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hlinkClick r:id="rId2"/>
              </a:rPr>
              <a:t>kk.m.wikipedia.org</a:t>
            </a:r>
            <a:r>
              <a:rPr lang="kk-KZ" sz="68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p>
          <a:p>
            <a:pPr marL="0" indent="0" algn="just">
              <a:lnSpc>
                <a:spcPct val="115000"/>
              </a:lnSpc>
              <a:spcAft>
                <a:spcPts val="0"/>
              </a:spcAft>
              <a:buNone/>
            </a:pPr>
            <a:r>
              <a:rPr lang="kk-KZ" sz="6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Бердаулетова Еңлік</a:t>
            </a:r>
            <a:endParaRPr lang="ru-RU" sz="6400" dirty="0" smtClean="0">
              <a:latin typeface="Calibri" panose="020F0502020204030204" pitchFamily="34" charset="0"/>
              <a:ea typeface="Calibri" panose="020F0502020204030204" pitchFamily="34" charset="0"/>
              <a:cs typeface="Times New Roman" panose="02020603050405020304" pitchFamily="18" charset="0"/>
            </a:endParaRPr>
          </a:p>
          <a:p>
            <a:pPr algn="r">
              <a:lnSpc>
                <a:spcPct val="115000"/>
              </a:lnSpc>
              <a:spcAft>
                <a:spcPts val="0"/>
              </a:spcAft>
            </a:pPr>
            <a:r>
              <a:rPr lang="kk-KZ" sz="1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endParaRPr lang="ru-RU" sz="1700" dirty="0"/>
          </a:p>
        </p:txBody>
      </p:sp>
      <p:pic>
        <p:nvPicPr>
          <p:cNvPr id="4" name="Рисунок 3"/>
          <p:cNvPicPr>
            <a:picLocks noChangeAspect="1"/>
          </p:cNvPicPr>
          <p:nvPr/>
        </p:nvPicPr>
        <p:blipFill>
          <a:blip r:embed="rId3"/>
          <a:stretch>
            <a:fillRect/>
          </a:stretch>
        </p:blipFill>
        <p:spPr>
          <a:xfrm>
            <a:off x="0" y="0"/>
            <a:ext cx="2947916" cy="2347415"/>
          </a:xfrm>
          <a:prstGeom prst="rect">
            <a:avLst/>
          </a:prstGeom>
        </p:spPr>
      </p:pic>
    </p:spTree>
    <p:extLst>
      <p:ext uri="{BB962C8B-B14F-4D97-AF65-F5344CB8AC3E}">
        <p14:creationId xmlns:p14="http://schemas.microsoft.com/office/powerpoint/2010/main" val="1405152186"/>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193576" y="0"/>
            <a:ext cx="8644355" cy="2606723"/>
          </a:xfrm>
        </p:spPr>
        <p:txBody>
          <a:bodyPr>
            <a:normAutofit/>
          </a:bodyPr>
          <a:lstStyle/>
          <a:p>
            <a:pPr lvl="0" eaLnBrk="0" fontAlgn="base" hangingPunct="0">
              <a:lnSpc>
                <a:spcPct val="100000"/>
              </a:lnSpc>
              <a:spcAft>
                <a:spcPct val="0"/>
              </a:spcAft>
            </a:pPr>
            <a:r>
              <a:rPr lang="kk-KZ" sz="1800" b="1" dirty="0" smtClean="0">
                <a:solidFill>
                  <a:prstClr val="black"/>
                </a:solidFill>
                <a:latin typeface="Times New Roman" pitchFamily="18" charset="0"/>
                <a:ea typeface="Calibri" pitchFamily="34" charset="0"/>
                <a:cs typeface="Times New Roman" pitchFamily="18" charset="0"/>
              </a:rPr>
              <a:t> Дүние</a:t>
            </a:r>
            <a:r>
              <a:rPr lang="kk-KZ" sz="1800" b="1" dirty="0">
                <a:solidFill>
                  <a:prstClr val="black"/>
                </a:solidFill>
                <a:latin typeface="Times New Roman" pitchFamily="18" charset="0"/>
                <a:ea typeface="Calibri" pitchFamily="34" charset="0"/>
                <a:cs typeface="Times New Roman" pitchFamily="18" charset="0"/>
              </a:rPr>
              <a:t>:</a:t>
            </a:r>
            <a:r>
              <a:rPr lang="kk-KZ" sz="1800" dirty="0">
                <a:solidFill>
                  <a:prstClr val="black"/>
                </a:solidFill>
                <a:latin typeface="Times New Roman" pitchFamily="18" charset="0"/>
                <a:ea typeface="Calibri" pitchFamily="34" charset="0"/>
                <a:cs typeface="Times New Roman" pitchFamily="18" charset="0"/>
              </a:rPr>
              <a:t> Өсімдіктер Р</a:t>
            </a:r>
            <a:r>
              <a:rPr lang="en-US" sz="1800" dirty="0">
                <a:solidFill>
                  <a:prstClr val="black"/>
                </a:solidFill>
                <a:latin typeface="Times New Roman" pitchFamily="18" charset="0"/>
                <a:ea typeface="Calibri" pitchFamily="34" charset="0"/>
                <a:cs typeface="Times New Roman" pitchFamily="18" charset="0"/>
              </a:rPr>
              <a:t>lantae</a:t>
            </a:r>
            <a:r>
              <a:rPr lang="ru-RU" sz="1800" dirty="0">
                <a:solidFill>
                  <a:prstClr val="black"/>
                </a:solidFill>
                <a:latin typeface="Times New Roman" pitchFamily="18" charset="0"/>
                <a:ea typeface="+mn-ea"/>
                <a:cs typeface="Times New Roman" pitchFamily="18" charset="0"/>
              </a:rPr>
              <a:t/>
            </a:r>
            <a:br>
              <a:rPr lang="ru-RU" sz="1800" dirty="0">
                <a:solidFill>
                  <a:prstClr val="black"/>
                </a:solidFill>
                <a:latin typeface="Times New Roman" pitchFamily="18" charset="0"/>
                <a:ea typeface="+mn-ea"/>
                <a:cs typeface="Times New Roman" pitchFamily="18" charset="0"/>
              </a:rPr>
            </a:br>
            <a:r>
              <a:rPr lang="en-US" sz="1800" b="1" dirty="0">
                <a:solidFill>
                  <a:prstClr val="black"/>
                </a:solidFill>
                <a:latin typeface="Times New Roman" pitchFamily="18" charset="0"/>
                <a:ea typeface="Calibri" pitchFamily="34" charset="0"/>
                <a:cs typeface="Times New Roman" pitchFamily="18" charset="0"/>
              </a:rPr>
              <a:t>    </a:t>
            </a:r>
            <a:r>
              <a:rPr lang="kk-KZ" sz="1800" b="1" dirty="0">
                <a:solidFill>
                  <a:prstClr val="black"/>
                </a:solidFill>
                <a:latin typeface="Times New Roman" pitchFamily="18" charset="0"/>
                <a:ea typeface="Calibri" pitchFamily="34" charset="0"/>
                <a:cs typeface="Times New Roman" pitchFamily="18" charset="0"/>
              </a:rPr>
              <a:t>Бөлім: </a:t>
            </a:r>
            <a:r>
              <a:rPr lang="kk-KZ" sz="1800" dirty="0">
                <a:solidFill>
                  <a:prstClr val="black"/>
                </a:solidFill>
                <a:latin typeface="Times New Roman" pitchFamily="18" charset="0"/>
                <a:ea typeface="Calibri" pitchFamily="34" charset="0"/>
                <a:cs typeface="Times New Roman" pitchFamily="18" charset="0"/>
              </a:rPr>
              <a:t>Жабық тұқымдылар </a:t>
            </a:r>
            <a:r>
              <a:rPr lang="en-US" sz="1800" dirty="0">
                <a:solidFill>
                  <a:prstClr val="black"/>
                </a:solidFill>
                <a:latin typeface="Times New Roman" pitchFamily="18" charset="0"/>
                <a:ea typeface="Calibri" pitchFamily="34" charset="0"/>
                <a:cs typeface="Times New Roman" pitchFamily="18" charset="0"/>
              </a:rPr>
              <a:t> Magnoliophyta</a:t>
            </a:r>
            <a:r>
              <a:rPr lang="ru-RU" sz="1800" dirty="0">
                <a:solidFill>
                  <a:prstClr val="black"/>
                </a:solidFill>
                <a:latin typeface="Times New Roman" pitchFamily="18" charset="0"/>
                <a:ea typeface="+mn-ea"/>
                <a:cs typeface="Times New Roman" pitchFamily="18" charset="0"/>
              </a:rPr>
              <a:t/>
            </a:r>
            <a:br>
              <a:rPr lang="ru-RU" sz="1800" dirty="0">
                <a:solidFill>
                  <a:prstClr val="black"/>
                </a:solidFill>
                <a:latin typeface="Times New Roman" pitchFamily="18" charset="0"/>
                <a:ea typeface="+mn-ea"/>
                <a:cs typeface="Times New Roman" pitchFamily="18" charset="0"/>
              </a:rPr>
            </a:br>
            <a:r>
              <a:rPr lang="en-US" sz="1800" b="1" dirty="0">
                <a:solidFill>
                  <a:prstClr val="black"/>
                </a:solidFill>
                <a:latin typeface="Times New Roman" pitchFamily="18" charset="0"/>
                <a:ea typeface="Calibri" pitchFamily="34" charset="0"/>
                <a:cs typeface="Times New Roman" pitchFamily="18" charset="0"/>
              </a:rPr>
              <a:t>       </a:t>
            </a:r>
            <a:r>
              <a:rPr lang="kk-KZ" sz="1800" b="1" dirty="0">
                <a:solidFill>
                  <a:prstClr val="black"/>
                </a:solidFill>
                <a:latin typeface="Times New Roman" pitchFamily="18" charset="0"/>
                <a:ea typeface="Calibri" pitchFamily="34" charset="0"/>
                <a:cs typeface="Times New Roman" pitchFamily="18" charset="0"/>
              </a:rPr>
              <a:t>Класс:</a:t>
            </a:r>
            <a:r>
              <a:rPr lang="kk-KZ" sz="1800" dirty="0">
                <a:solidFill>
                  <a:prstClr val="black"/>
                </a:solidFill>
                <a:latin typeface="Times New Roman" pitchFamily="18" charset="0"/>
                <a:ea typeface="Calibri" pitchFamily="34" charset="0"/>
                <a:cs typeface="Times New Roman" pitchFamily="18" charset="0"/>
              </a:rPr>
              <a:t> Қос жарнақтылар М</a:t>
            </a:r>
            <a:r>
              <a:rPr lang="en-US" sz="1800" dirty="0">
                <a:solidFill>
                  <a:prstClr val="black"/>
                </a:solidFill>
                <a:latin typeface="Times New Roman" pitchFamily="18" charset="0"/>
                <a:ea typeface="Calibri" pitchFamily="34" charset="0"/>
                <a:cs typeface="Times New Roman" pitchFamily="18" charset="0"/>
              </a:rPr>
              <a:t>agnoliopsida </a:t>
            </a:r>
            <a:r>
              <a:rPr lang="ru-RU" sz="1800" dirty="0">
                <a:solidFill>
                  <a:prstClr val="black"/>
                </a:solidFill>
                <a:latin typeface="Times New Roman" pitchFamily="18" charset="0"/>
                <a:ea typeface="+mn-ea"/>
                <a:cs typeface="Times New Roman" pitchFamily="18" charset="0"/>
              </a:rPr>
              <a:t/>
            </a:r>
            <a:br>
              <a:rPr lang="ru-RU" sz="1800" dirty="0">
                <a:solidFill>
                  <a:prstClr val="black"/>
                </a:solidFill>
                <a:latin typeface="Times New Roman" pitchFamily="18" charset="0"/>
                <a:ea typeface="+mn-ea"/>
                <a:cs typeface="Times New Roman" pitchFamily="18" charset="0"/>
              </a:rPr>
            </a:br>
            <a:r>
              <a:rPr lang="en-US" sz="1800" b="1" dirty="0">
                <a:solidFill>
                  <a:prstClr val="black"/>
                </a:solidFill>
                <a:latin typeface="Times New Roman" pitchFamily="18" charset="0"/>
                <a:ea typeface="Calibri" pitchFamily="34" charset="0"/>
                <a:cs typeface="Times New Roman" pitchFamily="18" charset="0"/>
              </a:rPr>
              <a:t>           </a:t>
            </a:r>
            <a:r>
              <a:rPr lang="kk-KZ" sz="1800" b="1" dirty="0">
                <a:solidFill>
                  <a:prstClr val="black"/>
                </a:solidFill>
                <a:latin typeface="Times New Roman" pitchFamily="18" charset="0"/>
                <a:ea typeface="Calibri" pitchFamily="34" charset="0"/>
                <a:cs typeface="Times New Roman" pitchFamily="18" charset="0"/>
              </a:rPr>
              <a:t>Тұқымдас: </a:t>
            </a:r>
            <a:r>
              <a:rPr lang="kk-KZ" sz="1800" dirty="0">
                <a:solidFill>
                  <a:prstClr val="black"/>
                </a:solidFill>
                <a:latin typeface="Times New Roman" pitchFamily="18" charset="0"/>
                <a:ea typeface="Calibri" pitchFamily="34" charset="0"/>
                <a:cs typeface="Times New Roman" pitchFamily="18" charset="0"/>
              </a:rPr>
              <a:t>Жүзім </a:t>
            </a:r>
            <a:r>
              <a:rPr lang="en-US" sz="1800" dirty="0">
                <a:solidFill>
                  <a:prstClr val="black"/>
                </a:solidFill>
                <a:latin typeface="Times New Roman" pitchFamily="18" charset="0"/>
                <a:ea typeface="Calibri" pitchFamily="34" charset="0"/>
                <a:cs typeface="Times New Roman" pitchFamily="18" charset="0"/>
              </a:rPr>
              <a:t>Vitis</a:t>
            </a:r>
            <a:r>
              <a:rPr lang="ru-RU" sz="1800" dirty="0">
                <a:solidFill>
                  <a:prstClr val="black"/>
                </a:solidFill>
                <a:latin typeface="Times New Roman" pitchFamily="18" charset="0"/>
                <a:ea typeface="+mn-ea"/>
                <a:cs typeface="Times New Roman" pitchFamily="18" charset="0"/>
              </a:rPr>
              <a:t/>
            </a:r>
            <a:br>
              <a:rPr lang="ru-RU" sz="1800" dirty="0">
                <a:solidFill>
                  <a:prstClr val="black"/>
                </a:solidFill>
                <a:latin typeface="Times New Roman" pitchFamily="18" charset="0"/>
                <a:ea typeface="+mn-ea"/>
                <a:cs typeface="Times New Roman" pitchFamily="18" charset="0"/>
              </a:rPr>
            </a:br>
            <a:r>
              <a:rPr lang="en-US" sz="1800" b="1" dirty="0">
                <a:solidFill>
                  <a:prstClr val="black"/>
                </a:solidFill>
                <a:latin typeface="Times New Roman" pitchFamily="18" charset="0"/>
                <a:ea typeface="Calibri" pitchFamily="34" charset="0"/>
                <a:cs typeface="Times New Roman" pitchFamily="18" charset="0"/>
              </a:rPr>
              <a:t>               </a:t>
            </a:r>
            <a:r>
              <a:rPr lang="kk-KZ" sz="1800" b="1" dirty="0">
                <a:solidFill>
                  <a:prstClr val="black"/>
                </a:solidFill>
                <a:latin typeface="Times New Roman" pitchFamily="18" charset="0"/>
                <a:ea typeface="Calibri" pitchFamily="34" charset="0"/>
                <a:cs typeface="Times New Roman" pitchFamily="18" charset="0"/>
              </a:rPr>
              <a:t>Туыс:</a:t>
            </a:r>
            <a:r>
              <a:rPr lang="ru-RU" sz="1800" dirty="0">
                <a:solidFill>
                  <a:prstClr val="black"/>
                </a:solidFill>
                <a:latin typeface="Times New Roman" pitchFamily="18" charset="0"/>
                <a:ea typeface="+mn-ea"/>
                <a:cs typeface="Times New Roman" pitchFamily="18" charset="0"/>
              </a:rPr>
              <a:t>Жабайы жүзім  </a:t>
            </a:r>
            <a:r>
              <a:rPr lang="en-US" sz="1800" dirty="0">
                <a:solidFill>
                  <a:prstClr val="black"/>
                </a:solidFill>
                <a:latin typeface="Times New Roman" pitchFamily="18" charset="0"/>
                <a:ea typeface="+mn-ea"/>
                <a:cs typeface="Times New Roman" pitchFamily="18" charset="0"/>
              </a:rPr>
              <a:t>V</a:t>
            </a:r>
            <a:r>
              <a:rPr lang="ru-RU" sz="1800" dirty="0">
                <a:solidFill>
                  <a:prstClr val="black"/>
                </a:solidFill>
                <a:latin typeface="Times New Roman" pitchFamily="18" charset="0"/>
                <a:ea typeface="+mn-ea"/>
                <a:cs typeface="Times New Roman" pitchFamily="18" charset="0"/>
              </a:rPr>
              <a:t>і</a:t>
            </a:r>
            <a:r>
              <a:rPr lang="en-US" sz="1800" dirty="0">
                <a:solidFill>
                  <a:prstClr val="black"/>
                </a:solidFill>
                <a:latin typeface="Times New Roman" pitchFamily="18" charset="0"/>
                <a:ea typeface="+mn-ea"/>
                <a:cs typeface="Times New Roman" pitchFamily="18" charset="0"/>
              </a:rPr>
              <a:t>t</a:t>
            </a:r>
            <a:r>
              <a:rPr lang="ru-RU" sz="1800" dirty="0">
                <a:solidFill>
                  <a:prstClr val="black"/>
                </a:solidFill>
                <a:latin typeface="Times New Roman" pitchFamily="18" charset="0"/>
                <a:ea typeface="+mn-ea"/>
                <a:cs typeface="Times New Roman" pitchFamily="18" charset="0"/>
              </a:rPr>
              <a:t>і</a:t>
            </a:r>
            <a:r>
              <a:rPr lang="en-US" sz="1800" dirty="0">
                <a:solidFill>
                  <a:prstClr val="black"/>
                </a:solidFill>
                <a:latin typeface="Times New Roman" pitchFamily="18" charset="0"/>
                <a:ea typeface="+mn-ea"/>
                <a:cs typeface="Times New Roman" pitchFamily="18" charset="0"/>
              </a:rPr>
              <a:t>s v</a:t>
            </a:r>
            <a:r>
              <a:rPr lang="ru-RU" sz="1800" dirty="0">
                <a:solidFill>
                  <a:prstClr val="black"/>
                </a:solidFill>
                <a:latin typeface="Times New Roman" pitchFamily="18" charset="0"/>
                <a:ea typeface="+mn-ea"/>
                <a:cs typeface="Times New Roman" pitchFamily="18" charset="0"/>
              </a:rPr>
              <a:t>і</a:t>
            </a:r>
            <a:r>
              <a:rPr lang="en-US" sz="1800" dirty="0">
                <a:solidFill>
                  <a:prstClr val="black"/>
                </a:solidFill>
                <a:latin typeface="Times New Roman" pitchFamily="18" charset="0"/>
                <a:ea typeface="+mn-ea"/>
                <a:cs typeface="Times New Roman" pitchFamily="18" charset="0"/>
              </a:rPr>
              <a:t>n</a:t>
            </a:r>
            <a:r>
              <a:rPr lang="ru-RU" sz="1800" dirty="0">
                <a:solidFill>
                  <a:prstClr val="black"/>
                </a:solidFill>
                <a:latin typeface="Times New Roman" pitchFamily="18" charset="0"/>
                <a:ea typeface="+mn-ea"/>
                <a:cs typeface="Times New Roman" pitchFamily="18" charset="0"/>
              </a:rPr>
              <a:t>і</a:t>
            </a:r>
            <a:r>
              <a:rPr lang="en-US" sz="1800" dirty="0">
                <a:solidFill>
                  <a:prstClr val="black"/>
                </a:solidFill>
                <a:latin typeface="Times New Roman" pitchFamily="18" charset="0"/>
                <a:ea typeface="+mn-ea"/>
                <a:cs typeface="Times New Roman" pitchFamily="18" charset="0"/>
              </a:rPr>
              <a:t>fera</a:t>
            </a:r>
            <a:r>
              <a:rPr lang="ru-RU" sz="1800" dirty="0">
                <a:solidFill>
                  <a:prstClr val="black"/>
                </a:solidFill>
                <a:latin typeface="Times New Roman" pitchFamily="18" charset="0"/>
                <a:ea typeface="+mn-ea"/>
                <a:cs typeface="Times New Roman" pitchFamily="18" charset="0"/>
              </a:rPr>
              <a:t/>
            </a:r>
            <a:br>
              <a:rPr lang="ru-RU" sz="1800" dirty="0">
                <a:solidFill>
                  <a:prstClr val="black"/>
                </a:solidFill>
                <a:latin typeface="Times New Roman" pitchFamily="18" charset="0"/>
                <a:ea typeface="+mn-ea"/>
                <a:cs typeface="Times New Roman" pitchFamily="18" charset="0"/>
              </a:rPr>
            </a:br>
            <a:r>
              <a:rPr lang="en-US" sz="1800" b="1" dirty="0">
                <a:solidFill>
                  <a:prstClr val="black"/>
                </a:solidFill>
                <a:latin typeface="Times New Roman" pitchFamily="18" charset="0"/>
                <a:ea typeface="Calibri" pitchFamily="34" charset="0"/>
                <a:cs typeface="Times New Roman" pitchFamily="18" charset="0"/>
              </a:rPr>
              <a:t>                   </a:t>
            </a:r>
            <a:r>
              <a:rPr lang="kk-KZ" sz="1800" b="1" dirty="0">
                <a:solidFill>
                  <a:prstClr val="black"/>
                </a:solidFill>
                <a:latin typeface="Times New Roman" pitchFamily="18" charset="0"/>
                <a:ea typeface="Calibri" pitchFamily="34" charset="0"/>
                <a:cs typeface="Times New Roman" pitchFamily="18" charset="0"/>
              </a:rPr>
              <a:t>Түр:</a:t>
            </a:r>
            <a:r>
              <a:rPr lang="kk-KZ" sz="1800" dirty="0">
                <a:solidFill>
                  <a:prstClr val="black"/>
                </a:solidFill>
                <a:latin typeface="Times New Roman" pitchFamily="18" charset="0"/>
                <a:ea typeface="Calibri" pitchFamily="34" charset="0"/>
                <a:cs typeface="Times New Roman" pitchFamily="18" charset="0"/>
              </a:rPr>
              <a:t>Дақылдық жүзім </a:t>
            </a:r>
            <a:r>
              <a:rPr lang="en-US" sz="1800" dirty="0">
                <a:solidFill>
                  <a:prstClr val="black"/>
                </a:solidFill>
                <a:latin typeface="Times New Roman" pitchFamily="18" charset="0"/>
                <a:ea typeface="+mn-ea"/>
                <a:cs typeface="Times New Roman" pitchFamily="18" charset="0"/>
              </a:rPr>
              <a:t>Vitis</a:t>
            </a:r>
            <a:r>
              <a:rPr lang="ru-RU" sz="1800" dirty="0">
                <a:solidFill>
                  <a:prstClr val="black"/>
                </a:solidFill>
                <a:latin typeface="Times New Roman" pitchFamily="18" charset="0"/>
                <a:ea typeface="+mn-ea"/>
                <a:cs typeface="Times New Roman" pitchFamily="18" charset="0"/>
              </a:rPr>
              <a:t/>
            </a:r>
            <a:br>
              <a:rPr lang="ru-RU" sz="1800" dirty="0">
                <a:solidFill>
                  <a:prstClr val="black"/>
                </a:solidFill>
                <a:latin typeface="Times New Roman" pitchFamily="18" charset="0"/>
                <a:ea typeface="+mn-ea"/>
                <a:cs typeface="Times New Roman" pitchFamily="18" charset="0"/>
              </a:rPr>
            </a:br>
            <a:endParaRPr lang="ru-RU" dirty="0"/>
          </a:p>
        </p:txBody>
      </p:sp>
      <p:sp>
        <p:nvSpPr>
          <p:cNvPr id="5" name="Объект 4"/>
          <p:cNvSpPr>
            <a:spLocks noGrp="1"/>
          </p:cNvSpPr>
          <p:nvPr>
            <p:ph idx="1"/>
          </p:nvPr>
        </p:nvSpPr>
        <p:spPr>
          <a:xfrm>
            <a:off x="0" y="2701925"/>
            <a:ext cx="12192000" cy="3850285"/>
          </a:xfrm>
          <a:prstGeom prst="rect">
            <a:avLst/>
          </a:prstGeom>
        </p:spPr>
        <p:txBody>
          <a:bodyPr wrap="square">
            <a:spAutoFit/>
          </a:bodyPr>
          <a:lstStyle/>
          <a:p>
            <a:pPr marL="0" indent="0">
              <a:buNone/>
            </a:pPr>
            <a:r>
              <a:rPr lang="ru-RU" sz="1700" b="1" dirty="0" smtClean="0">
                <a:latin typeface="Times New Roman" pitchFamily="18" charset="0"/>
                <a:cs typeface="Times New Roman" pitchFamily="18" charset="0"/>
              </a:rPr>
              <a:t>Сипаттамасы: </a:t>
            </a:r>
            <a:r>
              <a:rPr lang="ru-RU" sz="1700" dirty="0" smtClean="0">
                <a:latin typeface="Times New Roman" pitchFamily="18" charset="0"/>
                <a:cs typeface="Times New Roman" pitchFamily="18" charset="0"/>
              </a:rPr>
              <a:t>Жүзім (лат. </a:t>
            </a:r>
            <a:r>
              <a:rPr lang="en-US" sz="1700" i="1" dirty="0" smtClean="0">
                <a:latin typeface="Times New Roman" pitchFamily="18" charset="0"/>
                <a:cs typeface="Times New Roman" pitchFamily="18" charset="0"/>
              </a:rPr>
              <a:t>Vitis</a:t>
            </a:r>
            <a:r>
              <a:rPr lang="en-US" sz="1700" dirty="0" smtClean="0">
                <a:latin typeface="Times New Roman" pitchFamily="18" charset="0"/>
                <a:cs typeface="Times New Roman" pitchFamily="18" charset="0"/>
              </a:rPr>
              <a:t>) – </a:t>
            </a:r>
            <a:r>
              <a:rPr lang="ru-RU" sz="1700" dirty="0" smtClean="0">
                <a:latin typeface="Times New Roman" pitchFamily="18" charset="0"/>
                <a:cs typeface="Times New Roman" pitchFamily="18" charset="0"/>
              </a:rPr>
              <a:t>жүзім тұқымдасына жататын өсімдіктердің жемісі. Жүзімнің 70-ке жуық түрі бар. Қазақстанда дақылдық Жүзім (</a:t>
            </a:r>
            <a:r>
              <a:rPr lang="en-US" sz="1700" dirty="0" smtClean="0">
                <a:latin typeface="Times New Roman" pitchFamily="18" charset="0"/>
                <a:cs typeface="Times New Roman" pitchFamily="18" charset="0"/>
              </a:rPr>
              <a:t>V. v</a:t>
            </a:r>
            <a:r>
              <a:rPr lang="ru-RU" sz="1700" dirty="0" smtClean="0">
                <a:latin typeface="Times New Roman" pitchFamily="18" charset="0"/>
                <a:cs typeface="Times New Roman" pitchFamily="18" charset="0"/>
              </a:rPr>
              <a:t>і</a:t>
            </a:r>
            <a:r>
              <a:rPr lang="en-US" sz="1700" dirty="0" smtClean="0">
                <a:latin typeface="Times New Roman" pitchFamily="18" charset="0"/>
                <a:cs typeface="Times New Roman" pitchFamily="18" charset="0"/>
              </a:rPr>
              <a:t>n</a:t>
            </a:r>
            <a:r>
              <a:rPr lang="ru-RU" sz="1700" dirty="0" smtClean="0">
                <a:latin typeface="Times New Roman" pitchFamily="18" charset="0"/>
                <a:cs typeface="Times New Roman" pitchFamily="18" charset="0"/>
              </a:rPr>
              <a:t>і</a:t>
            </a:r>
            <a:r>
              <a:rPr lang="en-US" sz="1700" dirty="0" smtClean="0">
                <a:latin typeface="Times New Roman" pitchFamily="18" charset="0"/>
                <a:cs typeface="Times New Roman" pitchFamily="18" charset="0"/>
              </a:rPr>
              <a:t>fera) </a:t>
            </a:r>
            <a:r>
              <a:rPr lang="ru-RU" sz="1700" dirty="0" smtClean="0">
                <a:latin typeface="Times New Roman" pitchFamily="18" charset="0"/>
                <a:cs typeface="Times New Roman" pitchFamily="18" charset="0"/>
              </a:rPr>
              <a:t>өсіріледі. Діңі – шырмауық тәрізді оралып өсетін өсімдік. Көп жылдық жүзім сабақтары жуан, ал бір жылдықтары ұзын (3 – 5 м), жіңішке болып келеді. Жапырағы кезектесіп орналасқан, бүтін жиекті не тілімделген. Гүлі ұсақ, жасыл түсті. Гүлшоғыры сыпыртқы тәрізді. Айқас (жәндіктермен не желмен) немесе өздігінен тозаңданады. Жемісі – жидек..</a:t>
            </a:r>
          </a:p>
          <a:p>
            <a:pPr marL="0" indent="0" algn="just">
              <a:buNone/>
            </a:pPr>
            <a:r>
              <a:rPr lang="kk-KZ" sz="1700" b="1" dirty="0" smtClean="0">
                <a:latin typeface="Times New Roman" pitchFamily="18" charset="0"/>
                <a:cs typeface="Times New Roman" pitchFamily="18" charset="0"/>
              </a:rPr>
              <a:t>Қолданылуы: </a:t>
            </a:r>
            <a:r>
              <a:rPr lang="ru-RU" sz="1700" dirty="0" smtClean="0">
                <a:latin typeface="Times New Roman" pitchFamily="18" charset="0"/>
                <a:cs typeface="Times New Roman" pitchFamily="18" charset="0"/>
              </a:rPr>
              <a:t>Дәнінен тағамдық және техникалық май алынады. Өңделген Жүзімнен шарап, коньяк, шампан, сығынды қалдықтарынан этил спирті, сірке суы, шарап қышқылдары, т.б. заттар алынады. Піскен Жүзім жемісі адамның ас сіңіруін жақсартып, зат алмасуын тездетеді.Жүзім ағзаны холестериннен тазартады. Медицинада гемоглобинді көтеру үшін, қан аздыққа, бүйрек, жүрек, жүйке ауруларына қарсы, бронхит кезінде жөтел мен қақырық шығару үшін қолданады. Жүзім шырыны несеп және өт айдау үшін қолданылады. Қазіргі кезде ғалымдар жүзім сүйегінің қатерлі ісіктерге қарсы ем болатынын дәлелдеуде.</a:t>
            </a:r>
          </a:p>
          <a:p>
            <a:pPr marL="0" indent="0" algn="just">
              <a:buNone/>
            </a:pPr>
            <a:r>
              <a:rPr lang="kk-KZ" sz="1700" b="1" dirty="0" smtClean="0">
                <a:latin typeface="Times New Roman" pitchFamily="18" charset="0"/>
                <a:cs typeface="Times New Roman" pitchFamily="18" charset="0"/>
              </a:rPr>
              <a:t>Таралуы: </a:t>
            </a:r>
            <a:r>
              <a:rPr lang="ru-RU" sz="1700" dirty="0" smtClean="0">
                <a:latin typeface="Times New Roman" pitchFamily="18" charset="0"/>
                <a:cs typeface="Times New Roman" pitchFamily="18" charset="0"/>
              </a:rPr>
              <a:t>Көп өсірілетін аймағы негізінен – Кіші Азия. Жүзімдіктер, негізінен, Оңтүстік Қазақстан, Алматы, Жамбыл облыстарында суармалы жерлерде орналасқан. Елімізде жүзімнің 28 сұрпы аудандастырылған (оның ішінде 12 сұрпы – асханалық, 2 сұрпы – әмбебап, 14 сұрпы – техникалық). Жалпы жүзімдіктер көлемінің 75%-ын тех. сұрыптар құрайды. Ең көп тараған сұрыптар: ркацители жүзімі, саперави жүзімі, рислинг жүзімі, т.б.</a:t>
            </a:r>
          </a:p>
          <a:p>
            <a:pPr marL="0" indent="0" algn="just">
              <a:buNone/>
            </a:pPr>
            <a:r>
              <a:rPr lang="kk-KZ" sz="1700" b="1" dirty="0" smtClean="0">
                <a:latin typeface="Times New Roman" pitchFamily="18" charset="0"/>
                <a:cs typeface="Times New Roman" pitchFamily="18" charset="0"/>
              </a:rPr>
              <a:t>Сілтемесі</a:t>
            </a:r>
            <a:r>
              <a:rPr lang="kk-KZ" sz="1700" dirty="0" smtClean="0">
                <a:latin typeface="Times New Roman" pitchFamily="18" charset="0"/>
                <a:cs typeface="Times New Roman" pitchFamily="18" charset="0"/>
              </a:rPr>
              <a:t>: </a:t>
            </a:r>
            <a:r>
              <a:rPr lang="en-US" sz="1700" dirty="0" smtClean="0">
                <a:latin typeface="Times New Roman" pitchFamily="18" charset="0"/>
                <a:cs typeface="Times New Roman" pitchFamily="18" charset="0"/>
              </a:rPr>
              <a:t>https://kk.wikipedia.org/wiki/</a:t>
            </a:r>
            <a:r>
              <a:rPr lang="kk-KZ" sz="1700" dirty="0" smtClean="0">
                <a:latin typeface="Times New Roman" pitchFamily="18" charset="0"/>
                <a:cs typeface="Times New Roman" pitchFamily="18" charset="0"/>
              </a:rPr>
              <a:t>Жүзім_шаруашылығы                                                         Сайлау Райымбек</a:t>
            </a:r>
            <a:endParaRPr lang="ru-RU" sz="1700" dirty="0">
              <a:latin typeface="Times New Roman" pitchFamily="18" charset="0"/>
              <a:cs typeface="Times New Roman" pitchFamily="18" charset="0"/>
            </a:endParaRPr>
          </a:p>
        </p:txBody>
      </p:sp>
      <p:pic>
        <p:nvPicPr>
          <p:cNvPr id="4" name="Picture 2" descr="Картинки по запросу"/>
          <p:cNvPicPr>
            <a:picLocks noChangeAspect="1" noChangeArrowheads="1"/>
          </p:cNvPicPr>
          <p:nvPr/>
        </p:nvPicPr>
        <p:blipFill>
          <a:blip r:embed="rId2"/>
          <a:srcRect/>
          <a:stretch>
            <a:fillRect/>
          </a:stretch>
        </p:blipFill>
        <p:spPr bwMode="auto">
          <a:xfrm>
            <a:off x="-1" y="1"/>
            <a:ext cx="3193577" cy="2702256"/>
          </a:xfrm>
          <a:prstGeom prst="rect">
            <a:avLst/>
          </a:prstGeom>
          <a:noFill/>
        </p:spPr>
      </p:pic>
    </p:spTree>
    <p:extLst>
      <p:ext uri="{BB962C8B-B14F-4D97-AF65-F5344CB8AC3E}">
        <p14:creationId xmlns:p14="http://schemas.microsoft.com/office/powerpoint/2010/main" val="24941420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84143" y="0"/>
            <a:ext cx="9407857" cy="2511188"/>
          </a:xfrm>
        </p:spPr>
        <p:txBody>
          <a:bodyPr>
            <a:noAutofit/>
          </a:bodyPr>
          <a:lstStyle/>
          <a:p>
            <a:pPr>
              <a:lnSpc>
                <a:spcPct val="115000"/>
              </a:lnSpc>
              <a:spcAft>
                <a:spcPts val="1000"/>
              </a:spcAft>
            </a:pPr>
            <a:r>
              <a:rPr lang="ru-RU" sz="1700" dirty="0">
                <a:latin typeface="Times New Roman" panose="02020603050405020304" pitchFamily="18" charset="0"/>
                <a:ea typeface="Times New Roman" panose="02020603050405020304" pitchFamily="18" charset="0"/>
                <a:cs typeface="Times New Roman" panose="02020603050405020304" pitchFamily="18" charset="0"/>
              </a:rPr>
              <a:t/>
            </a:r>
            <a:br>
              <a:rPr lang="ru-RU" sz="1700" dirty="0">
                <a:latin typeface="Times New Roman" panose="02020603050405020304" pitchFamily="18" charset="0"/>
                <a:ea typeface="Times New Roman" panose="02020603050405020304" pitchFamily="18" charset="0"/>
                <a:cs typeface="Times New Roman" panose="02020603050405020304" pitchFamily="18" charset="0"/>
              </a:rPr>
            </a:br>
            <a:r>
              <a:rPr lang="kk-KZ" sz="1700" dirty="0">
                <a:latin typeface="Times New Roman" panose="02020603050405020304" pitchFamily="18" charset="0"/>
                <a:ea typeface="Times New Roman" panose="02020603050405020304" pitchFamily="18" charset="0"/>
                <a:cs typeface="Times New Roman" panose="02020603050405020304" pitchFamily="18" charset="0"/>
              </a:rPr>
              <a:t>   Бөлім: Жабық тұқымдылар - Magnoliophyta</a:t>
            </a:r>
            <a:r>
              <a:rPr lang="ru-RU" sz="1700" dirty="0">
                <a:latin typeface="Times New Roman" panose="02020603050405020304" pitchFamily="18" charset="0"/>
                <a:ea typeface="Times New Roman" panose="02020603050405020304" pitchFamily="18" charset="0"/>
                <a:cs typeface="Times New Roman" panose="02020603050405020304" pitchFamily="18" charset="0"/>
              </a:rPr>
              <a:t/>
            </a:r>
            <a:br>
              <a:rPr lang="ru-RU" sz="1700" dirty="0">
                <a:latin typeface="Times New Roman" panose="02020603050405020304" pitchFamily="18" charset="0"/>
                <a:ea typeface="Times New Roman" panose="02020603050405020304" pitchFamily="18" charset="0"/>
                <a:cs typeface="Times New Roman" panose="02020603050405020304" pitchFamily="18" charset="0"/>
              </a:rPr>
            </a:br>
            <a:r>
              <a:rPr lang="kk-KZ" sz="1700" dirty="0">
                <a:latin typeface="Times New Roman" panose="02020603050405020304" pitchFamily="18" charset="0"/>
                <a:ea typeface="Times New Roman" panose="02020603050405020304" pitchFamily="18" charset="0"/>
                <a:cs typeface="Times New Roman" panose="02020603050405020304" pitchFamily="18" charset="0"/>
              </a:rPr>
              <a:t>       Класс: Қосжарнақтылар – Dicotyledoneae</a:t>
            </a:r>
            <a:r>
              <a:rPr lang="ru-RU" sz="1700" dirty="0">
                <a:latin typeface="Times New Roman" panose="02020603050405020304" pitchFamily="18" charset="0"/>
                <a:ea typeface="Times New Roman" panose="02020603050405020304" pitchFamily="18" charset="0"/>
                <a:cs typeface="Times New Roman" panose="02020603050405020304" pitchFamily="18" charset="0"/>
              </a:rPr>
              <a:t/>
            </a:r>
            <a:br>
              <a:rPr lang="ru-RU" sz="1700" dirty="0">
                <a:latin typeface="Times New Roman" panose="02020603050405020304" pitchFamily="18" charset="0"/>
                <a:ea typeface="Times New Roman" panose="02020603050405020304" pitchFamily="18" charset="0"/>
                <a:cs typeface="Times New Roman" panose="02020603050405020304" pitchFamily="18" charset="0"/>
              </a:rPr>
            </a:br>
            <a:r>
              <a:rPr lang="kk-KZ" sz="1700" dirty="0">
                <a:latin typeface="Times New Roman" panose="02020603050405020304" pitchFamily="18" charset="0"/>
                <a:ea typeface="Times New Roman" panose="02020603050405020304" pitchFamily="18" charset="0"/>
                <a:cs typeface="Times New Roman" panose="02020603050405020304" pitchFamily="18" charset="0"/>
              </a:rPr>
              <a:t>           Қатар: Розидтер – Rosales</a:t>
            </a:r>
            <a:r>
              <a:rPr lang="ru-RU" sz="1700" dirty="0">
                <a:latin typeface="Times New Roman" panose="02020603050405020304" pitchFamily="18" charset="0"/>
                <a:ea typeface="Times New Roman" panose="02020603050405020304" pitchFamily="18" charset="0"/>
                <a:cs typeface="Times New Roman" panose="02020603050405020304" pitchFamily="18" charset="0"/>
              </a:rPr>
              <a:t/>
            </a:r>
            <a:br>
              <a:rPr lang="ru-RU" sz="1700" dirty="0">
                <a:latin typeface="Times New Roman" panose="02020603050405020304" pitchFamily="18" charset="0"/>
                <a:ea typeface="Times New Roman" panose="02020603050405020304" pitchFamily="18" charset="0"/>
                <a:cs typeface="Times New Roman" panose="02020603050405020304" pitchFamily="18" charset="0"/>
              </a:rPr>
            </a:br>
            <a:r>
              <a:rPr lang="kk-KZ" sz="1700" dirty="0">
                <a:latin typeface="Times New Roman" panose="02020603050405020304" pitchFamily="18" charset="0"/>
                <a:ea typeface="Times New Roman" panose="02020603050405020304" pitchFamily="18" charset="0"/>
                <a:cs typeface="Times New Roman" panose="02020603050405020304" pitchFamily="18" charset="0"/>
              </a:rPr>
              <a:t>              Тұқымдас: Раушангүлділер – Rosaceae</a:t>
            </a:r>
            <a:r>
              <a:rPr lang="ru-RU" sz="1700" dirty="0">
                <a:latin typeface="Times New Roman" panose="02020603050405020304" pitchFamily="18" charset="0"/>
                <a:ea typeface="Times New Roman" panose="02020603050405020304" pitchFamily="18" charset="0"/>
                <a:cs typeface="Times New Roman" panose="02020603050405020304" pitchFamily="18" charset="0"/>
              </a:rPr>
              <a:t/>
            </a:r>
            <a:br>
              <a:rPr lang="ru-RU" sz="1700" dirty="0">
                <a:latin typeface="Times New Roman" panose="02020603050405020304" pitchFamily="18" charset="0"/>
                <a:ea typeface="Times New Roman" panose="02020603050405020304" pitchFamily="18" charset="0"/>
                <a:cs typeface="Times New Roman" panose="02020603050405020304" pitchFamily="18" charset="0"/>
              </a:rPr>
            </a:br>
            <a:r>
              <a:rPr lang="kk-KZ" sz="1700" dirty="0">
                <a:latin typeface="Times New Roman" panose="02020603050405020304" pitchFamily="18" charset="0"/>
                <a:ea typeface="Times New Roman" panose="02020603050405020304" pitchFamily="18" charset="0"/>
                <a:cs typeface="Times New Roman" panose="02020603050405020304" pitchFamily="18" charset="0"/>
              </a:rPr>
              <a:t>                   Тұқымдас тармағы: Алмалар – Pomoideae</a:t>
            </a:r>
            <a:r>
              <a:rPr lang="ru-RU" sz="1700" dirty="0">
                <a:latin typeface="Times New Roman" panose="02020603050405020304" pitchFamily="18" charset="0"/>
                <a:ea typeface="Times New Roman" panose="02020603050405020304" pitchFamily="18" charset="0"/>
                <a:cs typeface="Times New Roman" panose="02020603050405020304" pitchFamily="18" charset="0"/>
              </a:rPr>
              <a:t/>
            </a:r>
            <a:br>
              <a:rPr lang="ru-RU" sz="1700" dirty="0">
                <a:latin typeface="Times New Roman" panose="02020603050405020304" pitchFamily="18" charset="0"/>
                <a:ea typeface="Times New Roman" panose="02020603050405020304" pitchFamily="18" charset="0"/>
                <a:cs typeface="Times New Roman" panose="02020603050405020304" pitchFamily="18" charset="0"/>
              </a:rPr>
            </a:br>
            <a:r>
              <a:rPr lang="kk-KZ" sz="1700" dirty="0">
                <a:latin typeface="Times New Roman" panose="02020603050405020304" pitchFamily="18" charset="0"/>
                <a:ea typeface="Times New Roman" panose="02020603050405020304" pitchFamily="18" charset="0"/>
                <a:cs typeface="Times New Roman" panose="02020603050405020304" pitchFamily="18" charset="0"/>
              </a:rPr>
              <a:t>                        Туыс: Алма- Malus</a:t>
            </a:r>
            <a:r>
              <a:rPr lang="ru-RU" sz="1700" dirty="0">
                <a:latin typeface="Times New Roman" panose="02020603050405020304" pitchFamily="18" charset="0"/>
                <a:ea typeface="Times New Roman" panose="02020603050405020304" pitchFamily="18" charset="0"/>
                <a:cs typeface="Times New Roman" panose="02020603050405020304" pitchFamily="18" charset="0"/>
              </a:rPr>
              <a:t/>
            </a:r>
            <a:br>
              <a:rPr lang="ru-RU" sz="1700" dirty="0">
                <a:latin typeface="Times New Roman" panose="02020603050405020304" pitchFamily="18" charset="0"/>
                <a:ea typeface="Times New Roman" panose="02020603050405020304" pitchFamily="18" charset="0"/>
                <a:cs typeface="Times New Roman" panose="02020603050405020304" pitchFamily="18" charset="0"/>
              </a:rPr>
            </a:br>
            <a:r>
              <a:rPr lang="kk-KZ" sz="1700" dirty="0">
                <a:latin typeface="Times New Roman" panose="02020603050405020304" pitchFamily="18" charset="0"/>
                <a:ea typeface="Times New Roman" panose="02020603050405020304" pitchFamily="18" charset="0"/>
                <a:cs typeface="Times New Roman" panose="02020603050405020304" pitchFamily="18" charset="0"/>
              </a:rPr>
              <a:t>                           Түр: Сиверс алмасы- Malus sieversi</a:t>
            </a:r>
            <a:r>
              <a:rPr lang="ru-RU" sz="1700" dirty="0">
                <a:latin typeface="Times New Roman" panose="02020603050405020304" pitchFamily="18" charset="0"/>
                <a:ea typeface="Times New Roman" panose="02020603050405020304" pitchFamily="18" charset="0"/>
                <a:cs typeface="Times New Roman" panose="02020603050405020304" pitchFamily="18" charset="0"/>
              </a:rPr>
              <a:t/>
            </a:r>
            <a:br>
              <a:rPr lang="ru-RU" sz="1700" dirty="0">
                <a:latin typeface="Times New Roman" panose="02020603050405020304" pitchFamily="18" charset="0"/>
                <a:ea typeface="Times New Roman" panose="02020603050405020304" pitchFamily="18" charset="0"/>
                <a:cs typeface="Times New Roman" panose="02020603050405020304" pitchFamily="18" charset="0"/>
              </a:rPr>
            </a:br>
            <a:endParaRPr lang="ru-RU" sz="17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0" y="2511188"/>
            <a:ext cx="12108224" cy="4247866"/>
          </a:xfrm>
        </p:spPr>
        <p:txBody>
          <a:bodyPr>
            <a:normAutofit lnSpcReduction="10000"/>
          </a:bodyPr>
          <a:lstStyle/>
          <a:p>
            <a:pPr marL="0" indent="0">
              <a:buNone/>
            </a:pPr>
            <a:endParaRPr lang="kk-KZ" sz="1700" b="1"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kk-KZ" sz="1700" b="1" dirty="0" smtClean="0">
                <a:latin typeface="Times New Roman" panose="02020603050405020304" pitchFamily="18" charset="0"/>
                <a:ea typeface="Times New Roman" panose="02020603050405020304" pitchFamily="18" charset="0"/>
                <a:cs typeface="Times New Roman" panose="02020603050405020304" pitchFamily="18" charset="0"/>
              </a:rPr>
              <a:t>Сипаттамасы</a:t>
            </a:r>
            <a:r>
              <a:rPr lang="kk-KZ" sz="1700" b="1" dirty="0">
                <a:latin typeface="Times New Roman" panose="02020603050405020304" pitchFamily="18" charset="0"/>
                <a:ea typeface="Times New Roman" panose="02020603050405020304" pitchFamily="18" charset="0"/>
                <a:cs typeface="Times New Roman" panose="02020603050405020304" pitchFamily="18" charset="0"/>
              </a:rPr>
              <a:t>:</a:t>
            </a:r>
            <a:r>
              <a:rPr lang="kk-KZ" sz="1700" dirty="0">
                <a:latin typeface="Times New Roman" panose="02020603050405020304" pitchFamily="18" charset="0"/>
                <a:ea typeface="Times New Roman" panose="02020603050405020304" pitchFamily="18" charset="0"/>
                <a:cs typeface="Times New Roman" panose="02020603050405020304" pitchFamily="18" charset="0"/>
              </a:rPr>
              <a:t> Раушангүлділер тұқымдасына жтатын, өте кең тараған ағаштарының жемісі. Табиғи алманың жер шарында бізге 36 түрі белгілі, олардың 10-12-сі шаруашылықты маңызы бар. Қазақстанда негізінен, Сиверс алмасы, қырғыз алмасы өседі. Алманың жаздық, күздік, қыстық сұрыптары бар. Алма ағашының өмір сүру ұзақтығы 20-100 жыл, биіктігі 4-10 м болады. 3-12 жылда жеміс береді, әр гектардан шамамен 100-300ц өнім </a:t>
            </a:r>
            <a:r>
              <a:rPr lang="kk-KZ" sz="1700" dirty="0" smtClean="0">
                <a:latin typeface="Times New Roman" panose="02020603050405020304" pitchFamily="18" charset="0"/>
                <a:ea typeface="Times New Roman" panose="02020603050405020304" pitchFamily="18" charset="0"/>
                <a:cs typeface="Times New Roman" panose="02020603050405020304" pitchFamily="18" charset="0"/>
              </a:rPr>
              <a:t>алынады</a:t>
            </a:r>
            <a:r>
              <a:rPr lang="kk-KZ" sz="1700" dirty="0">
                <a:latin typeface="Times New Roman" panose="02020603050405020304" pitchFamily="18" charset="0"/>
                <a:ea typeface="Times New Roman" panose="02020603050405020304" pitchFamily="18" charset="0"/>
                <a:cs typeface="Times New Roman" panose="02020603050405020304" pitchFamily="18" charset="0"/>
              </a:rPr>
              <a:t>. </a:t>
            </a:r>
            <a:endParaRPr lang="kk-KZ" sz="17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0" indent="0">
              <a:lnSpc>
                <a:spcPct val="115000"/>
              </a:lnSpc>
              <a:spcAft>
                <a:spcPts val="1000"/>
              </a:spcAft>
              <a:buNone/>
            </a:pPr>
            <a:r>
              <a:rPr lang="kk-KZ" sz="1700" b="1" dirty="0">
                <a:latin typeface="Times New Roman" panose="02020603050405020304" pitchFamily="18" charset="0"/>
                <a:ea typeface="Times New Roman" panose="02020603050405020304" pitchFamily="18" charset="0"/>
                <a:cs typeface="Times New Roman" panose="02020603050405020304" pitchFamily="18" charset="0"/>
              </a:rPr>
              <a:t>Таралуы:</a:t>
            </a:r>
            <a:r>
              <a:rPr lang="kk-KZ" sz="1700" dirty="0">
                <a:latin typeface="Times New Roman" panose="02020603050405020304" pitchFamily="18" charset="0"/>
                <a:ea typeface="Times New Roman" panose="02020603050405020304" pitchFamily="18" charset="0"/>
                <a:cs typeface="Times New Roman" panose="02020603050405020304" pitchFamily="18" charset="0"/>
              </a:rPr>
              <a:t>  Қазақстанның оңтүстігі мен оңтүстік шығысындағы тау сілемдерінде (Тарбағатай, Жоңғар, Іле, Талас Алатауларында, Кетпентау, Қаратау, Қырғыз, Уғам жоталары, Қаржантау) кездеседі.</a:t>
            </a:r>
            <a:endParaRPr lang="ru-RU" sz="17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lnSpc>
                <a:spcPct val="115000"/>
              </a:lnSpc>
              <a:spcAft>
                <a:spcPts val="1000"/>
              </a:spcAft>
              <a:buNone/>
            </a:pPr>
            <a:r>
              <a:rPr lang="kk-KZ" sz="1700" b="1" dirty="0">
                <a:latin typeface="Times New Roman" panose="02020603050405020304" pitchFamily="18" charset="0"/>
                <a:ea typeface="Times New Roman" panose="02020603050405020304" pitchFamily="18" charset="0"/>
                <a:cs typeface="Times New Roman" panose="02020603050405020304" pitchFamily="18" charset="0"/>
              </a:rPr>
              <a:t>Қолданылуы</a:t>
            </a:r>
            <a:r>
              <a:rPr lang="kk-KZ" sz="1700" dirty="0">
                <a:latin typeface="Times New Roman" panose="02020603050405020304" pitchFamily="18" charset="0"/>
                <a:ea typeface="Times New Roman" panose="02020603050405020304" pitchFamily="18" charset="0"/>
                <a:cs typeface="Times New Roman" panose="02020603050405020304" pitchFamily="18" charset="0"/>
              </a:rPr>
              <a:t>: Алма құрамында су, қант, қышқыл А,В1,В2,В6,С,РР витаминдері, көптеген минералды заттар бар. Алма шырыны адам организмін ауыр металдардан тазартуға, қан бұзылуы және жүрек ауруларын емдеуге қолданылады. Алма жемісінен шырын, тосап, компот, джем, қақ жасалады. Сондай-ақ тамақ, кондитер және иіс су өнеркәсібінде қолданылады. Алманы күнделікті тағамғағ салаттарға қосып пайдаланады. </a:t>
            </a:r>
            <a:endParaRPr lang="ru-RU" sz="17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kk-KZ" sz="1700" b="1" dirty="0">
                <a:latin typeface="Times New Roman" panose="02020603050405020304" pitchFamily="18" charset="0"/>
                <a:ea typeface="Times New Roman" panose="02020603050405020304" pitchFamily="18" charset="0"/>
                <a:cs typeface="Times New Roman" panose="02020603050405020304" pitchFamily="18" charset="0"/>
              </a:rPr>
              <a:t>Сілтемесі:</a:t>
            </a:r>
            <a:r>
              <a:rPr lang="kk-KZ" sz="1700" dirty="0">
                <a:latin typeface="Times New Roman" panose="02020603050405020304" pitchFamily="18" charset="0"/>
                <a:ea typeface="Times New Roman" panose="02020603050405020304" pitchFamily="18" charset="0"/>
                <a:cs typeface="Times New Roman" panose="02020603050405020304" pitchFamily="18" charset="0"/>
              </a:rPr>
              <a:t> oldconf.neasmo.org.    kk.wikipedia.org.   Дарбаева Т.Е. Өсімдіктер систематикасы (Орал-2007ж 56-58бет</a:t>
            </a:r>
            <a:r>
              <a:rPr lang="kk-KZ" sz="1700" dirty="0" smtClean="0">
                <a:latin typeface="Times New Roman" panose="02020603050405020304" pitchFamily="18" charset="0"/>
                <a:ea typeface="Times New Roman" panose="02020603050405020304" pitchFamily="18" charset="0"/>
                <a:cs typeface="Times New Roman" panose="02020603050405020304" pitchFamily="18" charset="0"/>
              </a:rPr>
              <a:t>)</a:t>
            </a:r>
          </a:p>
          <a:p>
            <a:pPr marL="0" indent="0">
              <a:buNone/>
            </a:pPr>
            <a:r>
              <a:rPr lang="kk-KZ" sz="1700" dirty="0">
                <a:latin typeface="Times New Roman" panose="02020603050405020304" pitchFamily="18" charset="0"/>
                <a:ea typeface="Times New Roman" panose="02020603050405020304" pitchFamily="18" charset="0"/>
                <a:cs typeface="Times New Roman" panose="02020603050405020304" pitchFamily="18" charset="0"/>
              </a:rPr>
              <a:t>  </a:t>
            </a:r>
            <a:r>
              <a:rPr lang="kk-KZ" sz="1700" dirty="0" smtClean="0">
                <a:latin typeface="Times New Roman" panose="02020603050405020304" pitchFamily="18" charset="0"/>
                <a:ea typeface="Times New Roman" panose="02020603050405020304" pitchFamily="18" charset="0"/>
                <a:cs typeface="Times New Roman" panose="02020603050405020304" pitchFamily="18" charset="0"/>
              </a:rPr>
              <a:t>                                                                                                                                                                           Бәкір </a:t>
            </a:r>
            <a:r>
              <a:rPr lang="kk-KZ" sz="1700" dirty="0">
                <a:latin typeface="Times New Roman" panose="02020603050405020304" pitchFamily="18" charset="0"/>
                <a:ea typeface="Times New Roman" panose="02020603050405020304" pitchFamily="18" charset="0"/>
                <a:cs typeface="Times New Roman" panose="02020603050405020304" pitchFamily="18" charset="0"/>
              </a:rPr>
              <a:t>Нәзік</a:t>
            </a:r>
            <a:endParaRPr lang="ru-RU" sz="1700" dirty="0">
              <a:latin typeface="Times New Roman" panose="02020603050405020304" pitchFamily="18" charset="0"/>
              <a:cs typeface="Times New Roman" panose="02020603050405020304" pitchFamily="18" charset="0"/>
            </a:endParaRPr>
          </a:p>
        </p:txBody>
      </p:sp>
      <p:pic>
        <p:nvPicPr>
          <p:cNvPr id="4" name="Рисунок 3" descr="C:\Users\Windows 8\Desktop\apple-tree.jpg"/>
          <p:cNvPicPr/>
          <p:nvPr/>
        </p:nvPicPr>
        <p:blipFill>
          <a:blip r:embed="rId2"/>
          <a:srcRect/>
          <a:stretch>
            <a:fillRect/>
          </a:stretch>
        </p:blipFill>
        <p:spPr bwMode="auto">
          <a:xfrm>
            <a:off x="0" y="0"/>
            <a:ext cx="2784143" cy="2511188"/>
          </a:xfrm>
          <a:prstGeom prst="rect">
            <a:avLst/>
          </a:prstGeom>
          <a:noFill/>
          <a:ln w="9525">
            <a:noFill/>
            <a:miter lim="800000"/>
            <a:headEnd/>
            <a:tailEnd/>
          </a:ln>
        </p:spPr>
      </p:pic>
    </p:spTree>
    <p:extLst>
      <p:ext uri="{BB962C8B-B14F-4D97-AF65-F5344CB8AC3E}">
        <p14:creationId xmlns:p14="http://schemas.microsoft.com/office/powerpoint/2010/main" val="1718070123"/>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644900" y="0"/>
            <a:ext cx="8491940" cy="2388358"/>
          </a:xfrm>
        </p:spPr>
        <p:txBody>
          <a:bodyPr>
            <a:noAutofit/>
          </a:bodyPr>
          <a:lstStyle/>
          <a:p>
            <a:pPr>
              <a:lnSpc>
                <a:spcPct val="115000"/>
              </a:lnSpc>
              <a:spcAft>
                <a:spcPts val="0"/>
              </a:spcAft>
            </a:pPr>
            <a:r>
              <a:rPr lang="ru-RU" sz="17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Бөлім</a:t>
            </a:r>
            <a:r>
              <a:rPr lang="en-US" sz="17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kk-KZ" sz="17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Жабық тұқымдылар – </a:t>
            </a:r>
            <a:r>
              <a:rPr lang="en-US" sz="17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Magnoliophyta</a:t>
            </a:r>
            <a:br>
              <a:rPr lang="en-US" sz="17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br>
            <a:r>
              <a:rPr lang="en-US" sz="17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kk-KZ" sz="17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Класы</a:t>
            </a:r>
            <a:r>
              <a:rPr lang="en-US" sz="17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kk-KZ" sz="17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Қос жарнақтылар - </a:t>
            </a:r>
            <a:r>
              <a:rPr lang="en-US" sz="17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Picotyledoneae</a:t>
            </a:r>
            <a:r>
              <a:rPr lang="ru-RU" sz="17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r>
            <a:br>
              <a:rPr lang="ru-RU" sz="17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br>
            <a:r>
              <a:rPr lang="ru-RU" sz="17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7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Қатар: Алқалар - Solanales</a:t>
            </a:r>
            <a:r>
              <a:rPr lang="ru-RU" sz="1700" dirty="0">
                <a:latin typeface="Times New Roman" panose="02020603050405020304" pitchFamily="18" charset="0"/>
                <a:ea typeface="Times New Roman" panose="02020603050405020304" pitchFamily="18" charset="0"/>
                <a:cs typeface="Times New Roman" panose="02020603050405020304" pitchFamily="18" charset="0"/>
              </a:rPr>
              <a:t/>
            </a:r>
            <a:br>
              <a:rPr lang="ru-RU" sz="1700" dirty="0">
                <a:latin typeface="Times New Roman" panose="02020603050405020304" pitchFamily="18" charset="0"/>
                <a:ea typeface="Times New Roman" panose="02020603050405020304" pitchFamily="18" charset="0"/>
                <a:cs typeface="Times New Roman" panose="02020603050405020304" pitchFamily="18" charset="0"/>
              </a:rPr>
            </a:br>
            <a:r>
              <a:rPr lang="ru-RU" sz="1700" dirty="0" smtClean="0">
                <a:latin typeface="Times New Roman" panose="02020603050405020304" pitchFamily="18" charset="0"/>
                <a:ea typeface="Times New Roman" panose="02020603050405020304" pitchFamily="18" charset="0"/>
                <a:cs typeface="Times New Roman" panose="02020603050405020304" pitchFamily="18" charset="0"/>
              </a:rPr>
              <a:t>         Тұқымдас</a:t>
            </a:r>
            <a:r>
              <a:rPr lang="ru-RU" sz="17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Алқалар -  Solanaceae</a:t>
            </a:r>
            <a:r>
              <a:rPr lang="ru-RU" sz="1700" dirty="0">
                <a:latin typeface="Times New Roman" panose="02020603050405020304" pitchFamily="18" charset="0"/>
                <a:ea typeface="Times New Roman" panose="02020603050405020304" pitchFamily="18" charset="0"/>
                <a:cs typeface="Times New Roman" panose="02020603050405020304" pitchFamily="18" charset="0"/>
              </a:rPr>
              <a:t/>
            </a:r>
            <a:br>
              <a:rPr lang="ru-RU" sz="1700" dirty="0">
                <a:latin typeface="Times New Roman" panose="02020603050405020304" pitchFamily="18" charset="0"/>
                <a:ea typeface="Times New Roman" panose="02020603050405020304" pitchFamily="18" charset="0"/>
                <a:cs typeface="Times New Roman" panose="02020603050405020304" pitchFamily="18" charset="0"/>
              </a:rPr>
            </a:br>
            <a:r>
              <a:rPr lang="ru-RU" sz="1700" dirty="0" smtClean="0">
                <a:latin typeface="Times New Roman" panose="02020603050405020304" pitchFamily="18" charset="0"/>
                <a:ea typeface="Times New Roman" panose="02020603050405020304" pitchFamily="18" charset="0"/>
                <a:cs typeface="Times New Roman" panose="02020603050405020304" pitchFamily="18" charset="0"/>
              </a:rPr>
              <a:t>             Туыс</a:t>
            </a:r>
            <a:r>
              <a:rPr lang="kk-KZ" sz="17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kk-KZ" sz="17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Solanum </a:t>
            </a:r>
            <a:r>
              <a:rPr lang="kk-KZ" sz="17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r>
            <a:br>
              <a:rPr lang="kk-KZ" sz="17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kk-KZ" sz="17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kk-KZ" sz="17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700" dirty="0" smtClean="0">
                <a:latin typeface="Times New Roman" panose="02020603050405020304" pitchFamily="18" charset="0"/>
                <a:ea typeface="Times New Roman" panose="02020603050405020304" pitchFamily="18" charset="0"/>
                <a:cs typeface="Times New Roman" panose="02020603050405020304" pitchFamily="18" charset="0"/>
              </a:rPr>
              <a:t>Түрі</a:t>
            </a:r>
            <a:r>
              <a:rPr lang="en-US" sz="17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kk-KZ" sz="17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Solanum melongena</a:t>
            </a:r>
            <a:r>
              <a:rPr lang="en-US" sz="1700" dirty="0" smtClean="0">
                <a:latin typeface="Times New Roman" panose="02020603050405020304" pitchFamily="18" charset="0"/>
                <a:ea typeface="Times New Roman" panose="02020603050405020304" pitchFamily="18" charset="0"/>
                <a:cs typeface="Times New Roman" panose="02020603050405020304" pitchFamily="18" charset="0"/>
              </a:rPr>
              <a:t> - </a:t>
            </a:r>
            <a:r>
              <a:rPr lang="kk-KZ" sz="1700" dirty="0" smtClean="0">
                <a:latin typeface="Times New Roman" panose="02020603050405020304" pitchFamily="18" charset="0"/>
                <a:ea typeface="Times New Roman" panose="02020603050405020304" pitchFamily="18" charset="0"/>
                <a:cs typeface="Times New Roman" panose="02020603050405020304" pitchFamily="18" charset="0"/>
              </a:rPr>
              <a:t>Баклажан</a:t>
            </a:r>
            <a:endParaRPr lang="ru-RU" sz="17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0" y="2483892"/>
            <a:ext cx="12192000" cy="4374107"/>
          </a:xfrm>
        </p:spPr>
        <p:txBody>
          <a:bodyPr>
            <a:normAutofit/>
          </a:bodyPr>
          <a:lstStyle/>
          <a:p>
            <a:pPr marL="0" indent="0">
              <a:buNone/>
            </a:pPr>
            <a:r>
              <a:rPr lang="kk-KZ" sz="18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Сипаттама</a:t>
            </a:r>
            <a:r>
              <a:rPr lang="en-US" sz="18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kk-KZ" sz="18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Баклажанның </a:t>
            </a:r>
            <a:r>
              <a:rPr lang="kk-KZ"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тамыры </a:t>
            </a:r>
            <a:r>
              <a:rPr lang="kk-KZ" sz="18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шашақты жемісі </a:t>
            </a:r>
            <a:r>
              <a:rPr lang="kk-KZ"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жұмыр, </a:t>
            </a:r>
            <a:r>
              <a:rPr lang="kk-KZ" sz="18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алмұрт</a:t>
            </a:r>
            <a:r>
              <a:rPr lang="kk-KZ"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не </a:t>
            </a:r>
            <a:r>
              <a:rPr lang="kk-KZ" sz="18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қияр </a:t>
            </a:r>
            <a:r>
              <a:rPr lang="kk-KZ"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тәріздес, қоңыр не қара күлгін түсті, салмағы 0,4 — 1 кг. Тұқымы ұсақ (үз. 2 — 4 мм), жалпақ, сарғыш келеді. Баклажан жылу және ылғал сүйгіш өсімдік. Оның өсіп-жетілуі үшін ең қолайлы температура 20 — 30°С, топырақ ылғалдылығы 80%. Баклажан </a:t>
            </a:r>
            <a:r>
              <a:rPr lang="kk-KZ" sz="18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маусым</a:t>
            </a:r>
            <a:r>
              <a:rPr lang="kk-KZ"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 </a:t>
            </a:r>
            <a:r>
              <a:rPr lang="kk-KZ" sz="18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шілде</a:t>
            </a:r>
            <a:r>
              <a:rPr lang="kk-KZ"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айларында гүлдейді, </a:t>
            </a:r>
            <a:r>
              <a:rPr lang="kk-KZ" sz="18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шілде —</a:t>
            </a:r>
            <a:r>
              <a:rPr lang="kk-KZ"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kk-KZ" sz="18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тамыз айларында </a:t>
            </a:r>
            <a:r>
              <a:rPr lang="kk-KZ"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жеміс </a:t>
            </a:r>
            <a:r>
              <a:rPr lang="kk-KZ" sz="18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береді.</a:t>
            </a:r>
            <a:r>
              <a:rPr lang="kk-KZ" sz="1800" dirty="0">
                <a:solidFill>
                  <a:srgbClr val="000000"/>
                </a:solidFill>
                <a:latin typeface="Times New Roman" panose="02020603050405020304" pitchFamily="18" charset="0"/>
                <a:ea typeface="Times New Roman" panose="02020603050405020304" pitchFamily="18" charset="0"/>
              </a:rPr>
              <a:t> Ең көп тараған сорттары: "</a:t>
            </a:r>
            <a:r>
              <a:rPr lang="kk-KZ"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Деликатес-163</a:t>
            </a:r>
            <a:r>
              <a:rPr lang="kk-KZ" sz="1800" dirty="0">
                <a:solidFill>
                  <a:srgbClr val="000000"/>
                </a:solidFill>
                <a:latin typeface="Times New Roman" panose="02020603050405020304" pitchFamily="18" charset="0"/>
                <a:ea typeface="Times New Roman" panose="02020603050405020304" pitchFamily="18" charset="0"/>
              </a:rPr>
              <a:t>", "</a:t>
            </a:r>
            <a:r>
              <a:rPr lang="kk-KZ" sz="1800"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До</a:t>
            </a:r>
            <a:r>
              <a:rPr lang="kk-KZ"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нской-14</a:t>
            </a:r>
            <a:r>
              <a:rPr lang="kk-KZ" sz="1800" dirty="0">
                <a:solidFill>
                  <a:srgbClr val="000000"/>
                </a:solidFill>
                <a:latin typeface="Times New Roman" panose="02020603050405020304" pitchFamily="18" charset="0"/>
                <a:ea typeface="Times New Roman" panose="02020603050405020304" pitchFamily="18" charset="0"/>
              </a:rPr>
              <a:t>", </a:t>
            </a:r>
            <a:r>
              <a:rPr lang="kk-KZ" sz="1800" dirty="0" smtClean="0">
                <a:solidFill>
                  <a:srgbClr val="000000"/>
                </a:solidFill>
                <a:latin typeface="Times New Roman" panose="02020603050405020304" pitchFamily="18" charset="0"/>
                <a:ea typeface="Times New Roman" panose="02020603050405020304" pitchFamily="18" charset="0"/>
              </a:rPr>
              <a:t>«</a:t>
            </a:r>
            <a:r>
              <a:rPr lang="kk-KZ" sz="18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Симферополь-105</a:t>
            </a:r>
            <a:r>
              <a:rPr lang="kk-KZ" sz="1800" dirty="0" smtClean="0">
                <a:solidFill>
                  <a:srgbClr val="000000"/>
                </a:solidFill>
                <a:latin typeface="Times New Roman" panose="02020603050405020304" pitchFamily="18" charset="0"/>
                <a:ea typeface="Times New Roman" panose="02020603050405020304" pitchFamily="18" charset="0"/>
              </a:rPr>
              <a:t>", </a:t>
            </a:r>
            <a:r>
              <a:rPr lang="kk-KZ" sz="1800" dirty="0">
                <a:solidFill>
                  <a:srgbClr val="000000"/>
                </a:solidFill>
                <a:latin typeface="Times New Roman" panose="02020603050405020304" pitchFamily="18" charset="0"/>
                <a:ea typeface="Times New Roman" panose="02020603050405020304" pitchFamily="18" charset="0"/>
              </a:rPr>
              <a:t>"</a:t>
            </a:r>
            <a:r>
              <a:rPr lang="kk-KZ" sz="1800"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Консервный-10</a:t>
            </a:r>
            <a:r>
              <a:rPr lang="kk-KZ" sz="1800" dirty="0">
                <a:solidFill>
                  <a:srgbClr val="000000"/>
                </a:solidFill>
                <a:latin typeface="Times New Roman" panose="02020603050405020304" pitchFamily="18" charset="0"/>
                <a:ea typeface="Times New Roman" panose="02020603050405020304" pitchFamily="18" charset="0"/>
              </a:rPr>
              <a:t>", т.б. Баклажан негізінен көшет арқылы өсіріледі. </a:t>
            </a:r>
            <a:r>
              <a:rPr lang="ru-RU" sz="1800" dirty="0">
                <a:solidFill>
                  <a:srgbClr val="000000"/>
                </a:solidFill>
                <a:latin typeface="Times New Roman" panose="02020603050405020304" pitchFamily="18" charset="0"/>
                <a:ea typeface="Times New Roman" panose="02020603050405020304" pitchFamily="18" charset="0"/>
              </a:rPr>
              <a:t>Көшеттер егістікке қашықтығы 35 — 40 см, қатар аралығы 70 см болатындай етіп отырғызылады. </a:t>
            </a:r>
            <a:endParaRPr lang="en-US"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kk-KZ" sz="18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Таралуы</a:t>
            </a:r>
            <a:r>
              <a:rPr lang="kk-KZ" sz="1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kk-KZ"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Жабайы түрі Оңтүстік-Шығыс </a:t>
            </a:r>
            <a:r>
              <a:rPr lang="kk-KZ" sz="1800" u="sng"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Азияда</a:t>
            </a:r>
            <a:r>
              <a:rPr lang="kk-KZ"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kk-KZ" sz="1800" u="sng"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Үндістан</a:t>
            </a:r>
            <a:r>
              <a:rPr lang="kk-KZ" sz="18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kk-KZ"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kk-KZ" sz="1800" u="sng"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Бирма</a:t>
            </a:r>
            <a:r>
              <a:rPr lang="kk-KZ" sz="18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kk-KZ"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т.б.) кездеседі. </a:t>
            </a:r>
            <a:r>
              <a:rPr lang="kk-KZ" sz="18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Қазақстанның оңтүстік </a:t>
            </a:r>
            <a:r>
              <a:rPr lang="kk-KZ"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облыстарында </a:t>
            </a:r>
            <a:r>
              <a:rPr lang="kk-KZ" sz="18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өсіріледі.</a:t>
            </a:r>
            <a:endParaRPr lang="en-US" sz="18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kk-KZ" sz="18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Қолданылуы</a:t>
            </a:r>
            <a:r>
              <a:rPr lang="kk-KZ" sz="1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kk-KZ"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Топырақты қопсыту, арам шөп отау, суару, үстеп қоректендіру, өсімдік </a:t>
            </a:r>
            <a:r>
              <a:rPr lang="kk-KZ" sz="17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кеселдері мен зиянкестерін құрту жұмыстары жүргізіледі. Баклажанның зиянкестері: дала қандаласы, бұзаубас, т.б., аурулары: шірік, фитофтора т.б. Б. Еуропа елдерінде ертеден дәрілік мақсатта пайдаланылып келген, тек 18 ғасырдан бастап тағамға пайдаланылды. </a:t>
            </a:r>
            <a:r>
              <a:rPr lang="kk-KZ" sz="17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Медицинада бауыр ауруын </a:t>
            </a:r>
            <a:r>
              <a:rPr lang="ru-RU" sz="17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емдеуге</a:t>
            </a:r>
            <a:r>
              <a:rPr lang="ru-RU" sz="17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қандағы холестеринді азайту үшін колданылады</a:t>
            </a:r>
            <a:r>
              <a:rPr lang="kk-KZ" sz="17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kk-KZ" sz="17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sz="17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kk-KZ" sz="17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Сілтеме</a:t>
            </a:r>
            <a:r>
              <a:rPr lang="kk-KZ" sz="17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kk-KZ" sz="1700" dirty="0">
                <a:latin typeface="Times New Roman" panose="02020603050405020304" pitchFamily="18" charset="0"/>
                <a:ea typeface="Times New Roman" panose="02020603050405020304" pitchFamily="18" charset="0"/>
                <a:cs typeface="Times New Roman" panose="02020603050405020304" pitchFamily="18" charset="0"/>
              </a:rPr>
              <a:t> </a:t>
            </a:r>
            <a:r>
              <a:rPr lang="kk-KZ" sz="17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www.google.kz</a:t>
            </a:r>
            <a:endParaRPr lang="ru-RU" sz="17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kk-KZ" sz="1700" dirty="0" smtClean="0">
                <a:solidFill>
                  <a:srgbClr val="000000"/>
                </a:solidFill>
                <a:latin typeface="Times New Roman" panose="02020603050405020304" pitchFamily="18" charset="0"/>
                <a:ea typeface="Times New Roman" panose="02020603050405020304" pitchFamily="18" charset="0"/>
              </a:rPr>
              <a:t>                                                                                                                         Ғалымжанова Алтынгүл</a:t>
            </a:r>
          </a:p>
          <a:p>
            <a:pPr marL="0" indent="0">
              <a:buNone/>
            </a:pPr>
            <a:endParaRPr lang="ru-RU" dirty="0"/>
          </a:p>
        </p:txBody>
      </p:sp>
      <p:pic>
        <p:nvPicPr>
          <p:cNvPr id="4" name="Рисунок 3" descr="C:\Users\Администратор\Desktop\Aubergine.jpg"/>
          <p:cNvPicPr/>
          <p:nvPr/>
        </p:nvPicPr>
        <p:blipFill>
          <a:blip r:embed="rId2"/>
          <a:srcRect/>
          <a:stretch>
            <a:fillRect/>
          </a:stretch>
        </p:blipFill>
        <p:spPr bwMode="auto">
          <a:xfrm>
            <a:off x="0" y="-6096"/>
            <a:ext cx="3467100" cy="2394454"/>
          </a:xfrm>
          <a:prstGeom prst="rect">
            <a:avLst/>
          </a:prstGeom>
          <a:noFill/>
          <a:ln w="9525">
            <a:noFill/>
            <a:miter lim="800000"/>
            <a:headEnd/>
            <a:tailEnd/>
          </a:ln>
        </p:spPr>
      </p:pic>
    </p:spTree>
    <p:extLst>
      <p:ext uri="{BB962C8B-B14F-4D97-AF65-F5344CB8AC3E}">
        <p14:creationId xmlns:p14="http://schemas.microsoft.com/office/powerpoint/2010/main" val="132386605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124200" y="0"/>
            <a:ext cx="9067800" cy="2305050"/>
          </a:xfrm>
        </p:spPr>
        <p:txBody>
          <a:bodyPr>
            <a:normAutofit/>
          </a:bodyPr>
          <a:lstStyle/>
          <a:p>
            <a:pPr>
              <a:lnSpc>
                <a:spcPct val="107000"/>
              </a:lnSpc>
              <a:spcAft>
                <a:spcPts val="800"/>
              </a:spcAft>
            </a:pPr>
            <a:r>
              <a:rPr lang="kk-KZ" sz="1700" dirty="0">
                <a:latin typeface="Times New Roman" panose="02020603050405020304" pitchFamily="18" charset="0"/>
                <a:ea typeface="Calibri" panose="020F0502020204030204" pitchFamily="34" charset="0"/>
                <a:cs typeface="Times New Roman" panose="02020603050405020304" pitchFamily="18" charset="0"/>
              </a:rPr>
              <a:t>Бөлім</a:t>
            </a:r>
            <a:r>
              <a:rPr lang="ru-RU" sz="1700" dirty="0">
                <a:latin typeface="Times New Roman" panose="02020603050405020304" pitchFamily="18" charset="0"/>
                <a:ea typeface="Calibri" panose="020F0502020204030204" pitchFamily="34" charset="0"/>
                <a:cs typeface="Times New Roman" panose="02020603050405020304" pitchFamily="18" charset="0"/>
              </a:rPr>
              <a:t>: </a:t>
            </a:r>
            <a:r>
              <a:rPr lang="kk-KZ" sz="1700" dirty="0">
                <a:latin typeface="Times New Roman" panose="02020603050405020304" pitchFamily="18" charset="0"/>
                <a:ea typeface="Calibri" panose="020F0502020204030204" pitchFamily="34" charset="0"/>
                <a:cs typeface="Times New Roman" panose="02020603050405020304" pitchFamily="18" charset="0"/>
              </a:rPr>
              <a:t>Жабық тұқымдылар – </a:t>
            </a:r>
            <a:r>
              <a:rPr lang="en-US" sz="1700" dirty="0">
                <a:latin typeface="Times New Roman" panose="02020603050405020304" pitchFamily="18" charset="0"/>
                <a:ea typeface="Calibri" panose="020F0502020204030204" pitchFamily="34" charset="0"/>
                <a:cs typeface="Times New Roman" panose="02020603050405020304" pitchFamily="18" charset="0"/>
              </a:rPr>
              <a:t>Magnoliophyta</a:t>
            </a:r>
            <a:r>
              <a:rPr lang="ru-RU" sz="1700" dirty="0">
                <a:latin typeface="Times New Roman" panose="02020603050405020304" pitchFamily="18" charset="0"/>
                <a:ea typeface="Calibri" panose="020F0502020204030204" pitchFamily="34" charset="0"/>
                <a:cs typeface="Times New Roman" panose="02020603050405020304" pitchFamily="18" charset="0"/>
              </a:rPr>
              <a:t/>
            </a:r>
            <a:br>
              <a:rPr lang="ru-RU" sz="1700" dirty="0">
                <a:latin typeface="Times New Roman" panose="02020603050405020304" pitchFamily="18" charset="0"/>
                <a:ea typeface="Calibri" panose="020F0502020204030204" pitchFamily="34" charset="0"/>
                <a:cs typeface="Times New Roman" panose="02020603050405020304" pitchFamily="18" charset="0"/>
              </a:rPr>
            </a:br>
            <a:r>
              <a:rPr lang="ru-RU" sz="1700" dirty="0">
                <a:latin typeface="Times New Roman" panose="02020603050405020304" pitchFamily="18" charset="0"/>
                <a:ea typeface="Calibri" panose="020F0502020204030204" pitchFamily="34" charset="0"/>
                <a:cs typeface="Times New Roman" panose="02020603050405020304" pitchFamily="18" charset="0"/>
              </a:rPr>
              <a:t>  </a:t>
            </a:r>
            <a:r>
              <a:rPr lang="kk-KZ" sz="1700" dirty="0">
                <a:latin typeface="Times New Roman" panose="02020603050405020304" pitchFamily="18" charset="0"/>
                <a:ea typeface="Calibri" panose="020F0502020204030204" pitchFamily="34" charset="0"/>
                <a:cs typeface="Times New Roman" panose="02020603050405020304" pitchFamily="18" charset="0"/>
              </a:rPr>
              <a:t>Класы</a:t>
            </a:r>
            <a:r>
              <a:rPr lang="ru-RU" sz="1700" dirty="0">
                <a:latin typeface="Times New Roman" panose="02020603050405020304" pitchFamily="18" charset="0"/>
                <a:ea typeface="Calibri" panose="020F0502020204030204" pitchFamily="34" charset="0"/>
                <a:cs typeface="Times New Roman" panose="02020603050405020304" pitchFamily="18" charset="0"/>
              </a:rPr>
              <a:t>: </a:t>
            </a:r>
            <a:r>
              <a:rPr lang="kk-KZ" sz="1700" dirty="0">
                <a:latin typeface="Times New Roman" panose="02020603050405020304" pitchFamily="18" charset="0"/>
                <a:ea typeface="Calibri" panose="020F0502020204030204" pitchFamily="34" charset="0"/>
                <a:cs typeface="Times New Roman" panose="02020603050405020304" pitchFamily="18" charset="0"/>
              </a:rPr>
              <a:t>Қос жарнақтылар – </a:t>
            </a:r>
            <a:r>
              <a:rPr lang="en-US" sz="1700" dirty="0">
                <a:latin typeface="Times New Roman" panose="02020603050405020304" pitchFamily="18" charset="0"/>
                <a:ea typeface="Calibri" panose="020F0502020204030204" pitchFamily="34" charset="0"/>
                <a:cs typeface="Times New Roman" panose="02020603050405020304" pitchFamily="18" charset="0"/>
              </a:rPr>
              <a:t>Dicotyledoneae</a:t>
            </a:r>
            <a:r>
              <a:rPr lang="ru-RU" sz="1700" dirty="0">
                <a:latin typeface="Times New Roman" panose="02020603050405020304" pitchFamily="18" charset="0"/>
                <a:ea typeface="Calibri" panose="020F0502020204030204" pitchFamily="34" charset="0"/>
                <a:cs typeface="Times New Roman" panose="02020603050405020304" pitchFamily="18" charset="0"/>
              </a:rPr>
              <a:t/>
            </a:r>
            <a:br>
              <a:rPr lang="ru-RU" sz="1700" dirty="0">
                <a:latin typeface="Times New Roman" panose="02020603050405020304" pitchFamily="18" charset="0"/>
                <a:ea typeface="Calibri" panose="020F0502020204030204" pitchFamily="34" charset="0"/>
                <a:cs typeface="Times New Roman" panose="02020603050405020304" pitchFamily="18" charset="0"/>
              </a:rPr>
            </a:br>
            <a:r>
              <a:rPr lang="ru-RU" sz="1700" dirty="0">
                <a:latin typeface="Times New Roman" panose="02020603050405020304" pitchFamily="18" charset="0"/>
                <a:ea typeface="Calibri" panose="020F0502020204030204" pitchFamily="34" charset="0"/>
                <a:cs typeface="Times New Roman" panose="02020603050405020304" pitchFamily="18" charset="0"/>
              </a:rPr>
              <a:t>   </a:t>
            </a:r>
            <a:r>
              <a:rPr lang="kk-KZ" sz="1700" dirty="0">
                <a:latin typeface="Times New Roman" panose="02020603050405020304" pitchFamily="18" charset="0"/>
                <a:ea typeface="Calibri" panose="020F0502020204030204" pitchFamily="34" charset="0"/>
                <a:cs typeface="Times New Roman" panose="02020603050405020304" pitchFamily="18" charset="0"/>
              </a:rPr>
              <a:t>Қатар</a:t>
            </a:r>
            <a:r>
              <a:rPr lang="ru-RU" sz="1700" dirty="0">
                <a:latin typeface="Times New Roman" panose="02020603050405020304" pitchFamily="18" charset="0"/>
                <a:ea typeface="Calibri" panose="020F0502020204030204" pitchFamily="34" charset="0"/>
                <a:cs typeface="Times New Roman" panose="02020603050405020304" pitchFamily="18" charset="0"/>
              </a:rPr>
              <a:t>: </a:t>
            </a:r>
            <a:r>
              <a:rPr lang="kk-KZ" sz="1700" dirty="0">
                <a:latin typeface="Times New Roman" panose="02020603050405020304" pitchFamily="18" charset="0"/>
                <a:ea typeface="Calibri" panose="020F0502020204030204" pitchFamily="34" charset="0"/>
                <a:cs typeface="Times New Roman" panose="02020603050405020304" pitchFamily="18" charset="0"/>
              </a:rPr>
              <a:t>Розидтар – </a:t>
            </a:r>
            <a:r>
              <a:rPr lang="en-US" sz="1700" dirty="0">
                <a:latin typeface="Times New Roman" panose="02020603050405020304" pitchFamily="18" charset="0"/>
                <a:ea typeface="Calibri" panose="020F0502020204030204" pitchFamily="34" charset="0"/>
                <a:cs typeface="Times New Roman" panose="02020603050405020304" pitchFamily="18" charset="0"/>
              </a:rPr>
              <a:t>Rosales</a:t>
            </a:r>
            <a:r>
              <a:rPr lang="ru-RU" sz="1700" dirty="0">
                <a:latin typeface="Times New Roman" panose="02020603050405020304" pitchFamily="18" charset="0"/>
                <a:ea typeface="Calibri" panose="020F0502020204030204" pitchFamily="34" charset="0"/>
                <a:cs typeface="Times New Roman" panose="02020603050405020304" pitchFamily="18" charset="0"/>
              </a:rPr>
              <a:t/>
            </a:r>
            <a:br>
              <a:rPr lang="ru-RU" sz="1700" dirty="0">
                <a:latin typeface="Times New Roman" panose="02020603050405020304" pitchFamily="18" charset="0"/>
                <a:ea typeface="Calibri" panose="020F0502020204030204" pitchFamily="34" charset="0"/>
                <a:cs typeface="Times New Roman" panose="02020603050405020304" pitchFamily="18" charset="0"/>
              </a:rPr>
            </a:br>
            <a:r>
              <a:rPr lang="ru-RU" sz="1700" dirty="0">
                <a:latin typeface="Times New Roman" panose="02020603050405020304" pitchFamily="18" charset="0"/>
                <a:ea typeface="Calibri" panose="020F0502020204030204" pitchFamily="34" charset="0"/>
                <a:cs typeface="Times New Roman" panose="02020603050405020304" pitchFamily="18" charset="0"/>
              </a:rPr>
              <a:t>    </a:t>
            </a:r>
            <a:r>
              <a:rPr lang="kk-KZ" sz="1700" dirty="0">
                <a:latin typeface="Times New Roman" panose="02020603050405020304" pitchFamily="18" charset="0"/>
                <a:ea typeface="Calibri" panose="020F0502020204030204" pitchFamily="34" charset="0"/>
                <a:cs typeface="Times New Roman" panose="02020603050405020304" pitchFamily="18" charset="0"/>
              </a:rPr>
              <a:t>Тұқымдас</a:t>
            </a:r>
            <a:r>
              <a:rPr lang="ru-RU" sz="1700" dirty="0">
                <a:latin typeface="Times New Roman" panose="02020603050405020304" pitchFamily="18" charset="0"/>
                <a:ea typeface="Calibri" panose="020F0502020204030204" pitchFamily="34" charset="0"/>
                <a:cs typeface="Times New Roman" panose="02020603050405020304" pitchFamily="18" charset="0"/>
              </a:rPr>
              <a:t>: </a:t>
            </a:r>
            <a:r>
              <a:rPr lang="kk-KZ" sz="1700" dirty="0">
                <a:latin typeface="Times New Roman" panose="02020603050405020304" pitchFamily="18" charset="0"/>
                <a:ea typeface="Calibri" panose="020F0502020204030204" pitchFamily="34" charset="0"/>
                <a:cs typeface="Times New Roman" panose="02020603050405020304" pitchFamily="18" charset="0"/>
              </a:rPr>
              <a:t>Раушангүлділер – </a:t>
            </a:r>
            <a:r>
              <a:rPr lang="en-US" sz="1700" dirty="0">
                <a:latin typeface="Times New Roman" panose="02020603050405020304" pitchFamily="18" charset="0"/>
                <a:ea typeface="Calibri" panose="020F0502020204030204" pitchFamily="34" charset="0"/>
                <a:cs typeface="Times New Roman" panose="02020603050405020304" pitchFamily="18" charset="0"/>
              </a:rPr>
              <a:t>Rosaceae</a:t>
            </a:r>
            <a:r>
              <a:rPr lang="ru-RU" sz="1700" dirty="0">
                <a:latin typeface="Times New Roman" panose="02020603050405020304" pitchFamily="18" charset="0"/>
                <a:ea typeface="Calibri" panose="020F0502020204030204" pitchFamily="34" charset="0"/>
                <a:cs typeface="Times New Roman" panose="02020603050405020304" pitchFamily="18" charset="0"/>
              </a:rPr>
              <a:t/>
            </a:r>
            <a:br>
              <a:rPr lang="ru-RU" sz="1700" dirty="0">
                <a:latin typeface="Times New Roman" panose="02020603050405020304" pitchFamily="18" charset="0"/>
                <a:ea typeface="Calibri" panose="020F0502020204030204" pitchFamily="34" charset="0"/>
                <a:cs typeface="Times New Roman" panose="02020603050405020304" pitchFamily="18" charset="0"/>
              </a:rPr>
            </a:br>
            <a:r>
              <a:rPr lang="ru-RU" sz="1700" dirty="0">
                <a:latin typeface="Times New Roman" panose="02020603050405020304" pitchFamily="18" charset="0"/>
                <a:ea typeface="Calibri" panose="020F0502020204030204" pitchFamily="34" charset="0"/>
                <a:cs typeface="Times New Roman" panose="02020603050405020304" pitchFamily="18" charset="0"/>
              </a:rPr>
              <a:t>      </a:t>
            </a:r>
            <a:r>
              <a:rPr lang="kk-KZ" sz="1700" dirty="0">
                <a:latin typeface="Times New Roman" panose="02020603050405020304" pitchFamily="18" charset="0"/>
                <a:ea typeface="Calibri" panose="020F0502020204030204" pitchFamily="34" charset="0"/>
                <a:cs typeface="Times New Roman" panose="02020603050405020304" pitchFamily="18" charset="0"/>
              </a:rPr>
              <a:t>Туысы</a:t>
            </a:r>
            <a:r>
              <a:rPr lang="ru-RU" sz="1700" dirty="0">
                <a:latin typeface="Times New Roman" panose="02020603050405020304" pitchFamily="18" charset="0"/>
                <a:ea typeface="Calibri" panose="020F0502020204030204" pitchFamily="34" charset="0"/>
                <a:cs typeface="Times New Roman" panose="02020603050405020304" pitchFamily="18" charset="0"/>
              </a:rPr>
              <a:t>: </a:t>
            </a:r>
            <a:r>
              <a:rPr lang="kk-KZ" sz="1700" dirty="0">
                <a:latin typeface="Times New Roman" panose="02020603050405020304" pitchFamily="18" charset="0"/>
                <a:ea typeface="Calibri" panose="020F0502020204030204" pitchFamily="34" charset="0"/>
                <a:cs typeface="Times New Roman" panose="02020603050405020304" pitchFamily="18" charset="0"/>
              </a:rPr>
              <a:t>Шие – </a:t>
            </a:r>
            <a:r>
              <a:rPr lang="en-US" sz="1700" dirty="0">
                <a:latin typeface="Times New Roman" panose="02020603050405020304" pitchFamily="18" charset="0"/>
                <a:ea typeface="Calibri" panose="020F0502020204030204" pitchFamily="34" charset="0"/>
                <a:cs typeface="Times New Roman" panose="02020603050405020304" pitchFamily="18" charset="0"/>
              </a:rPr>
              <a:t>Prunus</a:t>
            </a:r>
            <a:r>
              <a:rPr lang="ru-RU" sz="1700" dirty="0">
                <a:latin typeface="Times New Roman" panose="02020603050405020304" pitchFamily="18" charset="0"/>
                <a:ea typeface="Calibri" panose="020F0502020204030204" pitchFamily="34" charset="0"/>
                <a:cs typeface="Times New Roman" panose="02020603050405020304" pitchFamily="18" charset="0"/>
              </a:rPr>
              <a:t/>
            </a:r>
            <a:br>
              <a:rPr lang="ru-RU" sz="1700" dirty="0">
                <a:latin typeface="Times New Roman" panose="02020603050405020304" pitchFamily="18" charset="0"/>
                <a:ea typeface="Calibri" panose="020F0502020204030204" pitchFamily="34" charset="0"/>
                <a:cs typeface="Times New Roman" panose="02020603050405020304" pitchFamily="18" charset="0"/>
              </a:rPr>
            </a:br>
            <a:r>
              <a:rPr lang="ru-RU" sz="1700" dirty="0">
                <a:latin typeface="Times New Roman" panose="02020603050405020304" pitchFamily="18" charset="0"/>
                <a:ea typeface="Calibri" panose="020F0502020204030204" pitchFamily="34" charset="0"/>
                <a:cs typeface="Times New Roman" panose="02020603050405020304" pitchFamily="18" charset="0"/>
              </a:rPr>
              <a:t>       </a:t>
            </a:r>
            <a:r>
              <a:rPr lang="kk-KZ" sz="1700" dirty="0">
                <a:latin typeface="Times New Roman" panose="02020603050405020304" pitchFamily="18" charset="0"/>
                <a:ea typeface="Calibri" panose="020F0502020204030204" pitchFamily="34" charset="0"/>
                <a:cs typeface="Times New Roman" panose="02020603050405020304" pitchFamily="18" charset="0"/>
              </a:rPr>
              <a:t>Түрі</a:t>
            </a:r>
            <a:r>
              <a:rPr lang="ru-RU" sz="1700" dirty="0">
                <a:latin typeface="Times New Roman" panose="02020603050405020304" pitchFamily="18" charset="0"/>
                <a:ea typeface="Calibri" panose="020F0502020204030204" pitchFamily="34" charset="0"/>
                <a:cs typeface="Times New Roman" panose="02020603050405020304" pitchFamily="18" charset="0"/>
              </a:rPr>
              <a:t>: </a:t>
            </a:r>
            <a:r>
              <a:rPr lang="kk-KZ" sz="1700" dirty="0">
                <a:latin typeface="Times New Roman" panose="02020603050405020304" pitchFamily="18" charset="0"/>
                <a:ea typeface="Calibri" panose="020F0502020204030204" pitchFamily="34" charset="0"/>
                <a:cs typeface="Times New Roman" panose="02020603050405020304" pitchFamily="18" charset="0"/>
              </a:rPr>
              <a:t>Далалық шие – </a:t>
            </a:r>
            <a:r>
              <a:rPr lang="en-US" sz="1700" dirty="0">
                <a:latin typeface="Times New Roman" panose="02020603050405020304" pitchFamily="18" charset="0"/>
                <a:ea typeface="Calibri" panose="020F0502020204030204" pitchFamily="34" charset="0"/>
                <a:cs typeface="Times New Roman" panose="02020603050405020304" pitchFamily="18" charset="0"/>
              </a:rPr>
              <a:t>Prunus fruticosa</a:t>
            </a:r>
            <a:endParaRPr lang="ru-RU" sz="17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Объект 2"/>
          <p:cNvSpPr>
            <a:spLocks noGrp="1"/>
          </p:cNvSpPr>
          <p:nvPr>
            <p:ph idx="1"/>
          </p:nvPr>
        </p:nvSpPr>
        <p:spPr>
          <a:xfrm>
            <a:off x="0" y="2305050"/>
            <a:ext cx="12192000" cy="4464050"/>
          </a:xfrm>
        </p:spPr>
        <p:txBody>
          <a:bodyPr>
            <a:normAutofit fontScale="92500" lnSpcReduction="20000"/>
          </a:bodyPr>
          <a:lstStyle/>
          <a:p>
            <a:pPr marL="0" indent="0">
              <a:lnSpc>
                <a:spcPct val="107000"/>
              </a:lnSpc>
              <a:spcAft>
                <a:spcPts val="100"/>
              </a:spcAft>
              <a:buNone/>
            </a:pPr>
            <a:r>
              <a:rPr lang="kk-KZ" sz="1800" b="1" u="sng" dirty="0">
                <a:latin typeface="Times New Roman" panose="02020603050405020304" pitchFamily="18" charset="0"/>
                <a:ea typeface="Calibri" panose="020F0502020204030204" pitchFamily="34" charset="0"/>
                <a:cs typeface="Times New Roman" panose="02020603050405020304" pitchFamily="18" charset="0"/>
              </a:rPr>
              <a:t>Сипаттама</a:t>
            </a:r>
            <a:r>
              <a:rPr lang="ru-RU" sz="1800" b="1" dirty="0" smtClean="0">
                <a:latin typeface="Times New Roman" panose="02020603050405020304" pitchFamily="18" charset="0"/>
                <a:ea typeface="Calibri" panose="020F0502020204030204" pitchFamily="34" charset="0"/>
                <a:cs typeface="Times New Roman" panose="02020603050405020304" pitchFamily="18" charset="0"/>
              </a:rPr>
              <a:t>:</a:t>
            </a:r>
            <a:r>
              <a:rPr lang="ru-RU" sz="1800" dirty="0" smtClean="0">
                <a:latin typeface="Times New Roman" panose="02020603050405020304" pitchFamily="18" charset="0"/>
                <a:ea typeface="Calibri" panose="020F0502020204030204" pitchFamily="34" charset="0"/>
                <a:cs typeface="Times New Roman" panose="02020603050405020304" pitchFamily="18" charset="0"/>
              </a:rPr>
              <a:t> </a:t>
            </a:r>
            <a:r>
              <a:rPr lang="ru-RU" sz="18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Раушангүлділер</a:t>
            </a:r>
            <a:r>
              <a:rPr lang="en-US" sz="1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1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тұқымдас</a:t>
            </a:r>
            <a:r>
              <a:rPr lang="kk-KZ" sz="1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ы</a:t>
            </a:r>
            <a:r>
              <a:rPr lang="en-US" sz="1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1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шие</a:t>
            </a:r>
            <a:r>
              <a:rPr lang="en-US" sz="1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1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туысына жататын көп жылдық бұта</a:t>
            </a:r>
            <a:r>
              <a:rPr lang="kk-KZ" sz="1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Биіктігі — 0,2-1, кейде 2 м, өте жиі өскен бұтақтары бөрік баса тығыз орналасады. Өркендері шыбық тәрізді жіңішке, жас кезінде түкті, өсе келе түктері түсіп қалады. Жапырағы ұзынша келген, үстіңгі беті күрең жасыл, жылтыр, астыңғы жағы ақшыл. Ақ гүлі қос жынысты, 3-4 - тен топталып шатырша гүлшоғына жиналған. Сәуір-мамырда гүлдеп, шілдеде жемісі піседі. Жемісі — шырынды, сүйекті, диаметрі 8—12 мм-дей. Жемісі жеуге жарамды, түрлі сусындар дайындауға пайдаланады. </a:t>
            </a:r>
            <a:endParaRPr lang="kk-KZ" sz="18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Aft>
                <a:spcPts val="100"/>
              </a:spcAft>
              <a:buNone/>
            </a:pPr>
            <a:r>
              <a:rPr lang="kk-KZ" sz="1800" b="1" u="sng" dirty="0">
                <a:solidFill>
                  <a:srgbClr val="222222"/>
                </a:solidFill>
                <a:latin typeface="Times New Roman" panose="02020603050405020304" pitchFamily="18" charset="0"/>
                <a:ea typeface="Times New Roman" panose="02020603050405020304" pitchFamily="18" charset="0"/>
              </a:rPr>
              <a:t>Таралуы</a:t>
            </a:r>
            <a:r>
              <a:rPr lang="kk-KZ" sz="1800" b="1" u="sng" dirty="0" smtClean="0">
                <a:solidFill>
                  <a:srgbClr val="222222"/>
                </a:solidFill>
                <a:latin typeface="Times New Roman" panose="02020603050405020304" pitchFamily="18" charset="0"/>
                <a:ea typeface="Times New Roman" panose="02020603050405020304" pitchFamily="18" charset="0"/>
              </a:rPr>
              <a:t>:</a:t>
            </a:r>
            <a:r>
              <a:rPr lang="ru-RU" sz="1800" b="1" dirty="0" smtClean="0">
                <a:latin typeface="Times New Roman" panose="02020603050405020304" pitchFamily="18" charset="0"/>
                <a:ea typeface="Times New Roman" panose="02020603050405020304" pitchFamily="18" charset="0"/>
              </a:rPr>
              <a:t> </a:t>
            </a:r>
            <a:r>
              <a:rPr lang="kk-KZ" sz="1800" b="1" dirty="0" smtClean="0">
                <a:solidFill>
                  <a:srgbClr val="000000"/>
                </a:solidFill>
                <a:latin typeface="Times New Roman" panose="02020603050405020304" pitchFamily="18" charset="0"/>
                <a:ea typeface="Times New Roman" panose="02020603050405020304" pitchFamily="18" charset="0"/>
              </a:rPr>
              <a:t> </a:t>
            </a:r>
            <a:r>
              <a:rPr lang="kk-KZ" sz="1800" dirty="0">
                <a:solidFill>
                  <a:srgbClr val="000000"/>
                </a:solidFill>
                <a:latin typeface="Times New Roman" panose="02020603050405020304" pitchFamily="18" charset="0"/>
                <a:ea typeface="Times New Roman" panose="02020603050405020304" pitchFamily="18" charset="0"/>
              </a:rPr>
              <a:t>Қазақстанның далалы, орманды далалы аймақтары мен жалпақ жапырақты ағаш ормандарында, әсіресе, Тобыл, </a:t>
            </a:r>
            <a:r>
              <a:rPr lang="kk-KZ" sz="1800" dirty="0" smtClean="0">
                <a:solidFill>
                  <a:srgbClr val="000000"/>
                </a:solidFill>
                <a:latin typeface="Times New Roman" panose="02020603050405020304" pitchFamily="18" charset="0"/>
                <a:ea typeface="Times New Roman" panose="02020603050405020304" pitchFamily="18" charset="0"/>
              </a:rPr>
              <a:t>Есіл, Ертіс</a:t>
            </a:r>
            <a:r>
              <a:rPr lang="kk-KZ" sz="1800" dirty="0">
                <a:solidFill>
                  <a:srgbClr val="000000"/>
                </a:solidFill>
                <a:latin typeface="Times New Roman" panose="02020603050405020304" pitchFamily="18" charset="0"/>
                <a:ea typeface="Times New Roman" panose="02020603050405020304" pitchFamily="18" charset="0"/>
              </a:rPr>
              <a:t> өзендерінің арнасы мен жағасында өседі</a:t>
            </a:r>
            <a:r>
              <a:rPr lang="kk-KZ" sz="1800" dirty="0" smtClean="0">
                <a:solidFill>
                  <a:srgbClr val="000000"/>
                </a:solidFill>
                <a:latin typeface="Times New Roman" panose="02020603050405020304" pitchFamily="18" charset="0"/>
                <a:ea typeface="Times New Roman" panose="02020603050405020304" pitchFamily="18" charset="0"/>
              </a:rPr>
              <a:t>.</a:t>
            </a:r>
            <a:endParaRPr lang="ru-RU" sz="1800" dirty="0" smtClean="0">
              <a:latin typeface="Times New Roman" panose="02020603050405020304" pitchFamily="18" charset="0"/>
              <a:ea typeface="Times New Roman" panose="02020603050405020304" pitchFamily="18" charset="0"/>
            </a:endParaRPr>
          </a:p>
          <a:p>
            <a:pPr marL="0" indent="0" algn="just">
              <a:spcAft>
                <a:spcPts val="100"/>
              </a:spcAft>
              <a:buNone/>
            </a:pPr>
            <a:r>
              <a:rPr lang="kk-KZ" sz="1800" b="1" u="sng" dirty="0" smtClean="0">
                <a:solidFill>
                  <a:srgbClr val="000000"/>
                </a:solidFill>
                <a:latin typeface="Times New Roman" panose="02020603050405020304" pitchFamily="18" charset="0"/>
                <a:ea typeface="Times New Roman" panose="02020603050405020304" pitchFamily="18" charset="0"/>
              </a:rPr>
              <a:t>Қолданылуы:</a:t>
            </a:r>
            <a:r>
              <a:rPr lang="ru-RU" sz="1800" b="1" dirty="0" smtClean="0">
                <a:latin typeface="Times New Roman" panose="02020603050405020304" pitchFamily="18" charset="0"/>
                <a:ea typeface="Times New Roman" panose="02020603050405020304" pitchFamily="18" charset="0"/>
              </a:rPr>
              <a:t> </a:t>
            </a:r>
            <a:r>
              <a:rPr lang="kk-KZ" sz="1800" dirty="0" smtClean="0">
                <a:solidFill>
                  <a:srgbClr val="000000"/>
                </a:solidFill>
                <a:latin typeface="Times New Roman" panose="02020603050405020304" pitchFamily="18" charset="0"/>
                <a:ea typeface="Times New Roman" panose="02020603050405020304" pitchFamily="18" charset="0"/>
              </a:rPr>
              <a:t>Далалық </a:t>
            </a:r>
            <a:r>
              <a:rPr lang="kk-KZ" sz="1800" dirty="0">
                <a:solidFill>
                  <a:srgbClr val="000000"/>
                </a:solidFill>
                <a:latin typeface="Times New Roman" panose="02020603050405020304" pitchFamily="18" charset="0"/>
                <a:ea typeface="Times New Roman" panose="02020603050405020304" pitchFamily="18" charset="0"/>
              </a:rPr>
              <a:t>шие ағашының жемісі өте пайдалы әрі тәтті. Далалық шие қантқа, органикалық қышқылдарға, ферменттерге, илік, азотты және пектинді заттарға, С, В, РР дәрумендеріне, каротинге, сонымен қатар минералдар мен кальций, темір, фосфор, магний, калий мен микроэлементтерге бай, әсіресе, </a:t>
            </a:r>
            <a:r>
              <a:rPr lang="kk-KZ" sz="1800" dirty="0" smtClean="0">
                <a:solidFill>
                  <a:srgbClr val="000000"/>
                </a:solidFill>
                <a:latin typeface="Times New Roman" panose="02020603050405020304" pitchFamily="18" charset="0"/>
                <a:ea typeface="Times New Roman" panose="02020603050405020304" pitchFamily="18" charset="0"/>
              </a:rPr>
              <a:t>мыстың мөлшері </a:t>
            </a:r>
            <a:r>
              <a:rPr lang="kk-KZ" sz="1800" dirty="0">
                <a:solidFill>
                  <a:srgbClr val="000000"/>
                </a:solidFill>
                <a:latin typeface="Times New Roman" panose="02020603050405020304" pitchFamily="18" charset="0"/>
                <a:ea typeface="Times New Roman" panose="02020603050405020304" pitchFamily="18" charset="0"/>
              </a:rPr>
              <a:t>көп. Шиені медицинада гемоглобинді көтеру, қан тоқтату, суық тигенде ыстықты басуға, іш тоқтатуға, қан аздыққа, жүйке ауруларына, бронхитта жөтел мен қақырық шығаруға қолданады. Далалық шиеден шырын, тосап, компот, джем, шәрбәт жасайды. Далалық аспаздықта түрлі десерттер жасауға қолданылады</a:t>
            </a:r>
            <a:r>
              <a:rPr lang="kk-KZ" sz="1800" dirty="0">
                <a:solidFill>
                  <a:srgbClr val="222222"/>
                </a:solidFill>
                <a:latin typeface="Arial" panose="020B0604020202020204" pitchFamily="34" charset="0"/>
                <a:ea typeface="Times New Roman" panose="02020603050405020304" pitchFamily="18" charset="0"/>
              </a:rPr>
              <a:t>.</a:t>
            </a:r>
            <a:endParaRPr lang="ru-RU" sz="1800" dirty="0">
              <a:latin typeface="Times New Roman" panose="02020603050405020304" pitchFamily="18" charset="0"/>
              <a:ea typeface="Times New Roman" panose="02020603050405020304" pitchFamily="18" charset="0"/>
            </a:endParaRPr>
          </a:p>
          <a:p>
            <a:pPr marL="0" indent="0" algn="just">
              <a:spcAft>
                <a:spcPts val="100"/>
              </a:spcAft>
              <a:buNone/>
            </a:pPr>
            <a:r>
              <a:rPr lang="kk-KZ" sz="1800" b="1" u="sng" dirty="0" smtClean="0">
                <a:solidFill>
                  <a:srgbClr val="000000"/>
                </a:solidFill>
                <a:latin typeface="Times New Roman" panose="02020603050405020304" pitchFamily="18" charset="0"/>
                <a:ea typeface="Times New Roman" panose="02020603050405020304" pitchFamily="18" charset="0"/>
              </a:rPr>
              <a:t>Сілтеме</a:t>
            </a:r>
            <a:r>
              <a:rPr lang="ru-RU" sz="1800" u="sng" dirty="0" smtClean="0">
                <a:solidFill>
                  <a:srgbClr val="000000"/>
                </a:solidFill>
                <a:latin typeface="Times New Roman" panose="02020603050405020304" pitchFamily="18" charset="0"/>
                <a:ea typeface="Times New Roman" panose="02020603050405020304" pitchFamily="18" charset="0"/>
              </a:rPr>
              <a:t>:</a:t>
            </a:r>
            <a:r>
              <a:rPr lang="ru-RU" sz="1800" dirty="0" smtClean="0">
                <a:latin typeface="Times New Roman" panose="02020603050405020304" pitchFamily="18" charset="0"/>
                <a:ea typeface="Times New Roman" panose="02020603050405020304" pitchFamily="18" charset="0"/>
              </a:rPr>
              <a:t> </a:t>
            </a:r>
            <a:r>
              <a:rPr lang="kk-KZ" sz="18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Дарбаева </a:t>
            </a:r>
            <a:r>
              <a:rPr lang="kk-KZ" sz="1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Т.Е Өсімдіктер систематикасы. «Орал» 2007, 51 – 52 </a:t>
            </a:r>
            <a:r>
              <a:rPr lang="kk-KZ" sz="18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бет.</a:t>
            </a:r>
            <a:r>
              <a:rPr lang="ru-RU" sz="1800" dirty="0" smtClean="0">
                <a:latin typeface="Calibri" panose="020F0502020204030204" pitchFamily="34" charset="0"/>
                <a:ea typeface="Calibri" panose="020F0502020204030204" pitchFamily="34" charset="0"/>
                <a:cs typeface="Times New Roman" panose="02020603050405020304" pitchFamily="18" charset="0"/>
              </a:rPr>
              <a:t>  </a:t>
            </a:r>
            <a:r>
              <a:rPr lang="kk-KZ" sz="1800" dirty="0" smtClean="0">
                <a:solidFill>
                  <a:srgbClr val="000000"/>
                </a:solidFill>
                <a:latin typeface="Times New Roman" panose="02020603050405020304" pitchFamily="18" charset="0"/>
                <a:ea typeface="Times New Roman" panose="02020603050405020304" pitchFamily="18" charset="0"/>
                <a:hlinkClick r:id="rId2"/>
              </a:rPr>
              <a:t>https</a:t>
            </a:r>
            <a:r>
              <a:rPr lang="kk-KZ" sz="1800" dirty="0">
                <a:solidFill>
                  <a:srgbClr val="000000"/>
                </a:solidFill>
                <a:latin typeface="Times New Roman" panose="02020603050405020304" pitchFamily="18" charset="0"/>
                <a:ea typeface="Times New Roman" panose="02020603050405020304" pitchFamily="18" charset="0"/>
                <a:hlinkClick r:id="rId2"/>
              </a:rPr>
              <a:t>://</a:t>
            </a:r>
            <a:r>
              <a:rPr lang="kk-KZ" sz="1800" dirty="0" smtClean="0">
                <a:solidFill>
                  <a:srgbClr val="000000"/>
                </a:solidFill>
                <a:latin typeface="Times New Roman" panose="02020603050405020304" pitchFamily="18" charset="0"/>
                <a:ea typeface="Times New Roman" panose="02020603050405020304" pitchFamily="18" charset="0"/>
                <a:hlinkClick r:id="rId2"/>
              </a:rPr>
              <a:t>kk.wikipedia.org/wiki/</a:t>
            </a:r>
            <a:r>
              <a:rPr lang="kk-KZ" sz="1800" dirty="0" smtClean="0">
                <a:solidFill>
                  <a:srgbClr val="000000"/>
                </a:solidFill>
                <a:latin typeface="Times New Roman" panose="02020603050405020304" pitchFamily="18" charset="0"/>
                <a:ea typeface="Times New Roman" panose="02020603050405020304" pitchFamily="18" charset="0"/>
              </a:rPr>
              <a:t> </a:t>
            </a:r>
          </a:p>
          <a:p>
            <a:pPr marL="0" indent="0" algn="just">
              <a:spcAft>
                <a:spcPts val="100"/>
              </a:spcAft>
              <a:buNone/>
            </a:pPr>
            <a:r>
              <a:rPr lang="kk-KZ" sz="1800" dirty="0">
                <a:solidFill>
                  <a:srgbClr val="000000"/>
                </a:solidFill>
                <a:latin typeface="Times New Roman" panose="02020603050405020304" pitchFamily="18" charset="0"/>
                <a:ea typeface="Times New Roman" panose="02020603050405020304" pitchFamily="18" charset="0"/>
              </a:rPr>
              <a:t> </a:t>
            </a:r>
            <a:r>
              <a:rPr lang="kk-KZ" sz="1800" dirty="0" smtClean="0">
                <a:solidFill>
                  <a:srgbClr val="000000"/>
                </a:solidFill>
                <a:latin typeface="Times New Roman" panose="02020603050405020304" pitchFamily="18" charset="0"/>
                <a:ea typeface="Times New Roman" panose="02020603050405020304" pitchFamily="18" charset="0"/>
              </a:rPr>
              <a:t>                </a:t>
            </a:r>
            <a:r>
              <a:rPr lang="ru-RU" sz="1800" dirty="0" smtClean="0">
                <a:latin typeface="Times New Roman" panose="02020603050405020304" pitchFamily="18" charset="0"/>
                <a:ea typeface="Times New Roman" panose="02020603050405020304" pitchFamily="18" charset="0"/>
              </a:rPr>
              <a:t> </a:t>
            </a:r>
            <a:r>
              <a:rPr lang="kk-KZ" sz="1800" dirty="0" smtClean="0">
                <a:solidFill>
                  <a:srgbClr val="000000"/>
                </a:solidFill>
                <a:latin typeface="Times New Roman" panose="02020603050405020304" pitchFamily="18" charset="0"/>
                <a:ea typeface="Times New Roman" panose="02020603050405020304" pitchFamily="18" charset="0"/>
              </a:rPr>
              <a:t>Қазақ </a:t>
            </a:r>
            <a:r>
              <a:rPr lang="kk-KZ" sz="1800" dirty="0">
                <a:solidFill>
                  <a:srgbClr val="000000"/>
                </a:solidFill>
                <a:latin typeface="Times New Roman" panose="02020603050405020304" pitchFamily="18" charset="0"/>
                <a:ea typeface="Times New Roman" panose="02020603050405020304" pitchFamily="18" charset="0"/>
              </a:rPr>
              <a:t>тілі терминдер сөзді, І-том</a:t>
            </a:r>
            <a:endParaRPr lang="ru-RU" sz="1800" dirty="0">
              <a:latin typeface="Times New Roman" panose="02020603050405020304" pitchFamily="18" charset="0"/>
              <a:ea typeface="Times New Roman" panose="02020603050405020304" pitchFamily="18" charset="0"/>
            </a:endParaRPr>
          </a:p>
          <a:p>
            <a:pPr marL="0" indent="0" algn="ctr">
              <a:spcAft>
                <a:spcPts val="100"/>
              </a:spcAft>
              <a:buNone/>
            </a:pPr>
            <a:r>
              <a:rPr lang="kk-KZ" sz="1900" dirty="0" smtClean="0">
                <a:latin typeface="Times New Roman" panose="02020603050405020304" pitchFamily="18" charset="0"/>
                <a:ea typeface="Calibri" panose="020F0502020204030204" pitchFamily="34" charset="0"/>
                <a:cs typeface="Times New Roman" panose="02020603050405020304" pitchFamily="18" charset="0"/>
              </a:rPr>
              <a:t>                                                                                                                                        Аманғалиева Қарлығаш</a:t>
            </a:r>
            <a:r>
              <a:rPr lang="kk-KZ" sz="2400" u="sng" dirty="0">
                <a:latin typeface="Times New Roman" panose="02020603050405020304" pitchFamily="18" charset="0"/>
                <a:ea typeface="Calibri" panose="020F0502020204030204" pitchFamily="34" charset="0"/>
                <a:cs typeface="Times New Roman" panose="02020603050405020304" pitchFamily="18" charset="0"/>
              </a:rPr>
              <a:t/>
            </a:r>
            <a:br>
              <a:rPr lang="kk-KZ" sz="2400" u="sng" dirty="0">
                <a:latin typeface="Times New Roman" panose="02020603050405020304" pitchFamily="18" charset="0"/>
                <a:ea typeface="Calibri" panose="020F0502020204030204" pitchFamily="34" charset="0"/>
                <a:cs typeface="Times New Roman" panose="02020603050405020304" pitchFamily="18" charset="0"/>
              </a:rPr>
            </a:b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100"/>
              </a:spcAft>
              <a:buNone/>
            </a:pPr>
            <a:endParaRPr lang="ru-RU" sz="1700" dirty="0">
              <a:latin typeface="Times New Roman" panose="02020603050405020304" pitchFamily="18" charset="0"/>
              <a:cs typeface="Times New Roman" panose="02020603050405020304" pitchFamily="18" charset="0"/>
            </a:endParaRPr>
          </a:p>
        </p:txBody>
      </p:sp>
      <p:pic>
        <p:nvPicPr>
          <p:cNvPr id="4" name="Рисунок 3"/>
          <p:cNvPicPr/>
          <p:nvPr/>
        </p:nvPicPr>
        <p:blipFill>
          <a:blip r:embed="rId3" cstate="print">
            <a:extLst>
              <a:ext uri="{28A0092B-C50C-407E-A947-70E740481C1C}">
                <a14:useLocalDpi xmlns:a14="http://schemas.microsoft.com/office/drawing/2010/main" val="0"/>
              </a:ext>
            </a:extLst>
          </a:blip>
          <a:stretch>
            <a:fillRect/>
          </a:stretch>
        </p:blipFill>
        <p:spPr>
          <a:xfrm>
            <a:off x="0" y="0"/>
            <a:ext cx="3124200" cy="2305050"/>
          </a:xfrm>
          <a:prstGeom prst="rect">
            <a:avLst/>
          </a:prstGeom>
        </p:spPr>
      </p:pic>
    </p:spTree>
    <p:extLst>
      <p:ext uri="{BB962C8B-B14F-4D97-AF65-F5344CB8AC3E}">
        <p14:creationId xmlns:p14="http://schemas.microsoft.com/office/powerpoint/2010/main" val="476611664"/>
      </p:ext>
    </p:extLst>
  </p:cSld>
  <p:clrMapOvr>
    <a:masterClrMapping/>
  </p:clrMapOvr>
  <p:transition spd="slow">
    <p:randomBar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57700" y="228601"/>
            <a:ext cx="7734300" cy="2082798"/>
          </a:xfrm>
        </p:spPr>
        <p:txBody>
          <a:bodyPr>
            <a:noAutofit/>
          </a:bodyPr>
          <a:lstStyle/>
          <a:p>
            <a:pPr>
              <a:lnSpc>
                <a:spcPct val="115000"/>
              </a:lnSpc>
              <a:spcAft>
                <a:spcPts val="1000"/>
              </a:spcAft>
              <a:tabLst>
                <a:tab pos="5143500" algn="l"/>
              </a:tabLst>
            </a:pPr>
            <a:r>
              <a:rPr lang="kk-KZ" sz="1700" b="1"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Дүниесі:</a:t>
            </a:r>
            <a:r>
              <a:rPr lang="kk-KZ" sz="1700"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Өсімдіктер-</a:t>
            </a:r>
            <a:r>
              <a:rPr lang="kk-KZ" sz="1700" i="1"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Plantae</a:t>
            </a:r>
            <a:r>
              <a:rPr lang="ru-RU" sz="1700" dirty="0">
                <a:latin typeface="Times New Roman" panose="02020603050405020304" pitchFamily="18" charset="0"/>
                <a:ea typeface="Calibri" panose="020F0502020204030204" pitchFamily="34" charset="0"/>
                <a:cs typeface="Times New Roman" panose="02020603050405020304" pitchFamily="18" charset="0"/>
              </a:rPr>
              <a:t/>
            </a:r>
            <a:br>
              <a:rPr lang="ru-RU" sz="1700" dirty="0">
                <a:latin typeface="Times New Roman" panose="02020603050405020304" pitchFamily="18" charset="0"/>
                <a:ea typeface="Calibri" panose="020F0502020204030204" pitchFamily="34" charset="0"/>
                <a:cs typeface="Times New Roman" panose="02020603050405020304" pitchFamily="18" charset="0"/>
              </a:rPr>
            </a:br>
            <a:r>
              <a:rPr lang="kk-KZ" sz="1700" b="1"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Бөлімі:</a:t>
            </a:r>
            <a:r>
              <a:rPr lang="kk-KZ" sz="1700"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Гүлді өсімдіктер-</a:t>
            </a:r>
            <a:r>
              <a:rPr lang="kk-KZ" sz="1700" i="1"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Magnoliophyta</a:t>
            </a:r>
            <a:r>
              <a:rPr lang="ru-RU" sz="1700" dirty="0">
                <a:latin typeface="Times New Roman" panose="02020603050405020304" pitchFamily="18" charset="0"/>
                <a:ea typeface="Calibri" panose="020F0502020204030204" pitchFamily="34" charset="0"/>
                <a:cs typeface="Times New Roman" panose="02020603050405020304" pitchFamily="18" charset="0"/>
              </a:rPr>
              <a:t/>
            </a:r>
            <a:br>
              <a:rPr lang="ru-RU" sz="1700" dirty="0">
                <a:latin typeface="Times New Roman" panose="02020603050405020304" pitchFamily="18" charset="0"/>
                <a:ea typeface="Calibri" panose="020F0502020204030204" pitchFamily="34" charset="0"/>
                <a:cs typeface="Times New Roman" panose="02020603050405020304" pitchFamily="18" charset="0"/>
              </a:rPr>
            </a:br>
            <a:r>
              <a:rPr lang="kk-KZ" sz="1700" b="1"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Класы: </a:t>
            </a:r>
            <a:r>
              <a:rPr lang="kk-KZ" sz="17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Қос жарнақтылар-</a:t>
            </a:r>
            <a:r>
              <a:rPr lang="kk-KZ" sz="17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kk-KZ" sz="17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Magnoliopsida</a:t>
            </a:r>
            <a:r>
              <a:rPr lang="ru-RU" sz="1700" b="1" dirty="0">
                <a:latin typeface="Times New Roman" panose="02020603050405020304" pitchFamily="18" charset="0"/>
                <a:ea typeface="Times New Roman" panose="02020603050405020304" pitchFamily="18" charset="0"/>
                <a:cs typeface="Times New Roman" panose="02020603050405020304" pitchFamily="18" charset="0"/>
              </a:rPr>
              <a:t/>
            </a:r>
            <a:br>
              <a:rPr lang="ru-RU" sz="1700" b="1" dirty="0">
                <a:latin typeface="Times New Roman" panose="02020603050405020304" pitchFamily="18" charset="0"/>
                <a:ea typeface="Times New Roman" panose="02020603050405020304" pitchFamily="18" charset="0"/>
                <a:cs typeface="Times New Roman" panose="02020603050405020304" pitchFamily="18" charset="0"/>
              </a:rPr>
            </a:br>
            <a:r>
              <a:rPr lang="kk-KZ" sz="17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kk-KZ" sz="1700" b="1" dirty="0">
                <a:latin typeface="Times New Roman" panose="02020603050405020304" pitchFamily="18" charset="0"/>
                <a:ea typeface="Times New Roman" panose="02020603050405020304" pitchFamily="18" charset="0"/>
                <a:cs typeface="Times New Roman" panose="02020603050405020304" pitchFamily="18" charset="0"/>
              </a:rPr>
              <a:t>Тұқымдасы</a:t>
            </a:r>
            <a:r>
              <a:rPr lang="kk-KZ" sz="1700" dirty="0">
                <a:latin typeface="Times New Roman" panose="02020603050405020304" pitchFamily="18" charset="0"/>
                <a:ea typeface="Times New Roman" panose="02020603050405020304" pitchFamily="18" charset="0"/>
                <a:cs typeface="Times New Roman" panose="02020603050405020304" pitchFamily="18" charset="0"/>
              </a:rPr>
              <a:t>: Алабота-</a:t>
            </a:r>
            <a:r>
              <a:rPr lang="ru-RU" sz="1700" i="1" dirty="0">
                <a:latin typeface="Times New Roman" panose="02020603050405020304" pitchFamily="18" charset="0"/>
                <a:ea typeface="Times New Roman" panose="02020603050405020304" pitchFamily="18" charset="0"/>
                <a:cs typeface="Times New Roman" panose="02020603050405020304" pitchFamily="18" charset="0"/>
              </a:rPr>
              <a:t>Chenopodiaceae</a:t>
            </a:r>
            <a:r>
              <a:rPr lang="ru-RU" sz="1700" b="1" dirty="0">
                <a:latin typeface="Times New Roman" panose="02020603050405020304" pitchFamily="18" charset="0"/>
                <a:ea typeface="Times New Roman" panose="02020603050405020304" pitchFamily="18" charset="0"/>
                <a:cs typeface="Times New Roman" panose="02020603050405020304" pitchFamily="18" charset="0"/>
              </a:rPr>
              <a:t/>
            </a:r>
            <a:br>
              <a:rPr lang="ru-RU" sz="1700" b="1" dirty="0">
                <a:latin typeface="Times New Roman" panose="02020603050405020304" pitchFamily="18" charset="0"/>
                <a:ea typeface="Times New Roman" panose="02020603050405020304" pitchFamily="18" charset="0"/>
                <a:cs typeface="Times New Roman" panose="02020603050405020304" pitchFamily="18" charset="0"/>
              </a:rPr>
            </a:br>
            <a:r>
              <a:rPr lang="kk-KZ" sz="1700" b="1" dirty="0">
                <a:latin typeface="Times New Roman" panose="02020603050405020304" pitchFamily="18" charset="0"/>
                <a:ea typeface="Calibri" panose="020F0502020204030204" pitchFamily="34" charset="0"/>
                <a:cs typeface="Times New Roman" panose="02020603050405020304" pitchFamily="18" charset="0"/>
              </a:rPr>
              <a:t>             Туысы</a:t>
            </a:r>
            <a:r>
              <a:rPr lang="kk-KZ" sz="1700" i="1" dirty="0">
                <a:latin typeface="Times New Roman" panose="02020603050405020304" pitchFamily="18" charset="0"/>
                <a:ea typeface="Calibri" panose="020F0502020204030204" pitchFamily="34" charset="0"/>
                <a:cs typeface="Times New Roman" panose="02020603050405020304" pitchFamily="18" charset="0"/>
              </a:rPr>
              <a:t>:   </a:t>
            </a:r>
            <a:r>
              <a:rPr lang="kk-KZ" sz="1700" dirty="0">
                <a:latin typeface="Times New Roman" panose="02020603050405020304" pitchFamily="18" charset="0"/>
                <a:ea typeface="Calibri" panose="020F0502020204030204" pitchFamily="34" charset="0"/>
                <a:cs typeface="Times New Roman" panose="02020603050405020304" pitchFamily="18" charset="0"/>
              </a:rPr>
              <a:t>Қызылша</a:t>
            </a:r>
            <a:r>
              <a:rPr lang="kk-KZ" sz="1700" i="1" dirty="0">
                <a:latin typeface="Times New Roman" panose="02020603050405020304" pitchFamily="18" charset="0"/>
                <a:ea typeface="Calibri" panose="020F0502020204030204" pitchFamily="34" charset="0"/>
                <a:cs typeface="Times New Roman" panose="02020603050405020304" pitchFamily="18" charset="0"/>
              </a:rPr>
              <a:t>-Beta</a:t>
            </a:r>
            <a:r>
              <a:rPr lang="kk-KZ" sz="1700" i="1" dirty="0">
                <a:latin typeface="Times New Roman" panose="02020603050405020304" pitchFamily="18" charset="0"/>
                <a:ea typeface="Times New Roman" panose="02020603050405020304" pitchFamily="18" charset="0"/>
                <a:cs typeface="Times New Roman" panose="02020603050405020304" pitchFamily="18" charset="0"/>
              </a:rPr>
              <a:t> </a:t>
            </a:r>
            <a:r>
              <a:rPr lang="ru-RU" sz="1700" dirty="0">
                <a:latin typeface="Times New Roman" panose="02020603050405020304" pitchFamily="18" charset="0"/>
                <a:ea typeface="Calibri" panose="020F0502020204030204" pitchFamily="34" charset="0"/>
                <a:cs typeface="Times New Roman" panose="02020603050405020304" pitchFamily="18" charset="0"/>
              </a:rPr>
              <a:t/>
            </a:r>
            <a:br>
              <a:rPr lang="ru-RU" sz="1700" dirty="0">
                <a:latin typeface="Times New Roman" panose="02020603050405020304" pitchFamily="18" charset="0"/>
                <a:ea typeface="Calibri" panose="020F0502020204030204" pitchFamily="34" charset="0"/>
                <a:cs typeface="Times New Roman" panose="02020603050405020304" pitchFamily="18" charset="0"/>
              </a:rPr>
            </a:br>
            <a:r>
              <a:rPr lang="kk-KZ" sz="1700" b="1" dirty="0">
                <a:latin typeface="Times New Roman" panose="02020603050405020304" pitchFamily="18" charset="0"/>
                <a:ea typeface="Calibri" panose="020F0502020204030204" pitchFamily="34" charset="0"/>
                <a:cs typeface="Times New Roman" panose="02020603050405020304" pitchFamily="18" charset="0"/>
              </a:rPr>
              <a:t>                Түрі:</a:t>
            </a:r>
            <a:r>
              <a:rPr lang="kk-KZ" sz="1700" dirty="0">
                <a:latin typeface="Times New Roman" panose="02020603050405020304" pitchFamily="18" charset="0"/>
                <a:ea typeface="Calibri" panose="020F0502020204030204" pitchFamily="34" charset="0"/>
                <a:cs typeface="Times New Roman" panose="02020603050405020304" pitchFamily="18" charset="0"/>
              </a:rPr>
              <a:t>  Қант қызылша-</a:t>
            </a:r>
            <a:r>
              <a:rPr lang="kk-KZ" sz="1700"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a:t>
            </a:r>
            <a:r>
              <a:rPr lang="kk-KZ" sz="1700" i="1"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Beta vulgarіs</a:t>
            </a:r>
            <a:r>
              <a:rPr lang="ru-RU" sz="1700" dirty="0">
                <a:latin typeface="Times New Roman" panose="02020603050405020304" pitchFamily="18" charset="0"/>
                <a:ea typeface="Calibri" panose="020F0502020204030204" pitchFamily="34" charset="0"/>
                <a:cs typeface="Times New Roman" panose="02020603050405020304" pitchFamily="18" charset="0"/>
              </a:rPr>
              <a:t/>
            </a:r>
            <a:br>
              <a:rPr lang="ru-RU" sz="1700" dirty="0">
                <a:latin typeface="Times New Roman" panose="02020603050405020304" pitchFamily="18" charset="0"/>
                <a:ea typeface="Calibri" panose="020F0502020204030204" pitchFamily="34" charset="0"/>
                <a:cs typeface="Times New Roman" panose="02020603050405020304" pitchFamily="18" charset="0"/>
              </a:rPr>
            </a:br>
            <a:endParaRPr lang="ru-RU" sz="17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0" y="2311400"/>
            <a:ext cx="12192000" cy="4546599"/>
          </a:xfrm>
        </p:spPr>
        <p:txBody>
          <a:bodyPr>
            <a:normAutofit/>
          </a:bodyPr>
          <a:lstStyle/>
          <a:p>
            <a:pPr indent="0" algn="just">
              <a:lnSpc>
                <a:spcPct val="115000"/>
              </a:lnSpc>
              <a:spcAft>
                <a:spcPts val="0"/>
              </a:spcAft>
              <a:buNone/>
            </a:pPr>
            <a:r>
              <a:rPr lang="kk-KZ" sz="1700" b="1" u="sng" dirty="0">
                <a:latin typeface="Times New Roman" panose="02020603050405020304" pitchFamily="18" charset="0"/>
                <a:ea typeface="Calibri" panose="020F0502020204030204" pitchFamily="34" charset="0"/>
                <a:cs typeface="Times New Roman" panose="02020603050405020304" pitchFamily="18" charset="0"/>
              </a:rPr>
              <a:t>Сипаттамасы:</a:t>
            </a:r>
            <a:r>
              <a:rPr lang="kk-KZ" sz="1700" dirty="0">
                <a:latin typeface="Times New Roman" panose="02020603050405020304" pitchFamily="18" charset="0"/>
                <a:ea typeface="Calibri" panose="020F0502020204030204" pitchFamily="34" charset="0"/>
                <a:cs typeface="Times New Roman" panose="02020603050405020304" pitchFamily="18" charset="0"/>
              </a:rPr>
              <a:t>  Қант қызылшасы (Beta vulgarіs) — </a:t>
            </a:r>
            <a:r>
              <a:rPr lang="kk-KZ" sz="1700" dirty="0" smtClean="0">
                <a:latin typeface="Times New Roman" panose="02020603050405020304" pitchFamily="18" charset="0"/>
                <a:ea typeface="Calibri" panose="020F0502020204030204" pitchFamily="34" charset="0"/>
                <a:cs typeface="Times New Roman" panose="02020603050405020304" pitchFamily="18" charset="0"/>
              </a:rPr>
              <a:t>қызылша туысына </a:t>
            </a:r>
            <a:r>
              <a:rPr lang="kk-KZ" sz="1700" dirty="0">
                <a:latin typeface="Times New Roman" panose="02020603050405020304" pitchFamily="18" charset="0"/>
                <a:ea typeface="Calibri" panose="020F0502020204030204" pitchFamily="34" charset="0"/>
                <a:cs typeface="Times New Roman" panose="02020603050405020304" pitchFamily="18" charset="0"/>
              </a:rPr>
              <a:t>жататын екі жылдық бағалы техникалық дақыл. Бірінші жылы оның қоректік заттары бар тамыры мен жапырақ шоғы өседі. </a:t>
            </a:r>
            <a:r>
              <a:rPr lang="ru-RU" sz="1700" dirty="0">
                <a:latin typeface="Times New Roman" panose="02020603050405020304" pitchFamily="18" charset="0"/>
                <a:ea typeface="Calibri" panose="020F0502020204030204" pitchFamily="34" charset="0"/>
                <a:cs typeface="Times New Roman" panose="02020603050405020304" pitchFamily="18" charset="0"/>
              </a:rPr>
              <a:t>Осы жылғы өсу кезеңінің ұзақт. 150 – 170 күн. Екінші жылы топыраққа отырғызылған қант қызылшасының жемісінен гүл шашатын сабақ және тұқым пайда болады. Екінші жылғы өсу кезеңінің ұзақт. 100 – 125 күн. Қант қызылшасы – құнарлы мал азықтық дақыл</a:t>
            </a:r>
            <a:r>
              <a:rPr lang="ru-RU" sz="1700" dirty="0" smtClean="0">
                <a:latin typeface="Times New Roman" panose="02020603050405020304" pitchFamily="18" charset="0"/>
                <a:ea typeface="Calibri" panose="020F0502020204030204" pitchFamily="34" charset="0"/>
                <a:cs typeface="Times New Roman" panose="02020603050405020304" pitchFamily="18" charset="0"/>
              </a:rPr>
              <a:t>.</a:t>
            </a:r>
          </a:p>
          <a:p>
            <a:pPr indent="0" algn="just">
              <a:lnSpc>
                <a:spcPct val="115000"/>
              </a:lnSpc>
              <a:spcAft>
                <a:spcPts val="0"/>
              </a:spcAft>
              <a:buNone/>
            </a:pPr>
            <a:r>
              <a:rPr lang="kk-KZ" sz="1700" b="1" u="sng" dirty="0">
                <a:latin typeface="Times New Roman" panose="02020603050405020304" pitchFamily="18" charset="0"/>
                <a:ea typeface="Calibri" panose="020F0502020204030204" pitchFamily="34" charset="0"/>
              </a:rPr>
              <a:t>Таралуы:</a:t>
            </a:r>
            <a:r>
              <a:rPr lang="kk-KZ" sz="1700" dirty="0">
                <a:latin typeface="Times New Roman" panose="02020603050405020304" pitchFamily="18" charset="0"/>
                <a:ea typeface="Calibri" panose="020F0502020204030204" pitchFamily="34" charset="0"/>
              </a:rPr>
              <a:t> Қазақстанда қант қызылшасы Жамбыл, Алматы облыстарының суғармалы жерлерінде өсіріледі. </a:t>
            </a:r>
            <a:r>
              <a:rPr lang="ru-RU" sz="1700" dirty="0">
                <a:latin typeface="Times New Roman" panose="02020603050405020304" pitchFamily="18" charset="0"/>
                <a:ea typeface="Calibri" panose="020F0502020204030204" pitchFamily="34" charset="0"/>
              </a:rPr>
              <a:t>1991 жылдан </a:t>
            </a:r>
            <a:r>
              <a:rPr lang="ru-RU" sz="1700" dirty="0" smtClean="0">
                <a:latin typeface="Times New Roman" panose="02020603050405020304" pitchFamily="18" charset="0"/>
                <a:ea typeface="Calibri" panose="020F0502020204030204" pitchFamily="34" charset="0"/>
                <a:cs typeface="Times New Roman" panose="02020603050405020304" pitchFamily="18" charset="0"/>
              </a:rPr>
              <a:t>Қазақстанда</a:t>
            </a:r>
            <a:r>
              <a:rPr lang="ru-RU" sz="1700" dirty="0">
                <a:latin typeface="Times New Roman" panose="02020603050405020304" pitchFamily="18" charset="0"/>
                <a:ea typeface="Calibri" panose="020F0502020204030204" pitchFamily="34" charset="0"/>
              </a:rPr>
              <a:t> қант қызылшасының бір тұқымды жаңа сорттары аудандастырылып, себілді. Қант қызылшасын бір танапта ұзақ жылдар бойы ауыстырмай сепкенде, оның зиянкес жұмыр құрты мен тамыр биті көбейеді. </a:t>
            </a:r>
            <a:endParaRPr lang="ru-RU" sz="1700" dirty="0" smtClean="0">
              <a:latin typeface="Times New Roman" panose="02020603050405020304" pitchFamily="18" charset="0"/>
              <a:ea typeface="Calibri" panose="020F0502020204030204" pitchFamily="34" charset="0"/>
            </a:endParaRPr>
          </a:p>
          <a:p>
            <a:pPr indent="0" algn="just">
              <a:lnSpc>
                <a:spcPct val="115000"/>
              </a:lnSpc>
              <a:spcAft>
                <a:spcPts val="0"/>
              </a:spcAft>
              <a:buNone/>
            </a:pPr>
            <a:r>
              <a:rPr lang="kk-KZ" sz="1700" b="1" u="sng" dirty="0">
                <a:latin typeface="Times New Roman" panose="02020603050405020304" pitchFamily="18" charset="0"/>
                <a:ea typeface="Calibri" panose="020F0502020204030204" pitchFamily="34" charset="0"/>
              </a:rPr>
              <a:t>Қолданылуы:</a:t>
            </a:r>
            <a:r>
              <a:rPr lang="kk-KZ" sz="1700" dirty="0">
                <a:latin typeface="Times New Roman" panose="02020603050405020304" pitchFamily="18" charset="0"/>
                <a:ea typeface="Calibri" panose="020F0502020204030204" pitchFamily="34" charset="0"/>
              </a:rPr>
              <a:t> Оның пәлегін (жапырағы мен сабағын) з-тта өңдегеннен кейінгі қалған қалдықтардан сірне, сығынды мал азығы даярланады. Қант қызылшасының түсімінің 40%-ы пәлегінің үлесіне тиеді. </a:t>
            </a:r>
            <a:r>
              <a:rPr lang="kk-KZ" sz="1700" dirty="0" smtClean="0">
                <a:latin typeface="Times New Roman" panose="02020603050405020304" pitchFamily="18" charset="0"/>
                <a:ea typeface="Calibri" panose="020F0502020204030204" pitchFamily="34" charset="0"/>
              </a:rPr>
              <a:t>Осы </a:t>
            </a:r>
            <a:r>
              <a:rPr lang="kk-KZ" sz="1700" dirty="0">
                <a:latin typeface="Times New Roman" panose="02020603050405020304" pitchFamily="18" charset="0"/>
                <a:ea typeface="Calibri" panose="020F0502020204030204" pitchFamily="34" charset="0"/>
              </a:rPr>
              <a:t>сығындының 100 кг-ында 80 мал азықтық өлшем және 3,6 кг қорытылғыш протеин бар. Қант қызылшасы тамақ өнеркәсібінде қант алу үшін пайдаланылады, өйткені оның тамыр жемісінде 17 – 19%-дай қант болады. </a:t>
            </a:r>
            <a:r>
              <a:rPr lang="ru-RU" sz="1700" dirty="0">
                <a:latin typeface="Times New Roman" panose="02020603050405020304" pitchFamily="18" charset="0"/>
                <a:ea typeface="Calibri" panose="020F0502020204030204" pitchFamily="34" charset="0"/>
              </a:rPr>
              <a:t>Қант қызылшасы – жылу сүйгіш өсімдік. </a:t>
            </a:r>
            <a:r>
              <a:rPr lang="ru-RU" sz="1700" dirty="0" smtClean="0">
                <a:latin typeface="Times New Roman" panose="02020603050405020304" pitchFamily="18" charset="0"/>
                <a:ea typeface="Calibri" panose="020F0502020204030204" pitchFamily="34" charset="0"/>
                <a:cs typeface="Times New Roman" panose="02020603050405020304" pitchFamily="18" charset="0"/>
              </a:rPr>
              <a:t>Қант </a:t>
            </a:r>
            <a:r>
              <a:rPr lang="ru-RU" sz="1700" dirty="0" smtClean="0">
                <a:latin typeface="Times New Roman" panose="02020603050405020304" pitchFamily="18" charset="0"/>
                <a:ea typeface="Calibri" panose="020F0502020204030204" pitchFamily="34" charset="0"/>
              </a:rPr>
              <a:t>қызылшасының </a:t>
            </a:r>
            <a:r>
              <a:rPr lang="ru-RU" sz="1700" dirty="0">
                <a:latin typeface="Times New Roman" panose="02020603050405020304" pitchFamily="18" charset="0"/>
                <a:ea typeface="Calibri" panose="020F0502020204030204" pitchFamily="34" charset="0"/>
              </a:rPr>
              <a:t>тұқымы қант з-ттарында дайындалады. Мұнда тазаланған </a:t>
            </a:r>
            <a:r>
              <a:rPr lang="ru-RU" sz="1700" dirty="0" smtClean="0">
                <a:latin typeface="Times New Roman" panose="02020603050405020304" pitchFamily="18" charset="0"/>
                <a:ea typeface="Calibri" panose="020F0502020204030204" pitchFamily="34" charset="0"/>
              </a:rPr>
              <a:t>тұқым </a:t>
            </a:r>
            <a:r>
              <a:rPr lang="ru-RU" sz="1700" dirty="0">
                <a:latin typeface="Times New Roman" panose="02020603050405020304" pitchFamily="18" charset="0"/>
                <a:ea typeface="Calibri" panose="020F0502020204030204" pitchFamily="34" charset="0"/>
              </a:rPr>
              <a:t>2 фракцияға (3,5 – 4,5 мм және 4,5 – 5,5 мм) </a:t>
            </a:r>
            <a:r>
              <a:rPr lang="ru-RU" sz="1700" dirty="0" smtClean="0">
                <a:latin typeface="Times New Roman" panose="02020603050405020304" pitchFamily="18" charset="0"/>
                <a:ea typeface="Calibri" panose="020F0502020204030204" pitchFamily="34" charset="0"/>
              </a:rPr>
              <a:t>бөлінеді.</a:t>
            </a:r>
          </a:p>
          <a:p>
            <a:pPr indent="0" algn="just">
              <a:lnSpc>
                <a:spcPct val="115000"/>
              </a:lnSpc>
              <a:spcAft>
                <a:spcPts val="0"/>
              </a:spcAft>
              <a:buNone/>
            </a:pPr>
            <a:r>
              <a:rPr lang="kk-KZ" sz="1800" b="1" u="sng" dirty="0" smtClean="0">
                <a:latin typeface="Times New Roman" panose="02020603050405020304" pitchFamily="18" charset="0"/>
                <a:ea typeface="Calibri" panose="020F0502020204030204" pitchFamily="34" charset="0"/>
                <a:cs typeface="Times New Roman" panose="02020603050405020304" pitchFamily="18" charset="0"/>
              </a:rPr>
              <a:t>Сілтемелер</a:t>
            </a:r>
            <a:r>
              <a:rPr lang="kk-KZ" sz="1800" b="1" u="sng" dirty="0">
                <a:latin typeface="Times New Roman" panose="02020603050405020304" pitchFamily="18" charset="0"/>
                <a:ea typeface="Calibri" panose="020F0502020204030204" pitchFamily="34" charset="0"/>
                <a:cs typeface="Times New Roman" panose="02020603050405020304" pitchFamily="18" charset="0"/>
              </a:rPr>
              <a:t>:</a:t>
            </a:r>
            <a:r>
              <a:rPr lang="kk-KZ" sz="1600" dirty="0">
                <a:solidFill>
                  <a:srgbClr val="222222"/>
                </a:solidFill>
                <a:latin typeface="Arial" panose="020B0604020202020204" pitchFamily="34" charset="0"/>
                <a:ea typeface="Calibri" panose="020F0502020204030204" pitchFamily="34" charset="0"/>
                <a:cs typeface="Times New Roman" panose="02020603050405020304" pitchFamily="18" charset="0"/>
              </a:rPr>
              <a:t>  1. </a:t>
            </a:r>
            <a:r>
              <a:rPr lang="ru-RU" sz="1800"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Қазақстан Республикасының табиғаты 3 том, 2 </a:t>
            </a:r>
            <a:r>
              <a:rPr lang="ru-RU" sz="1800" dirty="0" smtClean="0">
                <a:solidFill>
                  <a:srgbClr val="222222"/>
                </a:solidFill>
                <a:latin typeface="Times New Roman" panose="02020603050405020304" pitchFamily="18" charset="0"/>
                <a:ea typeface="Calibri" panose="020F0502020204030204" pitchFamily="34" charset="0"/>
                <a:cs typeface="Times New Roman" panose="02020603050405020304" pitchFamily="18" charset="0"/>
              </a:rPr>
              <a:t>бөлім 171-172 бет       Құдайбергенова Жазира</a:t>
            </a:r>
            <a:endParaRPr lang="ru-RU" sz="18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Рисунок 3" descr="C:\Users\Администратор\Desktop\кызылща.jpg"/>
          <p:cNvPicPr/>
          <p:nvPr/>
        </p:nvPicPr>
        <p:blipFill>
          <a:blip r:embed="rId2"/>
          <a:srcRect/>
          <a:stretch>
            <a:fillRect/>
          </a:stretch>
        </p:blipFill>
        <p:spPr bwMode="auto">
          <a:xfrm>
            <a:off x="279400" y="228600"/>
            <a:ext cx="3657600" cy="2082798"/>
          </a:xfrm>
          <a:prstGeom prst="rect">
            <a:avLst/>
          </a:prstGeom>
          <a:noFill/>
          <a:ln w="9525">
            <a:noFill/>
            <a:miter lim="800000"/>
            <a:headEnd/>
            <a:tailEnd/>
          </a:ln>
        </p:spPr>
      </p:pic>
    </p:spTree>
    <p:extLst>
      <p:ext uri="{BB962C8B-B14F-4D97-AF65-F5344CB8AC3E}">
        <p14:creationId xmlns:p14="http://schemas.microsoft.com/office/powerpoint/2010/main" val="187072506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22800" y="11556"/>
            <a:ext cx="8026400" cy="2173097"/>
          </a:xfrm>
        </p:spPr>
        <p:txBody>
          <a:bodyPr>
            <a:normAutofit/>
          </a:bodyPr>
          <a:lstStyle/>
          <a:p>
            <a:pPr>
              <a:lnSpc>
                <a:spcPct val="115000"/>
              </a:lnSpc>
              <a:spcAft>
                <a:spcPts val="1000"/>
              </a:spcAft>
            </a:pPr>
            <a:r>
              <a:rPr lang="kk-KZ" sz="1700" b="1" dirty="0">
                <a:latin typeface="Times New Roman" panose="02020603050405020304" pitchFamily="18" charset="0"/>
                <a:ea typeface="Calibri" panose="020F0502020204030204" pitchFamily="34" charset="0"/>
                <a:cs typeface="Times New Roman" panose="02020603050405020304" pitchFamily="18" charset="0"/>
              </a:rPr>
              <a:t>Бөлімі:</a:t>
            </a:r>
            <a:r>
              <a:rPr lang="kk-KZ" sz="1700" dirty="0">
                <a:latin typeface="Times New Roman" panose="02020603050405020304" pitchFamily="18" charset="0"/>
                <a:ea typeface="Calibri" panose="020F0502020204030204" pitchFamily="34" charset="0"/>
                <a:cs typeface="Times New Roman" panose="02020603050405020304" pitchFamily="18" charset="0"/>
              </a:rPr>
              <a:t> Гүлді өсімдіктер-</a:t>
            </a:r>
            <a:r>
              <a:rPr lang="en-US" sz="1700" dirty="0">
                <a:latin typeface="Times New Roman" panose="02020603050405020304" pitchFamily="18" charset="0"/>
                <a:ea typeface="Calibri" panose="020F0502020204030204" pitchFamily="34" charset="0"/>
                <a:cs typeface="Times New Roman" panose="02020603050405020304" pitchFamily="18" charset="0"/>
              </a:rPr>
              <a:t>Magnoliphyta</a:t>
            </a:r>
            <a:r>
              <a:rPr lang="ru-RU" sz="1700" dirty="0">
                <a:latin typeface="Times New Roman" panose="02020603050405020304" pitchFamily="18" charset="0"/>
                <a:ea typeface="Calibri" panose="020F0502020204030204" pitchFamily="34" charset="0"/>
                <a:cs typeface="Times New Roman" panose="02020603050405020304" pitchFamily="18" charset="0"/>
              </a:rPr>
              <a:t/>
            </a:r>
            <a:br>
              <a:rPr lang="ru-RU" sz="1700" dirty="0">
                <a:latin typeface="Times New Roman" panose="02020603050405020304" pitchFamily="18" charset="0"/>
                <a:ea typeface="Calibri" panose="020F0502020204030204" pitchFamily="34" charset="0"/>
                <a:cs typeface="Times New Roman" panose="02020603050405020304" pitchFamily="18" charset="0"/>
              </a:rPr>
            </a:br>
            <a:r>
              <a:rPr lang="kk-KZ" sz="1700" dirty="0">
                <a:latin typeface="Times New Roman" panose="02020603050405020304" pitchFamily="18" charset="0"/>
                <a:ea typeface="Calibri" panose="020F0502020204030204" pitchFamily="34" charset="0"/>
                <a:cs typeface="Times New Roman" panose="02020603050405020304" pitchFamily="18" charset="0"/>
              </a:rPr>
              <a:t>     </a:t>
            </a:r>
            <a:r>
              <a:rPr lang="kk-KZ" sz="1700" b="1" dirty="0">
                <a:latin typeface="Times New Roman" panose="02020603050405020304" pitchFamily="18" charset="0"/>
                <a:ea typeface="Calibri" panose="020F0502020204030204" pitchFamily="34" charset="0"/>
                <a:cs typeface="Times New Roman" panose="02020603050405020304" pitchFamily="18" charset="0"/>
              </a:rPr>
              <a:t> Класс</a:t>
            </a:r>
            <a:r>
              <a:rPr lang="kk-KZ" sz="1700" dirty="0">
                <a:latin typeface="Times New Roman" panose="02020603050405020304" pitchFamily="18" charset="0"/>
                <a:ea typeface="Calibri" panose="020F0502020204030204" pitchFamily="34" charset="0"/>
                <a:cs typeface="Times New Roman" panose="02020603050405020304" pitchFamily="18" charset="0"/>
              </a:rPr>
              <a:t>: Қос жарнақтылар-</a:t>
            </a:r>
            <a:r>
              <a:rPr lang="en-US" sz="1700" dirty="0">
                <a:latin typeface="Times New Roman" panose="02020603050405020304" pitchFamily="18" charset="0"/>
                <a:ea typeface="Calibri" panose="020F0502020204030204" pitchFamily="34" charset="0"/>
                <a:cs typeface="Times New Roman" panose="02020603050405020304" pitchFamily="18" charset="0"/>
              </a:rPr>
              <a:t>Dicotyledoneae</a:t>
            </a:r>
            <a:r>
              <a:rPr lang="ru-RU" sz="1700" dirty="0">
                <a:latin typeface="Times New Roman" panose="02020603050405020304" pitchFamily="18" charset="0"/>
                <a:ea typeface="Calibri" panose="020F0502020204030204" pitchFamily="34" charset="0"/>
                <a:cs typeface="Times New Roman" panose="02020603050405020304" pitchFamily="18" charset="0"/>
              </a:rPr>
              <a:t/>
            </a:r>
            <a:br>
              <a:rPr lang="ru-RU" sz="1700" dirty="0">
                <a:latin typeface="Times New Roman" panose="02020603050405020304" pitchFamily="18" charset="0"/>
                <a:ea typeface="Calibri" panose="020F0502020204030204" pitchFamily="34" charset="0"/>
                <a:cs typeface="Times New Roman" panose="02020603050405020304" pitchFamily="18" charset="0"/>
              </a:rPr>
            </a:br>
            <a:r>
              <a:rPr lang="kk-KZ" sz="1700" dirty="0">
                <a:latin typeface="Times New Roman" panose="02020603050405020304" pitchFamily="18" charset="0"/>
                <a:ea typeface="Calibri" panose="020F0502020204030204" pitchFamily="34" charset="0"/>
                <a:cs typeface="Times New Roman" panose="02020603050405020304" pitchFamily="18" charset="0"/>
              </a:rPr>
              <a:t>          </a:t>
            </a:r>
            <a:r>
              <a:rPr lang="kk-KZ" sz="1700" b="1" dirty="0">
                <a:latin typeface="Times New Roman" panose="02020603050405020304" pitchFamily="18" charset="0"/>
                <a:ea typeface="Calibri" panose="020F0502020204030204" pitchFamily="34" charset="0"/>
                <a:cs typeface="Times New Roman" panose="02020603050405020304" pitchFamily="18" charset="0"/>
              </a:rPr>
              <a:t>Қатар:</a:t>
            </a:r>
            <a:r>
              <a:rPr lang="kk-KZ" sz="1700" dirty="0">
                <a:latin typeface="Times New Roman" panose="02020603050405020304" pitchFamily="18" charset="0"/>
                <a:ea typeface="Calibri" panose="020F0502020204030204" pitchFamily="34" charset="0"/>
                <a:cs typeface="Times New Roman" panose="02020603050405020304" pitchFamily="18" charset="0"/>
              </a:rPr>
              <a:t> Асқабақтар қатары-Curcubitae</a:t>
            </a:r>
            <a:r>
              <a:rPr lang="ru-RU" sz="1700" dirty="0">
                <a:latin typeface="Times New Roman" panose="02020603050405020304" pitchFamily="18" charset="0"/>
                <a:ea typeface="Calibri" panose="020F0502020204030204" pitchFamily="34" charset="0"/>
                <a:cs typeface="Times New Roman" panose="02020603050405020304" pitchFamily="18" charset="0"/>
              </a:rPr>
              <a:t/>
            </a:r>
            <a:br>
              <a:rPr lang="ru-RU" sz="1700" dirty="0">
                <a:latin typeface="Times New Roman" panose="02020603050405020304" pitchFamily="18" charset="0"/>
                <a:ea typeface="Calibri" panose="020F0502020204030204" pitchFamily="34" charset="0"/>
                <a:cs typeface="Times New Roman" panose="02020603050405020304" pitchFamily="18" charset="0"/>
              </a:rPr>
            </a:br>
            <a:r>
              <a:rPr lang="kk-KZ" sz="1700" dirty="0">
                <a:latin typeface="Times New Roman" panose="02020603050405020304" pitchFamily="18" charset="0"/>
                <a:ea typeface="Calibri" panose="020F0502020204030204" pitchFamily="34" charset="0"/>
                <a:cs typeface="Times New Roman" panose="02020603050405020304" pitchFamily="18" charset="0"/>
              </a:rPr>
              <a:t>             </a:t>
            </a:r>
            <a:r>
              <a:rPr lang="kk-KZ" sz="1700" b="1" dirty="0">
                <a:latin typeface="Times New Roman" panose="02020603050405020304" pitchFamily="18" charset="0"/>
                <a:ea typeface="Calibri" panose="020F0502020204030204" pitchFamily="34" charset="0"/>
                <a:cs typeface="Times New Roman" panose="02020603050405020304" pitchFamily="18" charset="0"/>
              </a:rPr>
              <a:t>Тұқымдасы</a:t>
            </a:r>
            <a:r>
              <a:rPr lang="kk-KZ" sz="1700" dirty="0">
                <a:latin typeface="Times New Roman" panose="02020603050405020304" pitchFamily="18" charset="0"/>
                <a:ea typeface="Calibri" panose="020F0502020204030204" pitchFamily="34" charset="0"/>
                <a:cs typeface="Times New Roman" panose="02020603050405020304" pitchFamily="18" charset="0"/>
              </a:rPr>
              <a:t>: Асқабақтар тұқымдасы-Curcubitaceae</a:t>
            </a:r>
            <a:r>
              <a:rPr lang="ru-RU" sz="1700" dirty="0">
                <a:latin typeface="Times New Roman" panose="02020603050405020304" pitchFamily="18" charset="0"/>
                <a:ea typeface="Calibri" panose="020F0502020204030204" pitchFamily="34" charset="0"/>
                <a:cs typeface="Times New Roman" panose="02020603050405020304" pitchFamily="18" charset="0"/>
              </a:rPr>
              <a:t/>
            </a:r>
            <a:br>
              <a:rPr lang="ru-RU" sz="1700" dirty="0">
                <a:latin typeface="Times New Roman" panose="02020603050405020304" pitchFamily="18" charset="0"/>
                <a:ea typeface="Calibri" panose="020F0502020204030204" pitchFamily="34" charset="0"/>
                <a:cs typeface="Times New Roman" panose="02020603050405020304" pitchFamily="18" charset="0"/>
              </a:rPr>
            </a:br>
            <a:r>
              <a:rPr lang="kk-KZ" sz="1700" b="1" dirty="0">
                <a:latin typeface="Times New Roman" panose="02020603050405020304" pitchFamily="18" charset="0"/>
                <a:ea typeface="Calibri" panose="020F0502020204030204" pitchFamily="34" charset="0"/>
                <a:cs typeface="Times New Roman" panose="02020603050405020304" pitchFamily="18" charset="0"/>
              </a:rPr>
              <a:t>                 </a:t>
            </a:r>
            <a:r>
              <a:rPr lang="kk-KZ" sz="1700" b="1" dirty="0" smtClean="0">
                <a:latin typeface="Times New Roman" panose="02020603050405020304" pitchFamily="18" charset="0"/>
                <a:ea typeface="Calibri" panose="020F0502020204030204" pitchFamily="34" charset="0"/>
                <a:cs typeface="Times New Roman" panose="02020603050405020304" pitchFamily="18" charset="0"/>
              </a:rPr>
              <a:t>Туысы</a:t>
            </a:r>
            <a:r>
              <a:rPr lang="kk-KZ" sz="1700" dirty="0" smtClean="0">
                <a:latin typeface="Times New Roman" panose="02020603050405020304" pitchFamily="18" charset="0"/>
                <a:ea typeface="Calibri" panose="020F0502020204030204" pitchFamily="34" charset="0"/>
                <a:cs typeface="Times New Roman" panose="02020603050405020304" pitchFamily="18" charset="0"/>
              </a:rPr>
              <a:t>:Асқбақ </a:t>
            </a:r>
            <a:r>
              <a:rPr lang="kk-KZ" sz="1700" dirty="0">
                <a:latin typeface="Times New Roman" panose="02020603050405020304" pitchFamily="18" charset="0"/>
                <a:ea typeface="Calibri" panose="020F0502020204030204" pitchFamily="34" charset="0"/>
                <a:cs typeface="Times New Roman" panose="02020603050405020304" pitchFamily="18" charset="0"/>
              </a:rPr>
              <a:t>-Curcubita</a:t>
            </a:r>
            <a:r>
              <a:rPr lang="ru-RU" sz="1700" dirty="0">
                <a:latin typeface="Times New Roman" panose="02020603050405020304" pitchFamily="18" charset="0"/>
                <a:ea typeface="Calibri" panose="020F0502020204030204" pitchFamily="34" charset="0"/>
                <a:cs typeface="Times New Roman" panose="02020603050405020304" pitchFamily="18" charset="0"/>
              </a:rPr>
              <a:t/>
            </a:r>
            <a:br>
              <a:rPr lang="ru-RU" sz="1700" dirty="0">
                <a:latin typeface="Times New Roman" panose="02020603050405020304" pitchFamily="18" charset="0"/>
                <a:ea typeface="Calibri" panose="020F0502020204030204" pitchFamily="34" charset="0"/>
                <a:cs typeface="Times New Roman" panose="02020603050405020304" pitchFamily="18" charset="0"/>
              </a:rPr>
            </a:br>
            <a:r>
              <a:rPr lang="kk-KZ" sz="1700" dirty="0">
                <a:latin typeface="Times New Roman" panose="02020603050405020304" pitchFamily="18" charset="0"/>
                <a:ea typeface="Calibri" panose="020F0502020204030204" pitchFamily="34" charset="0"/>
                <a:cs typeface="Times New Roman" panose="02020603050405020304" pitchFamily="18" charset="0"/>
              </a:rPr>
              <a:t>                   </a:t>
            </a:r>
            <a:r>
              <a:rPr lang="kk-KZ" sz="1700" dirty="0" smtClean="0">
                <a:latin typeface="Times New Roman" panose="02020603050405020304" pitchFamily="18" charset="0"/>
                <a:ea typeface="Calibri" panose="020F0502020204030204" pitchFamily="34" charset="0"/>
                <a:cs typeface="Times New Roman" panose="02020603050405020304" pitchFamily="18" charset="0"/>
              </a:rPr>
              <a:t> </a:t>
            </a:r>
            <a:r>
              <a:rPr lang="kk-KZ" sz="1700" b="1" dirty="0">
                <a:latin typeface="Times New Roman" panose="02020603050405020304" pitchFamily="18" charset="0"/>
                <a:ea typeface="Calibri" panose="020F0502020204030204" pitchFamily="34" charset="0"/>
                <a:cs typeface="Times New Roman" panose="02020603050405020304" pitchFamily="18" charset="0"/>
              </a:rPr>
              <a:t>Түрі:</a:t>
            </a:r>
            <a:r>
              <a:rPr lang="kk-KZ" sz="1700" dirty="0">
                <a:latin typeface="Times New Roman" panose="02020603050405020304" pitchFamily="18" charset="0"/>
                <a:ea typeface="Calibri" panose="020F0502020204030204" pitchFamily="34" charset="0"/>
                <a:cs typeface="Times New Roman" panose="02020603050405020304" pitchFamily="18" charset="0"/>
              </a:rPr>
              <a:t> Кәдімгі асқабақ-Curcubita pepo</a:t>
            </a:r>
            <a:endParaRPr lang="ru-RU" sz="17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0" y="2476499"/>
            <a:ext cx="12192000" cy="4355845"/>
          </a:xfrm>
        </p:spPr>
        <p:txBody>
          <a:bodyPr>
            <a:normAutofit lnSpcReduction="10000"/>
          </a:bodyPr>
          <a:lstStyle/>
          <a:p>
            <a:pPr marL="0" indent="0">
              <a:buNone/>
            </a:pPr>
            <a:r>
              <a:rPr lang="kk-KZ" sz="1700" b="1" dirty="0">
                <a:latin typeface="Times New Roman" panose="02020603050405020304" pitchFamily="18" charset="0"/>
                <a:ea typeface="Calibri" panose="020F0502020204030204" pitchFamily="34" charset="0"/>
                <a:cs typeface="Times New Roman" panose="02020603050405020304" pitchFamily="18" charset="0"/>
              </a:rPr>
              <a:t>Сипаттама</a:t>
            </a:r>
            <a:r>
              <a:rPr lang="kk-KZ" sz="17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kk-KZ" sz="17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Кәдімгі </a:t>
            </a:r>
            <a:r>
              <a:rPr lang="kk-KZ" sz="17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Асқабақтың қатарына </a:t>
            </a:r>
            <a:r>
              <a:rPr lang="kk-KZ" sz="1700" u="sng"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кәді</a:t>
            </a:r>
            <a:r>
              <a:rPr lang="kk-KZ" sz="17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мен</a:t>
            </a:r>
            <a:r>
              <a:rPr lang="kk-KZ" sz="17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kk-KZ" sz="1700" u="sng"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патиссон</a:t>
            </a:r>
            <a:r>
              <a:rPr lang="kk-KZ" sz="17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жатады. Асқабақ сабағының ұзындығы 2 – 10 м, жұмыр, түкті, бұтақты, жайыла өседі. Жапырағы – ірі, ұзынша қалемшелі, бүйрек пішіндес. </a:t>
            </a:r>
            <a:r>
              <a:rPr lang="ru-RU" sz="1700" u="sng"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Гүлі</a:t>
            </a:r>
            <a:r>
              <a:rPr lang="ru-RU" sz="17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 қос жынысты, ірі, сарғыш түсті. Тарамдалған мұртшалары жанындағы өсімдіктерге оралады. Жемісі – жалған </a:t>
            </a:r>
            <a:r>
              <a:rPr lang="ru-RU" sz="1700" u="sng"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жидек</a:t>
            </a:r>
            <a:r>
              <a:rPr lang="ru-RU" sz="17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ірі, пішіні – дөңгелек, сопақша, түсі әр түрлі болады. </a:t>
            </a:r>
            <a:r>
              <a:rPr lang="ru-RU" sz="1700" u="sng"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Шырыны</a:t>
            </a:r>
            <a:r>
              <a:rPr lang="ru-RU" sz="17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жұмсақ </a:t>
            </a:r>
            <a:r>
              <a:rPr lang="ru-RU" sz="17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дәмді. Ірі жемісті Асқабақтың салмағы 40 – 50 кг-ға дейін тартады. Асқабақ жемісінің құрамында 15 – 18% құрғақ заттар, 8 – 10% </a:t>
            </a:r>
            <a:r>
              <a:rPr lang="ru-RU" sz="1700" u="sng"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сахароза</a:t>
            </a:r>
            <a:r>
              <a:rPr lang="ru-RU" sz="17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1700" u="sng"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аскорбин қышқылы</a:t>
            </a:r>
            <a:r>
              <a:rPr lang="ru-RU" sz="17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1700" u="sng"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каротин</a:t>
            </a:r>
            <a:r>
              <a:rPr lang="ru-RU" sz="17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1700" u="sng"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тиамин</a:t>
            </a:r>
            <a:r>
              <a:rPr lang="ru-RU" sz="17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1700" u="sng"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рибофлавин</a:t>
            </a:r>
            <a:r>
              <a:rPr lang="ru-RU" sz="17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т.б. болады. </a:t>
            </a:r>
            <a:endParaRPr lang="ru-RU" sz="17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kk-KZ" sz="1700" b="1" dirty="0">
                <a:latin typeface="Times New Roman" panose="02020603050405020304" pitchFamily="18" charset="0"/>
                <a:ea typeface="Calibri" panose="020F0502020204030204" pitchFamily="34" charset="0"/>
                <a:cs typeface="Times New Roman" panose="02020603050405020304" pitchFamily="18" charset="0"/>
              </a:rPr>
              <a:t>Таралуы:</a:t>
            </a:r>
            <a:r>
              <a:rPr lang="kk-KZ" sz="1700"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Асқабақтар ылғалды және қоңыржай құрғақ Азия, Африка және Американың тропикаларында өседі. Қоңыржай климатты елдерде шектеулі түр сандары кездеседі, олар асқабақ, қияр, қауын сорттарының түрлерімен белгілі.</a:t>
            </a:r>
            <a:endParaRPr lang="ru-RU" sz="1700" dirty="0">
              <a:latin typeface="Times New Roman" panose="02020603050405020304" pitchFamily="18" charset="0"/>
              <a:ea typeface="Calibri" panose="020F0502020204030204" pitchFamily="34" charset="0"/>
              <a:cs typeface="Times New Roman" panose="02020603050405020304" pitchFamily="18" charset="0"/>
            </a:endParaRPr>
          </a:p>
          <a:p>
            <a:pPr marL="0" indent="0">
              <a:spcBef>
                <a:spcPts val="600"/>
              </a:spcBef>
              <a:spcAft>
                <a:spcPts val="600"/>
              </a:spcAft>
              <a:buNone/>
            </a:pPr>
            <a:r>
              <a:rPr lang="kk-KZ" sz="1700" b="1" dirty="0">
                <a:latin typeface="Times New Roman" panose="02020603050405020304" pitchFamily="18" charset="0"/>
                <a:ea typeface="Times New Roman" panose="02020603050405020304" pitchFamily="18" charset="0"/>
                <a:cs typeface="Times New Roman" panose="02020603050405020304" pitchFamily="18" charset="0"/>
              </a:rPr>
              <a:t>Қолданылуы:</a:t>
            </a:r>
            <a:r>
              <a:rPr lang="kk-KZ" sz="17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Көптеген асқабақтардың құрамында әртүрлі физиологиялық әсері бар кукурбитацин заты болады. Тұқымдас жемісі тамаққа қолданылатын бақшада өсетін түрлерімен бағалы. Өкілдері: қарбыз, қауын, асқабақ, люффа. Көкөністік өкілі – қияр. </a:t>
            </a:r>
            <a:r>
              <a:rPr lang="kk-KZ" sz="17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Асқабақтар тұқымдасы бағалы бау-бақшалық, тағамдық, сондай-ақ мал азықтық, дәрілік, сәндік өсімдіктер болып бөлінеді. Кейбір түрлерінің тұқымдарынан тағамдық және техникалық май алынады, ал кейбір түрлерінен арнайы </a:t>
            </a:r>
            <a:r>
              <a:rPr lang="kk-KZ" sz="17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ыдыстар (ожау</a:t>
            </a:r>
            <a:r>
              <a:rPr lang="kk-KZ" sz="17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т.б.) жасалынады.</a:t>
            </a:r>
            <a:endParaRPr lang="ru-RU" sz="17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lnSpc>
                <a:spcPct val="115000"/>
              </a:lnSpc>
              <a:spcAft>
                <a:spcPts val="1000"/>
              </a:spcAft>
              <a:buNone/>
              <a:tabLst>
                <a:tab pos="777875" algn="l"/>
              </a:tabLst>
            </a:pPr>
            <a:r>
              <a:rPr lang="kk-KZ" sz="1700" b="1" dirty="0">
                <a:latin typeface="Times New Roman" panose="02020603050405020304" pitchFamily="18" charset="0"/>
                <a:ea typeface="Calibri" panose="020F0502020204030204" pitchFamily="34" charset="0"/>
                <a:cs typeface="Times New Roman" panose="02020603050405020304" pitchFamily="18" charset="0"/>
              </a:rPr>
              <a:t>Сілтеме:</a:t>
            </a:r>
            <a:r>
              <a:rPr lang="kk-KZ" sz="1700" dirty="0">
                <a:latin typeface="Times New Roman" panose="02020603050405020304" pitchFamily="18" charset="0"/>
                <a:ea typeface="Calibri" panose="020F0502020204030204" pitchFamily="34" charset="0"/>
                <a:cs typeface="Times New Roman" panose="02020603050405020304" pitchFamily="18" charset="0"/>
              </a:rPr>
              <a:t> </a:t>
            </a:r>
            <a:r>
              <a:rPr lang="kk-KZ" sz="17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1.</a:t>
            </a:r>
            <a:r>
              <a:rPr lang="ru-RU" sz="17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hlinkClick r:id="rId2"/>
              </a:rPr>
              <a:t>https://</a:t>
            </a:r>
            <a:r>
              <a:rPr lang="ru-RU" sz="17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hlinkClick r:id="rId2"/>
              </a:rPr>
              <a:t>kk.wikipedia.org/wiki/Асқабақтар_тұқымдасы</a:t>
            </a:r>
            <a:endParaRPr lang="ru-RU" sz="17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15000"/>
              </a:lnSpc>
              <a:spcAft>
                <a:spcPts val="1000"/>
              </a:spcAft>
              <a:buNone/>
              <a:tabLst>
                <a:tab pos="777875" algn="l"/>
              </a:tabLst>
            </a:pPr>
            <a:r>
              <a:rPr lang="kk-KZ" sz="17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Қанатова Мадина</a:t>
            </a:r>
            <a:endParaRPr lang="ru-RU" sz="1700"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ru-RU" dirty="0"/>
          </a:p>
        </p:txBody>
      </p:sp>
      <p:pic>
        <p:nvPicPr>
          <p:cNvPr id="4" name="Рисунок 3" descr="C:\Users\Админ\+++++++++\аскабак.jpg"/>
          <p:cNvPicPr/>
          <p:nvPr/>
        </p:nvPicPr>
        <p:blipFill>
          <a:blip r:embed="rId3" cstate="print"/>
          <a:srcRect/>
          <a:stretch>
            <a:fillRect/>
          </a:stretch>
        </p:blipFill>
        <p:spPr bwMode="auto">
          <a:xfrm>
            <a:off x="543432" y="138048"/>
            <a:ext cx="4079368" cy="2046605"/>
          </a:xfrm>
          <a:prstGeom prst="rect">
            <a:avLst/>
          </a:prstGeom>
          <a:noFill/>
          <a:ln w="9525">
            <a:noFill/>
            <a:miter lim="800000"/>
            <a:headEnd/>
            <a:tailEnd/>
          </a:ln>
        </p:spPr>
      </p:pic>
    </p:spTree>
    <p:extLst>
      <p:ext uri="{BB962C8B-B14F-4D97-AF65-F5344CB8AC3E}">
        <p14:creationId xmlns:p14="http://schemas.microsoft.com/office/powerpoint/2010/main" val="390071143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08500" y="0"/>
            <a:ext cx="7683500" cy="2093976"/>
          </a:xfrm>
        </p:spPr>
        <p:txBody>
          <a:bodyPr>
            <a:normAutofit/>
          </a:bodyPr>
          <a:lstStyle/>
          <a:p>
            <a:pPr>
              <a:lnSpc>
                <a:spcPct val="107000"/>
              </a:lnSpc>
              <a:spcAft>
                <a:spcPts val="800"/>
              </a:spcAft>
            </a:pPr>
            <a:r>
              <a:rPr lang="kk-KZ" sz="1800" b="1" dirty="0" smtClean="0">
                <a:latin typeface="Times New Roman" panose="02020603050405020304" pitchFamily="18" charset="0"/>
                <a:ea typeface="Calibri" panose="020F0502020204030204" pitchFamily="34" charset="0"/>
                <a:cs typeface="Times New Roman" panose="02020603050405020304" pitchFamily="18" charset="0"/>
              </a:rPr>
              <a:t>Дүниесі:</a:t>
            </a:r>
            <a:r>
              <a:rPr lang="kk-KZ" sz="1800" dirty="0" smtClean="0">
                <a:latin typeface="Times New Roman" panose="02020603050405020304" pitchFamily="18" charset="0"/>
                <a:ea typeface="Calibri" panose="020F0502020204030204" pitchFamily="34" charset="0"/>
                <a:cs typeface="Times New Roman" panose="02020603050405020304" pitchFamily="18" charset="0"/>
              </a:rPr>
              <a:t>Өсімдіктер- Plants</a:t>
            </a:r>
            <a:r>
              <a:rPr lang="ru-RU" sz="1800" dirty="0">
                <a:latin typeface="Times New Roman" panose="02020603050405020304" pitchFamily="18" charset="0"/>
                <a:ea typeface="Calibri" panose="020F0502020204030204" pitchFamily="34" charset="0"/>
                <a:cs typeface="Times New Roman" panose="02020603050405020304" pitchFamily="18" charset="0"/>
              </a:rPr>
              <a:t/>
            </a:r>
            <a:br>
              <a:rPr lang="ru-RU" sz="1800" dirty="0">
                <a:latin typeface="Times New Roman" panose="02020603050405020304" pitchFamily="18" charset="0"/>
                <a:ea typeface="Calibri" panose="020F0502020204030204" pitchFamily="34" charset="0"/>
                <a:cs typeface="Times New Roman" panose="02020603050405020304" pitchFamily="18" charset="0"/>
              </a:rPr>
            </a:br>
            <a:r>
              <a:rPr lang="kk-KZ" sz="1800" b="1" dirty="0">
                <a:latin typeface="Times New Roman" panose="02020603050405020304" pitchFamily="18" charset="0"/>
                <a:ea typeface="Calibri" panose="020F0502020204030204" pitchFamily="34" charset="0"/>
                <a:cs typeface="Times New Roman" panose="02020603050405020304" pitchFamily="18" charset="0"/>
              </a:rPr>
              <a:t>  Бөлімі:</a:t>
            </a:r>
            <a:r>
              <a:rPr lang="kk-KZ" sz="1800" dirty="0">
                <a:latin typeface="Times New Roman" panose="02020603050405020304" pitchFamily="18" charset="0"/>
                <a:ea typeface="Calibri" panose="020F0502020204030204" pitchFamily="34" charset="0"/>
                <a:cs typeface="Times New Roman" panose="02020603050405020304" pitchFamily="18" charset="0"/>
              </a:rPr>
              <a:t>Гүлді өсімдіктер- Magnoliophyta</a:t>
            </a:r>
            <a:r>
              <a:rPr lang="ru-RU" sz="1800" dirty="0">
                <a:latin typeface="Times New Roman" panose="02020603050405020304" pitchFamily="18" charset="0"/>
                <a:ea typeface="Calibri" panose="020F0502020204030204" pitchFamily="34" charset="0"/>
                <a:cs typeface="Times New Roman" panose="02020603050405020304" pitchFamily="18" charset="0"/>
              </a:rPr>
              <a:t/>
            </a:r>
            <a:br>
              <a:rPr lang="ru-RU" sz="1800" dirty="0">
                <a:latin typeface="Times New Roman" panose="02020603050405020304" pitchFamily="18" charset="0"/>
                <a:ea typeface="Calibri" panose="020F0502020204030204" pitchFamily="34" charset="0"/>
                <a:cs typeface="Times New Roman" panose="02020603050405020304" pitchFamily="18" charset="0"/>
              </a:rPr>
            </a:br>
            <a:r>
              <a:rPr lang="kk-KZ" sz="1800" b="1" dirty="0">
                <a:latin typeface="Times New Roman" panose="02020603050405020304" pitchFamily="18" charset="0"/>
                <a:ea typeface="Calibri" panose="020F0502020204030204" pitchFamily="34" charset="0"/>
                <a:cs typeface="Times New Roman" panose="02020603050405020304" pitchFamily="18" charset="0"/>
              </a:rPr>
              <a:t>    Табы:</a:t>
            </a:r>
            <a:r>
              <a:rPr lang="kk-KZ" sz="1800" dirty="0">
                <a:latin typeface="Times New Roman" panose="02020603050405020304" pitchFamily="18" charset="0"/>
                <a:ea typeface="Calibri" panose="020F0502020204030204" pitchFamily="34" charset="0"/>
                <a:cs typeface="Times New Roman" panose="02020603050405020304" pitchFamily="18" charset="0"/>
              </a:rPr>
              <a:t>Қос жарнақтылар- Dicotyledoneae</a:t>
            </a:r>
            <a:r>
              <a:rPr lang="ru-RU" sz="1800" dirty="0">
                <a:latin typeface="Times New Roman" panose="02020603050405020304" pitchFamily="18" charset="0"/>
                <a:ea typeface="Calibri" panose="020F0502020204030204" pitchFamily="34" charset="0"/>
                <a:cs typeface="Times New Roman" panose="02020603050405020304" pitchFamily="18" charset="0"/>
              </a:rPr>
              <a:t/>
            </a:r>
            <a:br>
              <a:rPr lang="ru-RU" sz="1800" dirty="0">
                <a:latin typeface="Times New Roman" panose="02020603050405020304" pitchFamily="18" charset="0"/>
                <a:ea typeface="Calibri" panose="020F0502020204030204" pitchFamily="34" charset="0"/>
                <a:cs typeface="Times New Roman" panose="02020603050405020304" pitchFamily="18" charset="0"/>
              </a:rPr>
            </a:br>
            <a:r>
              <a:rPr lang="kk-KZ" sz="1800" b="1" dirty="0">
                <a:latin typeface="Times New Roman" panose="02020603050405020304" pitchFamily="18" charset="0"/>
                <a:ea typeface="Calibri" panose="020F0502020204030204" pitchFamily="34" charset="0"/>
                <a:cs typeface="Times New Roman" panose="02020603050405020304" pitchFamily="18" charset="0"/>
              </a:rPr>
              <a:t>       Тұқымдасы:</a:t>
            </a:r>
            <a:r>
              <a:rPr lang="kk-KZ" sz="1800" dirty="0">
                <a:latin typeface="Times New Roman" panose="02020603050405020304" pitchFamily="18" charset="0"/>
                <a:ea typeface="Calibri" panose="020F0502020204030204" pitchFamily="34" charset="0"/>
                <a:cs typeface="Times New Roman" panose="02020603050405020304" pitchFamily="18" charset="0"/>
              </a:rPr>
              <a:t>Асқабақ тұқ.-Cucurbitaceae</a:t>
            </a:r>
            <a:r>
              <a:rPr lang="ru-RU" sz="1800" dirty="0">
                <a:latin typeface="Times New Roman" panose="02020603050405020304" pitchFamily="18" charset="0"/>
                <a:ea typeface="Calibri" panose="020F0502020204030204" pitchFamily="34" charset="0"/>
                <a:cs typeface="Times New Roman" panose="02020603050405020304" pitchFamily="18" charset="0"/>
              </a:rPr>
              <a:t/>
            </a:r>
            <a:br>
              <a:rPr lang="ru-RU" sz="1800" dirty="0">
                <a:latin typeface="Times New Roman" panose="02020603050405020304" pitchFamily="18" charset="0"/>
                <a:ea typeface="Calibri" panose="020F0502020204030204" pitchFamily="34" charset="0"/>
                <a:cs typeface="Times New Roman" panose="02020603050405020304" pitchFamily="18" charset="0"/>
              </a:rPr>
            </a:br>
            <a:r>
              <a:rPr lang="kk-KZ" sz="1800" dirty="0">
                <a:latin typeface="Times New Roman" panose="02020603050405020304" pitchFamily="18" charset="0"/>
                <a:ea typeface="Calibri" panose="020F0502020204030204" pitchFamily="34" charset="0"/>
                <a:cs typeface="Times New Roman" panose="02020603050405020304" pitchFamily="18" charset="0"/>
              </a:rPr>
              <a:t>           </a:t>
            </a:r>
            <a:r>
              <a:rPr lang="kk-KZ" sz="1800" b="1" dirty="0">
                <a:latin typeface="Times New Roman" panose="02020603050405020304" pitchFamily="18" charset="0"/>
                <a:ea typeface="Calibri" panose="020F0502020204030204" pitchFamily="34" charset="0"/>
                <a:cs typeface="Times New Roman" panose="02020603050405020304" pitchFamily="18" charset="0"/>
              </a:rPr>
              <a:t>Тегі: </a:t>
            </a:r>
            <a:r>
              <a:rPr lang="kk-KZ" sz="1800" dirty="0">
                <a:latin typeface="Times New Roman" panose="02020603050405020304" pitchFamily="18" charset="0"/>
                <a:ea typeface="Calibri" panose="020F0502020204030204" pitchFamily="34" charset="0"/>
                <a:cs typeface="Times New Roman" panose="02020603050405020304" pitchFamily="18" charset="0"/>
              </a:rPr>
              <a:t>Қарбыз-Citrullus</a:t>
            </a:r>
            <a:endParaRPr lang="ru-RU"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Объект 2"/>
          <p:cNvSpPr>
            <a:spLocks noGrp="1"/>
          </p:cNvSpPr>
          <p:nvPr>
            <p:ph idx="1"/>
          </p:nvPr>
        </p:nvSpPr>
        <p:spPr>
          <a:xfrm>
            <a:off x="0" y="2093976"/>
            <a:ext cx="12192000" cy="4764024"/>
          </a:xfrm>
        </p:spPr>
        <p:txBody>
          <a:bodyPr>
            <a:normAutofit fontScale="92500" lnSpcReduction="20000"/>
          </a:bodyPr>
          <a:lstStyle/>
          <a:p>
            <a:pPr marL="0" indent="0" algn="just">
              <a:lnSpc>
                <a:spcPct val="107000"/>
              </a:lnSpc>
              <a:spcAft>
                <a:spcPts val="800"/>
              </a:spcAft>
              <a:buNone/>
            </a:pPr>
            <a:r>
              <a:rPr lang="kk-KZ" sz="1800" b="1" dirty="0">
                <a:latin typeface="Times New Roman" panose="02020603050405020304" pitchFamily="18" charset="0"/>
                <a:ea typeface="Calibri" panose="020F0502020204030204" pitchFamily="34" charset="0"/>
              </a:rPr>
              <a:t>Сипаттамасы:</a:t>
            </a:r>
            <a:r>
              <a:rPr lang="kk-KZ" sz="1800" dirty="0">
                <a:latin typeface="Times New Roman" panose="02020603050405020304" pitchFamily="18" charset="0"/>
                <a:ea typeface="Calibri" panose="020F0502020204030204" pitchFamily="34" charset="0"/>
              </a:rPr>
              <a:t>Қарбыз  – асқабақ тұқымдасына жататын бір немесе көпжылдық өсімдік. Ең көп тараған бақша дақылдарының бірі. Дүниежүзінде 500-ден аса асханалық Қарбыз сорттары өсіріледі. Жапырақтары ірі, гүлдері ақсары түсті, сабағы төселмелі, ұзындығы 2 – 3 м-дей болады. Гүлі дара жынысты, бір үйлі, кейде екі үйлі. Түсі ақ, ала, қоңыр жасыл жолақты. Жемісі тәтті шырынды қызыл, қызғылт, күрең қызыл, сирегірек ақ және сарғыш болады. Қарбыздың салмағы 0,6 – 16 кг, құрамында 11% қант, витамин, т.б. заттар бар. Қарбыз – жылу сүйгіш, ыстыққа және құрғақшылыққа төзімді өсімдік, бірақ үсікке төзімсіз</a:t>
            </a:r>
            <a:r>
              <a:rPr lang="kk-KZ" sz="1800" dirty="0" smtClean="0">
                <a:latin typeface="Times New Roman" panose="02020603050405020304" pitchFamily="18" charset="0"/>
                <a:ea typeface="Calibri" panose="020F0502020204030204" pitchFamily="34" charset="0"/>
              </a:rPr>
              <a:t>.</a:t>
            </a:r>
          </a:p>
          <a:p>
            <a:pPr marL="0" indent="0" algn="just">
              <a:lnSpc>
                <a:spcPct val="107000"/>
              </a:lnSpc>
              <a:spcAft>
                <a:spcPts val="800"/>
              </a:spcAft>
              <a:buNone/>
            </a:pPr>
            <a:r>
              <a:rPr lang="kk-KZ" sz="1800" dirty="0" smtClean="0">
                <a:latin typeface="Times New Roman" panose="02020603050405020304" pitchFamily="18" charset="0"/>
                <a:ea typeface="Calibri" panose="020F0502020204030204" pitchFamily="34" charset="0"/>
              </a:rPr>
              <a:t> </a:t>
            </a:r>
            <a:br>
              <a:rPr lang="kk-KZ" sz="1800" dirty="0" smtClean="0">
                <a:latin typeface="Times New Roman" panose="02020603050405020304" pitchFamily="18" charset="0"/>
                <a:ea typeface="Calibri" panose="020F0502020204030204" pitchFamily="34" charset="0"/>
              </a:rPr>
            </a:br>
            <a:r>
              <a:rPr lang="kk-KZ" sz="1800" b="1" dirty="0">
                <a:latin typeface="Times New Roman" panose="02020603050405020304" pitchFamily="18" charset="0"/>
                <a:ea typeface="Calibri" panose="020F0502020204030204" pitchFamily="34" charset="0"/>
                <a:cs typeface="Times New Roman" panose="02020603050405020304" pitchFamily="18" charset="0"/>
              </a:rPr>
              <a:t>Таралуы:</a:t>
            </a:r>
            <a:r>
              <a:rPr lang="kk-KZ" sz="1800" dirty="0">
                <a:latin typeface="Calibri" panose="020F0502020204030204" pitchFamily="34" charset="0"/>
                <a:ea typeface="Calibri" panose="020F0502020204030204" pitchFamily="34" charset="0"/>
                <a:cs typeface="Times New Roman" panose="02020603050405020304" pitchFamily="18" charset="0"/>
              </a:rPr>
              <a:t> </a:t>
            </a:r>
            <a:r>
              <a:rPr lang="kk-KZ" sz="1800" dirty="0">
                <a:latin typeface="Times New Roman" panose="02020603050405020304" pitchFamily="18" charset="0"/>
                <a:ea typeface="Calibri" panose="020F0502020204030204" pitchFamily="34" charset="0"/>
                <a:cs typeface="Times New Roman" panose="02020603050405020304" pitchFamily="18" charset="0"/>
              </a:rPr>
              <a:t>Жабайы түрі Африкада, Иранда, Орта Азияда, Ауғанстанда кездеседі. Қазақстанда Қызылорда, Оңтүстік Қазақстан, Жамбыл облысы, Шығыс Қазақстан, Батыс Қазақстан, Ақтөбе, Алматы облыстарында көбірек өсіріледі.</a:t>
            </a:r>
            <a:endParaRPr lang="ru-RU" sz="1800"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kk-KZ" sz="1800" b="1" dirty="0">
                <a:latin typeface="Times New Roman" panose="02020603050405020304" pitchFamily="18" charset="0"/>
                <a:ea typeface="Calibri" panose="020F0502020204030204" pitchFamily="34" charset="0"/>
                <a:cs typeface="Times New Roman" panose="02020603050405020304" pitchFamily="18" charset="0"/>
              </a:rPr>
              <a:t>Қолданылуы:</a:t>
            </a:r>
            <a:r>
              <a:rPr lang="kk-KZ" sz="1800" dirty="0">
                <a:latin typeface="Calibri" panose="020F0502020204030204" pitchFamily="34" charset="0"/>
                <a:ea typeface="Calibri" panose="020F0502020204030204" pitchFamily="34" charset="0"/>
                <a:cs typeface="Times New Roman" panose="02020603050405020304" pitchFamily="18" charset="0"/>
              </a:rPr>
              <a:t> </a:t>
            </a:r>
            <a:r>
              <a:rPr lang="kk-KZ" sz="1800" dirty="0">
                <a:latin typeface="Times New Roman" panose="02020603050405020304" pitchFamily="18" charset="0"/>
                <a:ea typeface="Calibri" panose="020F0502020204030204" pitchFamily="34" charset="0"/>
                <a:cs typeface="Times New Roman" panose="02020603050405020304" pitchFamily="18" charset="0"/>
              </a:rPr>
              <a:t>Емдік мақсатқа Қарбыздың шырынды бөлігі мен қабығын және дәндерін пайдаланады. Қарбыздың тәтті бөлігі мен шырыны шөл басады, несеп жүргізеді. Дәндерінің қан тоқтататын және ішек құртын түсіретін қасиеті бар. Халық медицинасында Қарбыздың жемісін шемен мен сары ауруға қарсы қолданады.</a:t>
            </a:r>
            <a:endParaRPr lang="ru-RU" sz="1800"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kk-KZ" sz="1800" b="1" dirty="0">
                <a:latin typeface="Times New Roman" panose="02020603050405020304" pitchFamily="18" charset="0"/>
                <a:ea typeface="Calibri" panose="020F0502020204030204" pitchFamily="34" charset="0"/>
                <a:cs typeface="Times New Roman" panose="02020603050405020304" pitchFamily="18" charset="0"/>
              </a:rPr>
              <a:t>Сілтемесі</a:t>
            </a:r>
            <a:r>
              <a:rPr lang="kk-KZ" sz="1800" dirty="0">
                <a:latin typeface="Times New Roman" panose="02020603050405020304" pitchFamily="18" charset="0"/>
                <a:ea typeface="Calibri" panose="020F0502020204030204" pitchFamily="34" charset="0"/>
                <a:cs typeface="Times New Roman" panose="02020603050405020304" pitchFamily="18" charset="0"/>
              </a:rPr>
              <a:t>:↑ Шаңырақ : Үй-тұрмыстық энциклопедиясы. Алматы : Қаз.Сов.энцикл.Бас ред., 1990 ISBN 5-89800-008-9</a:t>
            </a:r>
            <a:endParaRPr lang="ru-RU" sz="18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kk-KZ" sz="1700" dirty="0" smtClean="0">
                <a:latin typeface="Times New Roman" panose="02020603050405020304" pitchFamily="18" charset="0"/>
                <a:cs typeface="Times New Roman" panose="02020603050405020304" pitchFamily="18" charset="0"/>
              </a:rPr>
              <a:t>                                                                                                                        </a:t>
            </a:r>
          </a:p>
          <a:p>
            <a:pPr marL="0" indent="0">
              <a:buNone/>
            </a:pPr>
            <a:endParaRPr lang="kk-KZ" sz="1700" dirty="0">
              <a:latin typeface="Times New Roman" panose="02020603050405020304" pitchFamily="18" charset="0"/>
              <a:cs typeface="Times New Roman" panose="02020603050405020304" pitchFamily="18" charset="0"/>
            </a:endParaRPr>
          </a:p>
          <a:p>
            <a:pPr marL="0" indent="0">
              <a:buNone/>
            </a:pPr>
            <a:r>
              <a:rPr lang="kk-KZ" sz="1700" dirty="0" smtClean="0">
                <a:latin typeface="Times New Roman" panose="02020603050405020304" pitchFamily="18" charset="0"/>
                <a:cs typeface="Times New Roman" panose="02020603050405020304" pitchFamily="18" charset="0"/>
              </a:rPr>
              <a:t>                                                                                                                                                                       </a:t>
            </a:r>
            <a:r>
              <a:rPr lang="kk-KZ" sz="1800" dirty="0" smtClean="0">
                <a:latin typeface="Times New Roman" panose="02020603050405020304" pitchFamily="18" charset="0"/>
                <a:cs typeface="Times New Roman" panose="02020603050405020304" pitchFamily="18" charset="0"/>
              </a:rPr>
              <a:t>Маннапова Айнара</a:t>
            </a:r>
            <a:endParaRPr lang="ru-RU" sz="1800" dirty="0">
              <a:latin typeface="Times New Roman" panose="02020603050405020304" pitchFamily="18" charset="0"/>
              <a:cs typeface="Times New Roman" panose="02020603050405020304" pitchFamily="18" charset="0"/>
            </a:endParaRPr>
          </a:p>
        </p:txBody>
      </p:sp>
      <p:pic>
        <p:nvPicPr>
          <p:cNvPr id="4" name="Рисунок 3"/>
          <p:cNvPicPr/>
          <p:nvPr/>
        </p:nvPicPr>
        <p:blipFill>
          <a:blip r:embed="rId2">
            <a:extLst>
              <a:ext uri="{28A0092B-C50C-407E-A947-70E740481C1C}">
                <a14:useLocalDpi xmlns:a14="http://schemas.microsoft.com/office/drawing/2010/main" val="0"/>
              </a:ext>
            </a:extLst>
          </a:blip>
          <a:stretch>
            <a:fillRect/>
          </a:stretch>
        </p:blipFill>
        <p:spPr>
          <a:xfrm>
            <a:off x="406400" y="-15621"/>
            <a:ext cx="3352800" cy="2109597"/>
          </a:xfrm>
          <a:prstGeom prst="rect">
            <a:avLst/>
          </a:prstGeom>
        </p:spPr>
      </p:pic>
    </p:spTree>
    <p:extLst>
      <p:ext uri="{BB962C8B-B14F-4D97-AF65-F5344CB8AC3E}">
        <p14:creationId xmlns:p14="http://schemas.microsoft.com/office/powerpoint/2010/main" val="3336798378"/>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98800" y="0"/>
            <a:ext cx="8966200" cy="2266950"/>
          </a:xfrm>
        </p:spPr>
        <p:txBody>
          <a:bodyPr>
            <a:normAutofit/>
          </a:bodyPr>
          <a:lstStyle/>
          <a:p>
            <a:pPr marL="171450">
              <a:lnSpc>
                <a:spcPct val="115000"/>
              </a:lnSpc>
              <a:spcAft>
                <a:spcPts val="0"/>
              </a:spcAft>
              <a:tabLst>
                <a:tab pos="171450" algn="l"/>
              </a:tabLst>
            </a:pPr>
            <a:r>
              <a:rPr lang="kk-KZ" sz="1700" b="1" dirty="0">
                <a:latin typeface="Times New Roman" panose="02020603050405020304" pitchFamily="18" charset="0"/>
                <a:ea typeface="Times New Roman" panose="02020603050405020304" pitchFamily="18" charset="0"/>
                <a:cs typeface="Times New Roman" panose="02020603050405020304" pitchFamily="18" charset="0"/>
              </a:rPr>
              <a:t>Бөлімі: </a:t>
            </a:r>
            <a:r>
              <a:rPr lang="kk-KZ" sz="1700" dirty="0">
                <a:latin typeface="Times New Roman" panose="02020603050405020304" pitchFamily="18" charset="0"/>
                <a:ea typeface="Times New Roman" panose="02020603050405020304" pitchFamily="18" charset="0"/>
                <a:cs typeface="Times New Roman" panose="02020603050405020304" pitchFamily="18" charset="0"/>
              </a:rPr>
              <a:t>Гүлді өсімдіктер - Magnoliophyta</a:t>
            </a:r>
            <a:r>
              <a:rPr lang="ru-RU" sz="1700" dirty="0">
                <a:latin typeface="Times New Roman" panose="02020603050405020304" pitchFamily="18" charset="0"/>
                <a:ea typeface="Times New Roman" panose="02020603050405020304" pitchFamily="18" charset="0"/>
                <a:cs typeface="Times New Roman" panose="02020603050405020304" pitchFamily="18" charset="0"/>
              </a:rPr>
              <a:t/>
            </a:r>
            <a:br>
              <a:rPr lang="ru-RU" sz="1700" dirty="0">
                <a:latin typeface="Times New Roman" panose="02020603050405020304" pitchFamily="18" charset="0"/>
                <a:ea typeface="Times New Roman" panose="02020603050405020304" pitchFamily="18" charset="0"/>
                <a:cs typeface="Times New Roman" panose="02020603050405020304" pitchFamily="18" charset="0"/>
              </a:rPr>
            </a:br>
            <a:r>
              <a:rPr lang="kk-KZ" sz="1700" b="1" dirty="0">
                <a:latin typeface="Times New Roman" panose="02020603050405020304" pitchFamily="18" charset="0"/>
                <a:ea typeface="Times New Roman" panose="02020603050405020304" pitchFamily="18" charset="0"/>
                <a:cs typeface="Times New Roman" panose="02020603050405020304" pitchFamily="18" charset="0"/>
              </a:rPr>
              <a:t>       Табы: </a:t>
            </a:r>
            <a:r>
              <a:rPr lang="kk-KZ" sz="1700" dirty="0">
                <a:latin typeface="Times New Roman" panose="02020603050405020304" pitchFamily="18" charset="0"/>
                <a:ea typeface="Times New Roman" panose="02020603050405020304" pitchFamily="18" charset="0"/>
                <a:cs typeface="Times New Roman" panose="02020603050405020304" pitchFamily="18" charset="0"/>
              </a:rPr>
              <a:t>Қос жарнақтылар - Magnoliopsida</a:t>
            </a:r>
            <a:r>
              <a:rPr lang="ru-RU" sz="1700" dirty="0">
                <a:latin typeface="Times New Roman" panose="02020603050405020304" pitchFamily="18" charset="0"/>
                <a:ea typeface="Times New Roman" panose="02020603050405020304" pitchFamily="18" charset="0"/>
                <a:cs typeface="Times New Roman" panose="02020603050405020304" pitchFamily="18" charset="0"/>
              </a:rPr>
              <a:t/>
            </a:r>
            <a:br>
              <a:rPr lang="ru-RU" sz="1700" dirty="0">
                <a:latin typeface="Times New Roman" panose="02020603050405020304" pitchFamily="18" charset="0"/>
                <a:ea typeface="Times New Roman" panose="02020603050405020304" pitchFamily="18" charset="0"/>
                <a:cs typeface="Times New Roman" panose="02020603050405020304" pitchFamily="18" charset="0"/>
              </a:rPr>
            </a:br>
            <a:r>
              <a:rPr lang="kk-KZ" sz="1700" dirty="0">
                <a:latin typeface="Times New Roman" panose="02020603050405020304" pitchFamily="18" charset="0"/>
                <a:ea typeface="Times New Roman" panose="02020603050405020304" pitchFamily="18" charset="0"/>
                <a:cs typeface="Times New Roman" panose="02020603050405020304" pitchFamily="18" charset="0"/>
              </a:rPr>
              <a:t>            </a:t>
            </a:r>
            <a:r>
              <a:rPr lang="kk-KZ" sz="1700" b="1" dirty="0">
                <a:latin typeface="Times New Roman" panose="02020603050405020304" pitchFamily="18" charset="0"/>
                <a:ea typeface="Times New Roman" panose="02020603050405020304" pitchFamily="18" charset="0"/>
                <a:cs typeface="Times New Roman" panose="02020603050405020304" pitchFamily="18" charset="0"/>
              </a:rPr>
              <a:t>Сабы:</a:t>
            </a:r>
            <a:r>
              <a:rPr lang="kk-KZ" sz="1700" dirty="0">
                <a:latin typeface="Times New Roman" panose="02020603050405020304" pitchFamily="18" charset="0"/>
                <a:ea typeface="Times New Roman" panose="02020603050405020304" pitchFamily="18" charset="0"/>
                <a:cs typeface="Times New Roman" panose="02020603050405020304" pitchFamily="18" charset="0"/>
              </a:rPr>
              <a:t>Асқабақ - Cucurbitales</a:t>
            </a:r>
            <a:r>
              <a:rPr lang="ru-RU" sz="1700" dirty="0">
                <a:latin typeface="Times New Roman" panose="02020603050405020304" pitchFamily="18" charset="0"/>
                <a:ea typeface="Times New Roman" panose="02020603050405020304" pitchFamily="18" charset="0"/>
                <a:cs typeface="Times New Roman" panose="02020603050405020304" pitchFamily="18" charset="0"/>
              </a:rPr>
              <a:t/>
            </a:r>
            <a:br>
              <a:rPr lang="ru-RU" sz="1700" dirty="0">
                <a:latin typeface="Times New Roman" panose="02020603050405020304" pitchFamily="18" charset="0"/>
                <a:ea typeface="Times New Roman" panose="02020603050405020304" pitchFamily="18" charset="0"/>
                <a:cs typeface="Times New Roman" panose="02020603050405020304" pitchFamily="18" charset="0"/>
              </a:rPr>
            </a:br>
            <a:r>
              <a:rPr lang="kk-KZ" sz="1700" dirty="0">
                <a:latin typeface="Times New Roman" panose="02020603050405020304" pitchFamily="18" charset="0"/>
                <a:ea typeface="Times New Roman" panose="02020603050405020304" pitchFamily="18" charset="0"/>
                <a:cs typeface="Times New Roman" panose="02020603050405020304" pitchFamily="18" charset="0"/>
              </a:rPr>
              <a:t>              </a:t>
            </a:r>
            <a:r>
              <a:rPr lang="kk-KZ" sz="1700" b="1" dirty="0">
                <a:latin typeface="Times New Roman" panose="02020603050405020304" pitchFamily="18" charset="0"/>
                <a:ea typeface="Times New Roman" panose="02020603050405020304" pitchFamily="18" charset="0"/>
                <a:cs typeface="Times New Roman" panose="02020603050405020304" pitchFamily="18" charset="0"/>
              </a:rPr>
              <a:t>Тұқымдасы: </a:t>
            </a:r>
            <a:r>
              <a:rPr lang="kk-KZ" sz="1700" dirty="0">
                <a:latin typeface="Times New Roman" panose="02020603050405020304" pitchFamily="18" charset="0"/>
                <a:ea typeface="Times New Roman" panose="02020603050405020304" pitchFamily="18" charset="0"/>
                <a:cs typeface="Times New Roman" panose="02020603050405020304" pitchFamily="18" charset="0"/>
              </a:rPr>
              <a:t>Асқабақ - Cucurbitaceae </a:t>
            </a:r>
            <a:r>
              <a:rPr lang="ru-RU" sz="1700" dirty="0">
                <a:latin typeface="Times New Roman" panose="02020603050405020304" pitchFamily="18" charset="0"/>
                <a:ea typeface="Times New Roman" panose="02020603050405020304" pitchFamily="18" charset="0"/>
                <a:cs typeface="Times New Roman" panose="02020603050405020304" pitchFamily="18" charset="0"/>
              </a:rPr>
              <a:t/>
            </a:r>
            <a:br>
              <a:rPr lang="ru-RU" sz="1700" dirty="0">
                <a:latin typeface="Times New Roman" panose="02020603050405020304" pitchFamily="18" charset="0"/>
                <a:ea typeface="Times New Roman" panose="02020603050405020304" pitchFamily="18" charset="0"/>
                <a:cs typeface="Times New Roman" panose="02020603050405020304" pitchFamily="18" charset="0"/>
              </a:rPr>
            </a:br>
            <a:r>
              <a:rPr lang="kk-KZ" sz="1700" dirty="0">
                <a:latin typeface="Times New Roman" panose="02020603050405020304" pitchFamily="18" charset="0"/>
                <a:ea typeface="Times New Roman" panose="02020603050405020304" pitchFamily="18" charset="0"/>
                <a:cs typeface="Times New Roman" panose="02020603050405020304" pitchFamily="18" charset="0"/>
              </a:rPr>
              <a:t>                  </a:t>
            </a:r>
            <a:r>
              <a:rPr lang="kk-KZ" sz="1700" b="1" dirty="0">
                <a:latin typeface="Times New Roman" panose="02020603050405020304" pitchFamily="18" charset="0"/>
                <a:ea typeface="Times New Roman" panose="02020603050405020304" pitchFamily="18" charset="0"/>
                <a:cs typeface="Times New Roman" panose="02020603050405020304" pitchFamily="18" charset="0"/>
              </a:rPr>
              <a:t>Тайпасы: </a:t>
            </a:r>
            <a:r>
              <a:rPr lang="kk-KZ" sz="1700" dirty="0">
                <a:latin typeface="Times New Roman" panose="02020603050405020304" pitchFamily="18" charset="0"/>
                <a:ea typeface="Times New Roman" panose="02020603050405020304" pitchFamily="18" charset="0"/>
                <a:cs typeface="Times New Roman" panose="02020603050405020304" pitchFamily="18" charset="0"/>
              </a:rPr>
              <a:t>Асқабақ - Benincaseae</a:t>
            </a:r>
            <a:r>
              <a:rPr lang="ru-RU" sz="1700" dirty="0">
                <a:latin typeface="Times New Roman" panose="02020603050405020304" pitchFamily="18" charset="0"/>
                <a:ea typeface="Times New Roman" panose="02020603050405020304" pitchFamily="18" charset="0"/>
                <a:cs typeface="Times New Roman" panose="02020603050405020304" pitchFamily="18" charset="0"/>
              </a:rPr>
              <a:t/>
            </a:r>
            <a:br>
              <a:rPr lang="ru-RU" sz="1700" dirty="0">
                <a:latin typeface="Times New Roman" panose="02020603050405020304" pitchFamily="18" charset="0"/>
                <a:ea typeface="Times New Roman" panose="02020603050405020304" pitchFamily="18" charset="0"/>
                <a:cs typeface="Times New Roman" panose="02020603050405020304" pitchFamily="18" charset="0"/>
              </a:rPr>
            </a:br>
            <a:r>
              <a:rPr lang="kk-KZ" sz="1700" dirty="0">
                <a:latin typeface="Times New Roman" panose="02020603050405020304" pitchFamily="18" charset="0"/>
                <a:ea typeface="Times New Roman" panose="02020603050405020304" pitchFamily="18" charset="0"/>
                <a:cs typeface="Times New Roman" panose="02020603050405020304" pitchFamily="18" charset="0"/>
              </a:rPr>
              <a:t>                     </a:t>
            </a:r>
            <a:r>
              <a:rPr lang="kk-KZ" sz="1700" b="1" dirty="0">
                <a:latin typeface="Times New Roman" panose="02020603050405020304" pitchFamily="18" charset="0"/>
                <a:ea typeface="Times New Roman" panose="02020603050405020304" pitchFamily="18" charset="0"/>
                <a:cs typeface="Times New Roman" panose="02020603050405020304" pitchFamily="18" charset="0"/>
              </a:rPr>
              <a:t>Тегі: </a:t>
            </a:r>
            <a:r>
              <a:rPr lang="kk-KZ" sz="1700" dirty="0">
                <a:latin typeface="Times New Roman" panose="02020603050405020304" pitchFamily="18" charset="0"/>
                <a:ea typeface="Times New Roman" panose="02020603050405020304" pitchFamily="18" charset="0"/>
                <a:cs typeface="Times New Roman" panose="02020603050405020304" pitchFamily="18" charset="0"/>
              </a:rPr>
              <a:t>Қауын - Cucumis melo </a:t>
            </a:r>
            <a:endParaRPr lang="ru-RU" sz="17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0" y="2266950"/>
            <a:ext cx="12192000" cy="4591050"/>
          </a:xfrm>
        </p:spPr>
        <p:txBody>
          <a:bodyPr>
            <a:normAutofit fontScale="85000" lnSpcReduction="10000"/>
          </a:bodyPr>
          <a:lstStyle/>
          <a:p>
            <a:pPr marL="0" indent="0">
              <a:lnSpc>
                <a:spcPct val="115000"/>
              </a:lnSpc>
              <a:spcAft>
                <a:spcPts val="0"/>
              </a:spcAft>
              <a:buNone/>
              <a:tabLst>
                <a:tab pos="171450" algn="l"/>
              </a:tabLst>
            </a:pPr>
            <a:r>
              <a:rPr lang="kk-KZ" b="1" dirty="0">
                <a:latin typeface="Times New Roman" panose="02020603050405020304" pitchFamily="18" charset="0"/>
                <a:ea typeface="Times New Roman" panose="02020603050405020304" pitchFamily="18" charset="0"/>
                <a:cs typeface="Times New Roman" panose="02020603050405020304" pitchFamily="18" charset="0"/>
              </a:rPr>
              <a:t>Сипаттама:</a:t>
            </a:r>
            <a:r>
              <a:rPr lang="kk-KZ" sz="1400" b="1"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 </a:t>
            </a:r>
            <a:r>
              <a:rPr lang="kk-KZ"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Қауын (Cucumis melo) – асқабақ тұқымдасына жататын бір жылдық шөптесін өсімдік. Жапырағы ірі, кезектесіп орналасқан, жіңішке сабағы буындарға тарамданып, жер бетіне төселіп өседі. Гүлі сары, дара жынысты, қос жынысты түрі де кездеседі. Жемісі – көп тұқымды, жемісінің түсі де, пішіні де сортына байланысты әр түрлі болады. Қауын 25-30 ͦ С температурада жақсы өседі. Қауын сорттары мен түрлеріне қарай әңгелек, әміре, т.б топтарға бөлінеді</a:t>
            </a:r>
            <a:r>
              <a:rPr lang="kk-KZ" dirty="0" smtClean="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1600" dirty="0">
              <a:latin typeface="Calibri" panose="020F0502020204030204" pitchFamily="34" charset="0"/>
              <a:ea typeface="Times New Roman" panose="02020603050405020304" pitchFamily="18" charset="0"/>
              <a:cs typeface="Times New Roman" panose="02020603050405020304" pitchFamily="18" charset="0"/>
            </a:endParaRPr>
          </a:p>
          <a:p>
            <a:pPr marL="0" indent="0">
              <a:lnSpc>
                <a:spcPct val="115000"/>
              </a:lnSpc>
              <a:spcAft>
                <a:spcPts val="0"/>
              </a:spcAft>
              <a:buNone/>
              <a:tabLst>
                <a:tab pos="171450" algn="l"/>
              </a:tabLst>
            </a:pPr>
            <a:r>
              <a:rPr lang="kk-KZ" b="1" dirty="0">
                <a:latin typeface="Times New Roman" panose="02020603050405020304" pitchFamily="18" charset="0"/>
                <a:ea typeface="Times New Roman" panose="02020603050405020304" pitchFamily="18" charset="0"/>
                <a:cs typeface="Times New Roman" panose="02020603050405020304" pitchFamily="18" charset="0"/>
              </a:rPr>
              <a:t>Таралуы: </a:t>
            </a:r>
            <a:r>
              <a:rPr lang="kk-KZ" dirty="0">
                <a:latin typeface="Times New Roman" panose="02020603050405020304" pitchFamily="18" charset="0"/>
                <a:ea typeface="Times New Roman" panose="02020603050405020304" pitchFamily="18" charset="0"/>
                <a:cs typeface="Times New Roman" panose="02020603050405020304" pitchFamily="18" charset="0"/>
              </a:rPr>
              <a:t>Қауын жабайы түрде Оңтүстік-Батыс Азия мен Африкада өседі. Бұдан      2 мың жыл бұрын қауынды Кіші және Орта Азия жерінде мәдени дақыл ретінде өсіре бастаған. Қауынның Қазақстанда аудандастырылған сорттары: Іле, Ашық сары, Бұхара – </a:t>
            </a:r>
            <a:r>
              <a:rPr lang="kk-KZ" dirty="0" smtClean="0">
                <a:latin typeface="Times New Roman" panose="02020603050405020304" pitchFamily="18" charset="0"/>
                <a:ea typeface="Times New Roman" panose="02020603050405020304" pitchFamily="18" charset="0"/>
                <a:cs typeface="Times New Roman" panose="02020603050405020304" pitchFamily="18" charset="0"/>
              </a:rPr>
              <a:t>944.</a:t>
            </a:r>
            <a:endParaRPr lang="ru-RU" sz="1600" dirty="0">
              <a:latin typeface="Calibri" panose="020F0502020204030204" pitchFamily="34" charset="0"/>
              <a:ea typeface="Times New Roman" panose="02020603050405020304" pitchFamily="18" charset="0"/>
              <a:cs typeface="Times New Roman" panose="02020603050405020304" pitchFamily="18" charset="0"/>
            </a:endParaRPr>
          </a:p>
          <a:p>
            <a:pPr marL="0" indent="0">
              <a:lnSpc>
                <a:spcPct val="115000"/>
              </a:lnSpc>
              <a:spcAft>
                <a:spcPts val="0"/>
              </a:spcAft>
              <a:buNone/>
              <a:tabLst>
                <a:tab pos="171450" algn="l"/>
              </a:tabLst>
            </a:pPr>
            <a:r>
              <a:rPr lang="kk-KZ" b="1" dirty="0">
                <a:latin typeface="Times New Roman" panose="02020603050405020304" pitchFamily="18" charset="0"/>
                <a:ea typeface="Times New Roman" panose="02020603050405020304" pitchFamily="18" charset="0"/>
                <a:cs typeface="Times New Roman" panose="02020603050405020304" pitchFamily="18" charset="0"/>
              </a:rPr>
              <a:t>Қолданылуы:</a:t>
            </a:r>
            <a:r>
              <a:rPr lang="kk-KZ" dirty="0">
                <a:latin typeface="Times New Roman" panose="02020603050405020304" pitchFamily="18" charset="0"/>
                <a:ea typeface="Times New Roman" panose="02020603050405020304" pitchFamily="18" charset="0"/>
                <a:cs typeface="Times New Roman" panose="02020603050405020304" pitchFamily="18" charset="0"/>
              </a:rPr>
              <a:t> Қауынның жемістері қайта өңделген күйде кеңінен қолданылады. Қауыннан бал, цукаттар, тосап, мармелад дайындайды. Дәндерінен жоғары сапалы тағамдық май өндіреді. Жемістерін туберкулез, бронхит, ревматизм ауруларында қолданады және жүрек-қан тамыр ауруларында, бүйрек пен бауырдың дерттерінде қолдану ұсынылады. Ежелден-ақ қауын шырынын ішек құрттарына қарсы ем ретінде, тамақ аурулары мен созылмалы жөтелге қарсы қолданады</a:t>
            </a:r>
            <a:r>
              <a:rPr lang="kk-KZ" dirty="0" smtClean="0">
                <a:latin typeface="Times New Roman" panose="02020603050405020304" pitchFamily="18" charset="0"/>
                <a:ea typeface="Times New Roman" panose="02020603050405020304" pitchFamily="18" charset="0"/>
                <a:cs typeface="Times New Roman" panose="02020603050405020304" pitchFamily="18" charset="0"/>
              </a:rPr>
              <a:t>.</a:t>
            </a:r>
            <a:endParaRPr lang="ru-RU" sz="1600" dirty="0">
              <a:latin typeface="Calibri" panose="020F0502020204030204" pitchFamily="34" charset="0"/>
              <a:ea typeface="Times New Roman" panose="02020603050405020304" pitchFamily="18" charset="0"/>
              <a:cs typeface="Times New Roman" panose="02020603050405020304" pitchFamily="18" charset="0"/>
            </a:endParaRPr>
          </a:p>
          <a:p>
            <a:pPr marL="0" indent="0">
              <a:lnSpc>
                <a:spcPct val="115000"/>
              </a:lnSpc>
              <a:spcAft>
                <a:spcPts val="0"/>
              </a:spcAft>
              <a:buNone/>
              <a:tabLst>
                <a:tab pos="171450" algn="l"/>
                <a:tab pos="3962400" algn="l"/>
              </a:tabLst>
            </a:pPr>
            <a:r>
              <a:rPr lang="kk-KZ" b="1" dirty="0">
                <a:latin typeface="Times New Roman" panose="02020603050405020304" pitchFamily="18" charset="0"/>
                <a:ea typeface="Times New Roman" panose="02020603050405020304" pitchFamily="18" charset="0"/>
                <a:cs typeface="Times New Roman" panose="02020603050405020304" pitchFamily="18" charset="0"/>
              </a:rPr>
              <a:t>Сілтеме:</a:t>
            </a:r>
            <a:r>
              <a:rPr lang="kk-KZ" dirty="0">
                <a:latin typeface="Times New Roman" panose="02020603050405020304" pitchFamily="18" charset="0"/>
                <a:ea typeface="Times New Roman" panose="02020603050405020304" pitchFamily="18" charset="0"/>
                <a:cs typeface="Times New Roman" panose="02020603050405020304" pitchFamily="18" charset="0"/>
              </a:rPr>
              <a:t>https://kk.m.wikipedia.org/wiki/Қауын	</a:t>
            </a:r>
            <a:endParaRPr lang="ru-RU" sz="1600" dirty="0">
              <a:latin typeface="Calibri" panose="020F0502020204030204" pitchFamily="34" charset="0"/>
              <a:ea typeface="Times New Roman" panose="02020603050405020304" pitchFamily="18" charset="0"/>
              <a:cs typeface="Times New Roman" panose="02020603050405020304" pitchFamily="18" charset="0"/>
            </a:endParaRPr>
          </a:p>
          <a:p>
            <a:pPr marL="0" indent="0">
              <a:lnSpc>
                <a:spcPct val="115000"/>
              </a:lnSpc>
              <a:spcAft>
                <a:spcPts val="1000"/>
              </a:spcAft>
              <a:buNone/>
            </a:pPr>
            <a:r>
              <a:rPr lang="kk-KZ" sz="1600" dirty="0">
                <a:latin typeface="Calibri" panose="020F0502020204030204" pitchFamily="34" charset="0"/>
                <a:ea typeface="Times New Roman" panose="02020603050405020304" pitchFamily="18" charset="0"/>
                <a:cs typeface="Times New Roman" panose="02020603050405020304" pitchFamily="18" charset="0"/>
              </a:rPr>
              <a:t> </a:t>
            </a:r>
            <a:r>
              <a:rPr lang="kk-KZ" sz="1600" dirty="0" smtClean="0">
                <a:latin typeface="Calibri" panose="020F0502020204030204" pitchFamily="34" charset="0"/>
                <a:ea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ea typeface="Times New Roman" panose="02020603050405020304" pitchFamily="18" charset="0"/>
                <a:cs typeface="Times New Roman" panose="02020603050405020304" pitchFamily="18" charset="0"/>
              </a:rPr>
              <a:t>Мустахиева Мадина</a:t>
            </a:r>
            <a:endParaRPr lang="ru-RU" dirty="0">
              <a:latin typeface="Times New Roman" panose="02020603050405020304" pitchFamily="18" charset="0"/>
              <a:ea typeface="Times New Roman" panose="02020603050405020304" pitchFamily="18" charset="0"/>
              <a:cs typeface="Times New Roman" panose="02020603050405020304" pitchFamily="18" charset="0"/>
            </a:endParaRPr>
          </a:p>
          <a:p>
            <a:endParaRPr lang="ru-RU" dirty="0"/>
          </a:p>
        </p:txBody>
      </p:sp>
      <p:pic>
        <p:nvPicPr>
          <p:cNvPr id="4" name="Рисунок 3" descr="Safflower.jpg"/>
          <p:cNvPicPr/>
          <p:nvPr/>
        </p:nvPicPr>
        <p:blipFill>
          <a:blip r:embed="rId2"/>
          <a:stretch>
            <a:fillRect/>
          </a:stretch>
        </p:blipFill>
        <p:spPr bwMode="auto">
          <a:xfrm>
            <a:off x="139700" y="0"/>
            <a:ext cx="2895600" cy="2266950"/>
          </a:xfrm>
          <a:prstGeom prst="rect">
            <a:avLst/>
          </a:prstGeom>
          <a:noFill/>
          <a:ln w="9525">
            <a:noFill/>
            <a:miter lim="800000"/>
            <a:headEnd/>
            <a:tailEnd/>
          </a:ln>
        </p:spPr>
      </p:pic>
    </p:spTree>
    <p:extLst>
      <p:ext uri="{BB962C8B-B14F-4D97-AF65-F5344CB8AC3E}">
        <p14:creationId xmlns:p14="http://schemas.microsoft.com/office/powerpoint/2010/main" val="405242190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178300" y="2"/>
            <a:ext cx="7848600" cy="1968500"/>
          </a:xfrm>
        </p:spPr>
        <p:txBody>
          <a:bodyPr>
            <a:normAutofit/>
          </a:bodyPr>
          <a:lstStyle/>
          <a:p>
            <a:pPr>
              <a:lnSpc>
                <a:spcPct val="107000"/>
              </a:lnSpc>
              <a:spcAft>
                <a:spcPts val="800"/>
              </a:spcAft>
            </a:pPr>
            <a:r>
              <a:rPr lang="ru-RU" sz="1700" dirty="0">
                <a:latin typeface="Times New Roman" panose="02020603050405020304" pitchFamily="18" charset="0"/>
                <a:ea typeface="Calibri" panose="020F0502020204030204" pitchFamily="34" charset="0"/>
                <a:cs typeface="Times New Roman" panose="02020603050405020304" pitchFamily="18" charset="0"/>
              </a:rPr>
              <a:t>Б</a:t>
            </a:r>
            <a:r>
              <a:rPr lang="kk-KZ" sz="1700" dirty="0">
                <a:latin typeface="Times New Roman" panose="02020603050405020304" pitchFamily="18" charset="0"/>
                <a:ea typeface="Calibri" panose="020F0502020204030204" pitchFamily="34" charset="0"/>
                <a:cs typeface="Times New Roman" panose="02020603050405020304" pitchFamily="18" charset="0"/>
              </a:rPr>
              <a:t>өлім</a:t>
            </a:r>
            <a:r>
              <a:rPr lang="ru-RU" sz="1700" dirty="0">
                <a:latin typeface="Times New Roman" panose="02020603050405020304" pitchFamily="18" charset="0"/>
                <a:ea typeface="Calibri" panose="020F0502020204030204" pitchFamily="34" charset="0"/>
                <a:cs typeface="Times New Roman" panose="02020603050405020304" pitchFamily="18" charset="0"/>
              </a:rPr>
              <a:t>: </a:t>
            </a:r>
            <a:r>
              <a:rPr lang="kk-KZ" sz="1700" dirty="0">
                <a:latin typeface="Times New Roman" panose="02020603050405020304" pitchFamily="18" charset="0"/>
                <a:ea typeface="Calibri" panose="020F0502020204030204" pitchFamily="34" charset="0"/>
                <a:cs typeface="Times New Roman" panose="02020603050405020304" pitchFamily="18" charset="0"/>
              </a:rPr>
              <a:t>Жабық тұқымдылар – </a:t>
            </a:r>
            <a:r>
              <a:rPr lang="en-US" sz="1700" dirty="0">
                <a:latin typeface="Times New Roman" panose="02020603050405020304" pitchFamily="18" charset="0"/>
                <a:ea typeface="Calibri" panose="020F0502020204030204" pitchFamily="34" charset="0"/>
                <a:cs typeface="Times New Roman" panose="02020603050405020304" pitchFamily="18" charset="0"/>
              </a:rPr>
              <a:t>Magnoliophyta</a:t>
            </a:r>
            <a:r>
              <a:rPr lang="ru-RU" sz="1700" dirty="0">
                <a:latin typeface="Times New Roman" panose="02020603050405020304" pitchFamily="18" charset="0"/>
                <a:ea typeface="Calibri" panose="020F0502020204030204" pitchFamily="34" charset="0"/>
                <a:cs typeface="Times New Roman" panose="02020603050405020304" pitchFamily="18" charset="0"/>
              </a:rPr>
              <a:t/>
            </a:r>
            <a:br>
              <a:rPr lang="ru-RU" sz="1700" dirty="0">
                <a:latin typeface="Times New Roman" panose="02020603050405020304" pitchFamily="18" charset="0"/>
                <a:ea typeface="Calibri" panose="020F0502020204030204" pitchFamily="34" charset="0"/>
                <a:cs typeface="Times New Roman" panose="02020603050405020304" pitchFamily="18" charset="0"/>
              </a:rPr>
            </a:br>
            <a:r>
              <a:rPr lang="ru-RU" sz="1700" dirty="0">
                <a:latin typeface="Times New Roman" panose="02020603050405020304" pitchFamily="18" charset="0"/>
                <a:ea typeface="Calibri" panose="020F0502020204030204" pitchFamily="34" charset="0"/>
                <a:cs typeface="Times New Roman" panose="02020603050405020304" pitchFamily="18" charset="0"/>
              </a:rPr>
              <a:t>  </a:t>
            </a:r>
            <a:r>
              <a:rPr lang="kk-KZ" sz="1700" dirty="0">
                <a:latin typeface="Times New Roman" panose="02020603050405020304" pitchFamily="18" charset="0"/>
                <a:ea typeface="Calibri" panose="020F0502020204030204" pitchFamily="34" charset="0"/>
                <a:cs typeface="Times New Roman" panose="02020603050405020304" pitchFamily="18" charset="0"/>
              </a:rPr>
              <a:t>Клас</a:t>
            </a:r>
            <a:r>
              <a:rPr lang="ru-RU" sz="1700" dirty="0">
                <a:latin typeface="Times New Roman" panose="02020603050405020304" pitchFamily="18" charset="0"/>
                <a:ea typeface="Calibri" panose="020F0502020204030204" pitchFamily="34" charset="0"/>
                <a:cs typeface="Times New Roman" panose="02020603050405020304" pitchFamily="18" charset="0"/>
              </a:rPr>
              <a:t>: </a:t>
            </a:r>
            <a:r>
              <a:rPr lang="kk-KZ" sz="1700" dirty="0">
                <a:latin typeface="Times New Roman" panose="02020603050405020304" pitchFamily="18" charset="0"/>
                <a:ea typeface="Calibri" panose="020F0502020204030204" pitchFamily="34" charset="0"/>
                <a:cs typeface="Times New Roman" panose="02020603050405020304" pitchFamily="18" charset="0"/>
              </a:rPr>
              <a:t>Қос жарнақтылар – </a:t>
            </a:r>
            <a:r>
              <a:rPr lang="en-US" sz="1700" dirty="0">
                <a:latin typeface="Times New Roman" panose="02020603050405020304" pitchFamily="18" charset="0"/>
                <a:ea typeface="Calibri" panose="020F0502020204030204" pitchFamily="34" charset="0"/>
                <a:cs typeface="Times New Roman" panose="02020603050405020304" pitchFamily="18" charset="0"/>
              </a:rPr>
              <a:t>Dicotyledoneae</a:t>
            </a:r>
            <a:r>
              <a:rPr lang="ru-RU" sz="1700" dirty="0">
                <a:latin typeface="Times New Roman" panose="02020603050405020304" pitchFamily="18" charset="0"/>
                <a:ea typeface="Calibri" panose="020F0502020204030204" pitchFamily="34" charset="0"/>
                <a:cs typeface="Times New Roman" panose="02020603050405020304" pitchFamily="18" charset="0"/>
              </a:rPr>
              <a:t/>
            </a:r>
            <a:br>
              <a:rPr lang="ru-RU" sz="1700" dirty="0">
                <a:latin typeface="Times New Roman" panose="02020603050405020304" pitchFamily="18" charset="0"/>
                <a:ea typeface="Calibri" panose="020F0502020204030204" pitchFamily="34" charset="0"/>
                <a:cs typeface="Times New Roman" panose="02020603050405020304" pitchFamily="18" charset="0"/>
              </a:rPr>
            </a:br>
            <a:r>
              <a:rPr lang="ru-RU" sz="1700" dirty="0">
                <a:latin typeface="Times New Roman" panose="02020603050405020304" pitchFamily="18" charset="0"/>
                <a:ea typeface="Calibri" panose="020F0502020204030204" pitchFamily="34" charset="0"/>
                <a:cs typeface="Times New Roman" panose="02020603050405020304" pitchFamily="18" charset="0"/>
              </a:rPr>
              <a:t>    </a:t>
            </a:r>
            <a:r>
              <a:rPr lang="kk-KZ" sz="1700" dirty="0">
                <a:latin typeface="Times New Roman" panose="02020603050405020304" pitchFamily="18" charset="0"/>
                <a:ea typeface="Calibri" panose="020F0502020204030204" pitchFamily="34" charset="0"/>
                <a:cs typeface="Times New Roman" panose="02020603050405020304" pitchFamily="18" charset="0"/>
              </a:rPr>
              <a:t>Қатар</a:t>
            </a:r>
            <a:r>
              <a:rPr lang="ru-RU" sz="1700" dirty="0">
                <a:latin typeface="Times New Roman" panose="02020603050405020304" pitchFamily="18" charset="0"/>
                <a:ea typeface="Calibri" panose="020F0502020204030204" pitchFamily="34" charset="0"/>
                <a:cs typeface="Times New Roman" panose="02020603050405020304" pitchFamily="18" charset="0"/>
              </a:rPr>
              <a:t>: </a:t>
            </a:r>
            <a:r>
              <a:rPr lang="kk-KZ" sz="1700" dirty="0">
                <a:latin typeface="Times New Roman" panose="02020603050405020304" pitchFamily="18" charset="0"/>
                <a:ea typeface="Calibri" panose="020F0502020204030204" pitchFamily="34" charset="0"/>
                <a:cs typeface="Times New Roman" panose="02020603050405020304" pitchFamily="18" charset="0"/>
              </a:rPr>
              <a:t>Түтікшегүлділер – </a:t>
            </a:r>
            <a:r>
              <a:rPr lang="en-US" sz="1700" dirty="0">
                <a:latin typeface="Times New Roman" panose="02020603050405020304" pitchFamily="18" charset="0"/>
                <a:ea typeface="Calibri" panose="020F0502020204030204" pitchFamily="34" charset="0"/>
                <a:cs typeface="Times New Roman" panose="02020603050405020304" pitchFamily="18" charset="0"/>
              </a:rPr>
              <a:t>Tubiflorales</a:t>
            </a:r>
            <a:r>
              <a:rPr lang="ru-RU" sz="1700" dirty="0">
                <a:latin typeface="Times New Roman" panose="02020603050405020304" pitchFamily="18" charset="0"/>
                <a:ea typeface="Calibri" panose="020F0502020204030204" pitchFamily="34" charset="0"/>
                <a:cs typeface="Times New Roman" panose="02020603050405020304" pitchFamily="18" charset="0"/>
              </a:rPr>
              <a:t/>
            </a:r>
            <a:br>
              <a:rPr lang="ru-RU" sz="1700" dirty="0">
                <a:latin typeface="Times New Roman" panose="02020603050405020304" pitchFamily="18" charset="0"/>
                <a:ea typeface="Calibri" panose="020F0502020204030204" pitchFamily="34" charset="0"/>
                <a:cs typeface="Times New Roman" panose="02020603050405020304" pitchFamily="18" charset="0"/>
              </a:rPr>
            </a:br>
            <a:r>
              <a:rPr lang="ru-RU" sz="1700" dirty="0">
                <a:latin typeface="Times New Roman" panose="02020603050405020304" pitchFamily="18" charset="0"/>
                <a:ea typeface="Calibri" panose="020F0502020204030204" pitchFamily="34" charset="0"/>
                <a:cs typeface="Times New Roman" panose="02020603050405020304" pitchFamily="18" charset="0"/>
              </a:rPr>
              <a:t>     </a:t>
            </a:r>
            <a:r>
              <a:rPr lang="kk-KZ" sz="1700" dirty="0">
                <a:latin typeface="Times New Roman" panose="02020603050405020304" pitchFamily="18" charset="0"/>
                <a:ea typeface="Calibri" panose="020F0502020204030204" pitchFamily="34" charset="0"/>
                <a:cs typeface="Times New Roman" panose="02020603050405020304" pitchFamily="18" charset="0"/>
              </a:rPr>
              <a:t>Тұқымдас</a:t>
            </a:r>
            <a:r>
              <a:rPr lang="ru-RU" sz="1700" dirty="0">
                <a:latin typeface="Times New Roman" panose="02020603050405020304" pitchFamily="18" charset="0"/>
                <a:ea typeface="Calibri" panose="020F0502020204030204" pitchFamily="34" charset="0"/>
                <a:cs typeface="Times New Roman" panose="02020603050405020304" pitchFamily="18" charset="0"/>
              </a:rPr>
              <a:t>:</a:t>
            </a:r>
            <a:r>
              <a:rPr lang="kk-KZ" sz="1700" dirty="0">
                <a:latin typeface="Times New Roman" panose="02020603050405020304" pitchFamily="18" charset="0"/>
                <a:ea typeface="Calibri" panose="020F0502020204030204" pitchFamily="34" charset="0"/>
                <a:cs typeface="Times New Roman" panose="02020603050405020304" pitchFamily="18" charset="0"/>
              </a:rPr>
              <a:t> Алқалар – </a:t>
            </a:r>
            <a:r>
              <a:rPr lang="en-US" sz="1700" dirty="0">
                <a:latin typeface="Times New Roman" panose="02020603050405020304" pitchFamily="18" charset="0"/>
                <a:ea typeface="Calibri" panose="020F0502020204030204" pitchFamily="34" charset="0"/>
                <a:cs typeface="Times New Roman" panose="02020603050405020304" pitchFamily="18" charset="0"/>
              </a:rPr>
              <a:t>Solanaceae</a:t>
            </a:r>
            <a:r>
              <a:rPr lang="ru-RU" sz="1700" dirty="0">
                <a:latin typeface="Times New Roman" panose="02020603050405020304" pitchFamily="18" charset="0"/>
                <a:ea typeface="Calibri" panose="020F0502020204030204" pitchFamily="34" charset="0"/>
                <a:cs typeface="Times New Roman" panose="02020603050405020304" pitchFamily="18" charset="0"/>
              </a:rPr>
              <a:t/>
            </a:r>
            <a:br>
              <a:rPr lang="ru-RU" sz="1700" dirty="0">
                <a:latin typeface="Times New Roman" panose="02020603050405020304" pitchFamily="18" charset="0"/>
                <a:ea typeface="Calibri" panose="020F0502020204030204" pitchFamily="34" charset="0"/>
                <a:cs typeface="Times New Roman" panose="02020603050405020304" pitchFamily="18" charset="0"/>
              </a:rPr>
            </a:br>
            <a:r>
              <a:rPr lang="ru-RU" sz="1700" dirty="0">
                <a:latin typeface="Times New Roman" panose="02020603050405020304" pitchFamily="18" charset="0"/>
                <a:ea typeface="Calibri" panose="020F0502020204030204" pitchFamily="34" charset="0"/>
                <a:cs typeface="Times New Roman" panose="02020603050405020304" pitchFamily="18" charset="0"/>
              </a:rPr>
              <a:t>       </a:t>
            </a:r>
            <a:r>
              <a:rPr lang="kk-KZ" sz="1700" dirty="0">
                <a:latin typeface="Times New Roman" panose="02020603050405020304" pitchFamily="18" charset="0"/>
                <a:ea typeface="Calibri" panose="020F0502020204030204" pitchFamily="34" charset="0"/>
                <a:cs typeface="Times New Roman" panose="02020603050405020304" pitchFamily="18" charset="0"/>
              </a:rPr>
              <a:t>Туыс</a:t>
            </a:r>
            <a:r>
              <a:rPr lang="ru-RU" sz="1700" dirty="0">
                <a:latin typeface="Times New Roman" panose="02020603050405020304" pitchFamily="18" charset="0"/>
                <a:ea typeface="Calibri" panose="020F0502020204030204" pitchFamily="34" charset="0"/>
                <a:cs typeface="Times New Roman" panose="02020603050405020304" pitchFamily="18" charset="0"/>
              </a:rPr>
              <a:t>: </a:t>
            </a:r>
            <a:r>
              <a:rPr lang="kk-KZ" sz="1700" dirty="0">
                <a:latin typeface="Times New Roman" panose="02020603050405020304" pitchFamily="18" charset="0"/>
                <a:ea typeface="Calibri" panose="020F0502020204030204" pitchFamily="34" charset="0"/>
                <a:cs typeface="Times New Roman" panose="02020603050405020304" pitchFamily="18" charset="0"/>
              </a:rPr>
              <a:t>Қызанақ – Licopersicom</a:t>
            </a:r>
            <a:r>
              <a:rPr lang="ru-RU" sz="1700" dirty="0">
                <a:latin typeface="Times New Roman" panose="02020603050405020304" pitchFamily="18" charset="0"/>
                <a:ea typeface="Calibri" panose="020F0502020204030204" pitchFamily="34" charset="0"/>
                <a:cs typeface="Times New Roman" panose="02020603050405020304" pitchFamily="18" charset="0"/>
              </a:rPr>
              <a:t/>
            </a:r>
            <a:br>
              <a:rPr lang="ru-RU" sz="1700" dirty="0">
                <a:latin typeface="Times New Roman" panose="02020603050405020304" pitchFamily="18" charset="0"/>
                <a:ea typeface="Calibri" panose="020F0502020204030204" pitchFamily="34" charset="0"/>
                <a:cs typeface="Times New Roman" panose="02020603050405020304" pitchFamily="18" charset="0"/>
              </a:rPr>
            </a:br>
            <a:r>
              <a:rPr lang="kk-KZ" sz="1700" dirty="0">
                <a:latin typeface="Times New Roman" panose="02020603050405020304" pitchFamily="18" charset="0"/>
                <a:ea typeface="Calibri" panose="020F0502020204030204" pitchFamily="34" charset="0"/>
                <a:cs typeface="Times New Roman" panose="02020603050405020304" pitchFamily="18" charset="0"/>
              </a:rPr>
              <a:t>         Түрі: Кәдімгі қызанақ – Licopersicom esculentum</a:t>
            </a:r>
            <a:endParaRPr lang="ru-RU" sz="17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Объект 2"/>
          <p:cNvSpPr>
            <a:spLocks noGrp="1"/>
          </p:cNvSpPr>
          <p:nvPr>
            <p:ph idx="1"/>
          </p:nvPr>
        </p:nvSpPr>
        <p:spPr>
          <a:xfrm>
            <a:off x="0" y="2070100"/>
            <a:ext cx="12192000" cy="4787900"/>
          </a:xfrm>
        </p:spPr>
        <p:txBody>
          <a:bodyPr>
            <a:normAutofit/>
          </a:bodyPr>
          <a:lstStyle/>
          <a:p>
            <a:pPr marL="0" indent="0" algn="just">
              <a:lnSpc>
                <a:spcPct val="107000"/>
              </a:lnSpc>
              <a:spcAft>
                <a:spcPts val="100"/>
              </a:spcAft>
              <a:buNone/>
            </a:pPr>
            <a:r>
              <a:rPr lang="kk-KZ" sz="1700" u="sng" dirty="0">
                <a:latin typeface="Times New Roman" panose="02020603050405020304" pitchFamily="18" charset="0"/>
                <a:ea typeface="Calibri" panose="020F0502020204030204" pitchFamily="34" charset="0"/>
                <a:cs typeface="Times New Roman" panose="02020603050405020304" pitchFamily="18" charset="0"/>
              </a:rPr>
              <a:t>Сипаттама</a:t>
            </a:r>
            <a:r>
              <a:rPr lang="en-US" sz="1700" u="sng" dirty="0" smtClean="0">
                <a:latin typeface="Times New Roman" panose="02020603050405020304" pitchFamily="18" charset="0"/>
                <a:ea typeface="Calibri" panose="020F0502020204030204" pitchFamily="34" charset="0"/>
                <a:cs typeface="Times New Roman" panose="02020603050405020304" pitchFamily="18" charset="0"/>
              </a:rPr>
              <a:t>:</a:t>
            </a:r>
            <a:r>
              <a:rPr lang="kk-KZ" sz="1700" dirty="0" smtClean="0">
                <a:latin typeface="Times New Roman" panose="02020603050405020304" pitchFamily="18" charset="0"/>
                <a:ea typeface="Calibri" panose="020F0502020204030204" pitchFamily="34" charset="0"/>
                <a:cs typeface="Times New Roman" panose="02020603050405020304" pitchFamily="18" charset="0"/>
              </a:rPr>
              <a:t> </a:t>
            </a:r>
            <a:r>
              <a:rPr lang="kk-KZ" sz="1700" dirty="0">
                <a:latin typeface="Times New Roman" panose="02020603050405020304" pitchFamily="18" charset="0"/>
                <a:ea typeface="Calibri" panose="020F0502020204030204" pitchFamily="34" charset="0"/>
                <a:cs typeface="Times New Roman" panose="02020603050405020304" pitchFamily="18" charset="0"/>
              </a:rPr>
              <a:t>Жемісі жеуге жарамды, біржылдық немесе екіжылдық шөптесін өсімдік. Гүлдері сары түсті. Жемісі – екі немесе көп ұялы жидек жеміс, қызыл немесе сары түсті. Сабағының биіктігі 30 - 40 сантиметрден жоғары. Жапырағы қауырсын тәрізді. Салмағы 25 – 500 грамм, кейде 800 – 900 граммға дейін жетеді. Қызыл – сарғыш жемісінің құрамында 4,5 – 8,1% құрғақ зат, 3,5 – 8,5% органикалық қышқыл, минералдық тұздар, С витамині, В, РР тобының витаминдері, каротин бар.Кәдімгі қызанақ жылу сүйгіш және құрғақшылыққа төзімді. </a:t>
            </a:r>
          </a:p>
          <a:p>
            <a:pPr marL="0" indent="0" algn="just">
              <a:lnSpc>
                <a:spcPct val="107000"/>
              </a:lnSpc>
              <a:spcAft>
                <a:spcPts val="100"/>
              </a:spcAft>
              <a:buNone/>
            </a:pPr>
            <a:r>
              <a:rPr lang="kk-KZ" sz="1700" dirty="0" smtClean="0">
                <a:latin typeface="Times New Roman" panose="02020603050405020304" pitchFamily="18" charset="0"/>
                <a:ea typeface="Calibri" panose="020F0502020204030204" pitchFamily="34" charset="0"/>
                <a:cs typeface="Times New Roman" panose="02020603050405020304" pitchFamily="18" charset="0"/>
              </a:rPr>
              <a:t> </a:t>
            </a:r>
            <a:r>
              <a:rPr lang="kk-KZ" sz="1700" u="sng" dirty="0">
                <a:latin typeface="Times New Roman" panose="02020603050405020304" pitchFamily="18" charset="0"/>
                <a:ea typeface="Calibri" panose="020F0502020204030204" pitchFamily="34" charset="0"/>
                <a:cs typeface="Times New Roman" panose="02020603050405020304" pitchFamily="18" charset="0"/>
              </a:rPr>
              <a:t>Таралуы</a:t>
            </a:r>
            <a:r>
              <a:rPr lang="en-US" sz="1700" u="sng" dirty="0" smtClean="0">
                <a:latin typeface="Times New Roman" panose="02020603050405020304" pitchFamily="18" charset="0"/>
                <a:ea typeface="Calibri" panose="020F0502020204030204" pitchFamily="34" charset="0"/>
                <a:cs typeface="Times New Roman" panose="02020603050405020304" pitchFamily="18" charset="0"/>
              </a:rPr>
              <a:t>:</a:t>
            </a:r>
            <a:r>
              <a:rPr lang="ru-RU" sz="1700" dirty="0" smtClean="0">
                <a:latin typeface="Times New Roman" panose="02020603050405020304" pitchFamily="18" charset="0"/>
                <a:ea typeface="Calibri" panose="020F0502020204030204" pitchFamily="34" charset="0"/>
                <a:cs typeface="Times New Roman" panose="02020603050405020304" pitchFamily="18" charset="0"/>
              </a:rPr>
              <a:t> </a:t>
            </a:r>
            <a:r>
              <a:rPr lang="kk-KZ" sz="1700" dirty="0" smtClean="0">
                <a:latin typeface="Times New Roman" panose="02020603050405020304" pitchFamily="18" charset="0"/>
                <a:ea typeface="Calibri" panose="020F0502020204030204" pitchFamily="34" charset="0"/>
                <a:cs typeface="Times New Roman" panose="02020603050405020304" pitchFamily="18" charset="0"/>
              </a:rPr>
              <a:t>Кәдімгі </a:t>
            </a:r>
            <a:r>
              <a:rPr lang="kk-KZ" sz="1700" dirty="0">
                <a:latin typeface="Times New Roman" panose="02020603050405020304" pitchFamily="18" charset="0"/>
                <a:ea typeface="Calibri" panose="020F0502020204030204" pitchFamily="34" charset="0"/>
                <a:cs typeface="Times New Roman" panose="02020603050405020304" pitchFamily="18" charset="0"/>
              </a:rPr>
              <a:t>қызанақ Қазақстанда кездесетін түрдің бірі. Республикамыздың Батыс  Қазақстан, Қостанай, Шығыс Қазақстан, Қарағанды, Павлодар облыстарында өсіріледі.</a:t>
            </a:r>
            <a:endParaRPr lang="ru-RU" sz="17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100"/>
              </a:spcAft>
              <a:buNone/>
            </a:pPr>
            <a:r>
              <a:rPr lang="kk-KZ" sz="1700" dirty="0" smtClean="0">
                <a:latin typeface="Times New Roman" panose="02020603050405020304" pitchFamily="18" charset="0"/>
                <a:ea typeface="Calibri" panose="020F0502020204030204" pitchFamily="34" charset="0"/>
                <a:cs typeface="Times New Roman" panose="02020603050405020304" pitchFamily="18" charset="0"/>
              </a:rPr>
              <a:t>  </a:t>
            </a:r>
            <a:r>
              <a:rPr lang="kk-KZ" sz="1700" u="sng" dirty="0">
                <a:latin typeface="Times New Roman" panose="02020603050405020304" pitchFamily="18" charset="0"/>
                <a:ea typeface="Calibri" panose="020F0502020204030204" pitchFamily="34" charset="0"/>
                <a:cs typeface="Times New Roman" panose="02020603050405020304" pitchFamily="18" charset="0"/>
              </a:rPr>
              <a:t>Қолданылуы</a:t>
            </a:r>
            <a:r>
              <a:rPr lang="en-US" sz="1700" u="sng" dirty="0" smtClean="0">
                <a:latin typeface="Times New Roman" panose="02020603050405020304" pitchFamily="18" charset="0"/>
                <a:ea typeface="Calibri" panose="020F0502020204030204" pitchFamily="34" charset="0"/>
                <a:cs typeface="Times New Roman" panose="02020603050405020304" pitchFamily="18" charset="0"/>
              </a:rPr>
              <a:t>:</a:t>
            </a:r>
            <a:r>
              <a:rPr lang="kk-KZ" sz="1700" dirty="0">
                <a:latin typeface="Times New Roman" panose="02020603050405020304" pitchFamily="18" charset="0"/>
                <a:ea typeface="Calibri" panose="020F0502020204030204" pitchFamily="34" charset="0"/>
                <a:cs typeface="Times New Roman" panose="02020603050405020304" pitchFamily="18" charset="0"/>
              </a:rPr>
              <a:t> </a:t>
            </a:r>
            <a:r>
              <a:rPr lang="kk-KZ" sz="1700" dirty="0" smtClean="0">
                <a:latin typeface="Times New Roman" panose="02020603050405020304" pitchFamily="18" charset="0"/>
                <a:ea typeface="Calibri" panose="020F0502020204030204" pitchFamily="34" charset="0"/>
                <a:cs typeface="Times New Roman" panose="02020603050405020304" pitchFamily="18" charset="0"/>
              </a:rPr>
              <a:t>Кәдімгі </a:t>
            </a:r>
            <a:r>
              <a:rPr lang="kk-KZ" sz="1700" dirty="0">
                <a:latin typeface="Times New Roman" panose="02020603050405020304" pitchFamily="18" charset="0"/>
                <a:ea typeface="Calibri" panose="020F0502020204030204" pitchFamily="34" charset="0"/>
                <a:cs typeface="Times New Roman" panose="02020603050405020304" pitchFamily="18" charset="0"/>
              </a:rPr>
              <a:t>қызанақ адам организміне пайдалы витаминдерге бай, құрамында қышқыл, каротин бар. Ересек адамдарда жиі кездесетін көк тамыр қуысының тығындалып қабынуы (тромбофлебит) мен көк тамырдың кеңеюін (варикоз) емдеуде әсері зор. Сонымен қатар, шырынынан төменгі қышқылдықты, гастритті емдеуге пайдаланады. </a:t>
            </a:r>
            <a:endParaRPr lang="kk-KZ"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100"/>
              </a:spcAft>
              <a:buNone/>
            </a:pPr>
            <a:r>
              <a:rPr lang="kk-KZ" sz="1700" u="sng" dirty="0">
                <a:latin typeface="Times New Roman" panose="02020603050405020304" pitchFamily="18" charset="0"/>
                <a:ea typeface="Calibri" panose="020F0502020204030204" pitchFamily="34" charset="0"/>
                <a:cs typeface="Times New Roman" panose="02020603050405020304" pitchFamily="18" charset="0"/>
              </a:rPr>
              <a:t>Сілтеме</a:t>
            </a:r>
            <a:r>
              <a:rPr lang="en-US" sz="1700" dirty="0" smtClean="0">
                <a:latin typeface="Times New Roman" panose="02020603050405020304" pitchFamily="18" charset="0"/>
                <a:ea typeface="Calibri" panose="020F0502020204030204" pitchFamily="34" charset="0"/>
                <a:cs typeface="Times New Roman" panose="02020603050405020304" pitchFamily="18" charset="0"/>
              </a:rPr>
              <a:t>:</a:t>
            </a:r>
            <a:r>
              <a:rPr lang="kk-KZ" sz="1700" dirty="0" smtClean="0">
                <a:latin typeface="Times New Roman" panose="02020603050405020304" pitchFamily="18" charset="0"/>
                <a:ea typeface="Calibri" panose="020F0502020204030204" pitchFamily="34" charset="0"/>
                <a:cs typeface="Times New Roman" panose="02020603050405020304" pitchFamily="18" charset="0"/>
              </a:rPr>
              <a:t> Дарбаева </a:t>
            </a:r>
            <a:r>
              <a:rPr lang="kk-KZ" sz="1700" dirty="0">
                <a:latin typeface="Times New Roman" panose="02020603050405020304" pitchFamily="18" charset="0"/>
                <a:ea typeface="Calibri" panose="020F0502020204030204" pitchFamily="34" charset="0"/>
                <a:cs typeface="Times New Roman" panose="02020603050405020304" pitchFamily="18" charset="0"/>
              </a:rPr>
              <a:t>Т.Е Өсімдіктер систематикасы. «Орал» 2007, 71 – 71 бет</a:t>
            </a:r>
            <a:r>
              <a:rPr lang="kk-KZ" sz="1700" dirty="0" smtClean="0">
                <a:latin typeface="Times New Roman" panose="02020603050405020304" pitchFamily="18" charset="0"/>
                <a:ea typeface="Calibri" panose="020F0502020204030204" pitchFamily="34" charset="0"/>
                <a:cs typeface="Times New Roman" panose="02020603050405020304" pitchFamily="18" charset="0"/>
              </a:rPr>
              <a:t>.</a:t>
            </a:r>
            <a:r>
              <a:rPr lang="ru-RU" sz="1700" dirty="0" smtClean="0">
                <a:latin typeface="Calibri" panose="020F0502020204030204" pitchFamily="34" charset="0"/>
                <a:ea typeface="Calibri" panose="020F0502020204030204" pitchFamily="34" charset="0"/>
                <a:cs typeface="Times New Roman" panose="02020603050405020304" pitchFamily="18" charset="0"/>
              </a:rPr>
              <a:t> </a:t>
            </a:r>
          </a:p>
          <a:p>
            <a:pPr marL="0" indent="0" algn="just">
              <a:lnSpc>
                <a:spcPct val="107000"/>
              </a:lnSpc>
              <a:spcAft>
                <a:spcPts val="100"/>
              </a:spcAft>
              <a:buNone/>
            </a:pPr>
            <a:r>
              <a:rPr lang="kk-KZ" sz="1700" dirty="0" smtClean="0">
                <a:latin typeface="Times New Roman" panose="02020603050405020304" pitchFamily="18" charset="0"/>
                <a:ea typeface="Calibri" panose="020F0502020204030204" pitchFamily="34" charset="0"/>
                <a:cs typeface="Times New Roman" panose="02020603050405020304" pitchFamily="18" charset="0"/>
              </a:rPr>
              <a:t>«</a:t>
            </a:r>
            <a:r>
              <a:rPr lang="kk-KZ" sz="1700" dirty="0">
                <a:latin typeface="Times New Roman" panose="02020603050405020304" pitchFamily="18" charset="0"/>
                <a:ea typeface="Calibri" panose="020F0502020204030204" pitchFamily="34" charset="0"/>
                <a:cs typeface="Times New Roman" panose="02020603050405020304" pitchFamily="18" charset="0"/>
              </a:rPr>
              <a:t>Қазақстан»: Ұлттық энциклопедиясы / бас редактоп </a:t>
            </a:r>
            <a:r>
              <a:rPr lang="kk-KZ" sz="1700" dirty="0" smtClean="0">
                <a:latin typeface="Times New Roman" panose="02020603050405020304" pitchFamily="18" charset="0"/>
                <a:ea typeface="Calibri" panose="020F0502020204030204" pitchFamily="34" charset="0"/>
                <a:cs typeface="Times New Roman" panose="02020603050405020304" pitchFamily="18" charset="0"/>
              </a:rPr>
              <a:t>Ә.Нысанбаев 168-169 бет</a:t>
            </a:r>
          </a:p>
          <a:p>
            <a:pPr marL="0" indent="0" algn="just">
              <a:lnSpc>
                <a:spcPct val="107000"/>
              </a:lnSpc>
              <a:spcAft>
                <a:spcPts val="100"/>
              </a:spcAft>
              <a:buNone/>
            </a:pPr>
            <a:r>
              <a:rPr lang="kk-KZ" sz="1700" dirty="0" smtClean="0">
                <a:latin typeface="Times New Roman" panose="02020603050405020304" pitchFamily="18" charset="0"/>
                <a:cs typeface="Times New Roman" panose="02020603050405020304" pitchFamily="18" charset="0"/>
              </a:rPr>
              <a:t>                                                                                                                                                        Садимекова Жанат</a:t>
            </a:r>
            <a:endParaRPr lang="ru-RU" sz="1700" dirty="0"/>
          </a:p>
        </p:txBody>
      </p:sp>
      <p:pic>
        <p:nvPicPr>
          <p:cNvPr id="4" name="Рисунок 3"/>
          <p:cNvPicPr/>
          <p:nvPr/>
        </p:nvPicPr>
        <p:blipFill>
          <a:blip r:embed="rId2">
            <a:extLst>
              <a:ext uri="{28A0092B-C50C-407E-A947-70E740481C1C}">
                <a14:useLocalDpi xmlns:a14="http://schemas.microsoft.com/office/drawing/2010/main" val="0"/>
              </a:ext>
            </a:extLst>
          </a:blip>
          <a:stretch>
            <a:fillRect/>
          </a:stretch>
        </p:blipFill>
        <p:spPr>
          <a:xfrm>
            <a:off x="139700" y="0"/>
            <a:ext cx="3365500" cy="1968500"/>
          </a:xfrm>
          <a:prstGeom prst="rect">
            <a:avLst/>
          </a:prstGeom>
        </p:spPr>
      </p:pic>
    </p:spTree>
    <p:extLst>
      <p:ext uri="{BB962C8B-B14F-4D97-AF65-F5344CB8AC3E}">
        <p14:creationId xmlns:p14="http://schemas.microsoft.com/office/powerpoint/2010/main" val="244796981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733800" y="0"/>
            <a:ext cx="8356600" cy="2222500"/>
          </a:xfrm>
        </p:spPr>
        <p:txBody>
          <a:bodyPr>
            <a:noAutofit/>
          </a:bodyPr>
          <a:lstStyle/>
          <a:p>
            <a:pPr>
              <a:lnSpc>
                <a:spcPct val="115000"/>
              </a:lnSpc>
              <a:spcAft>
                <a:spcPts val="1000"/>
              </a:spcAft>
            </a:pPr>
            <a:r>
              <a:rPr lang="ru-RU" sz="17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Бөлімі: Tracheophyta </a:t>
            </a:r>
            <a:r>
              <a:rPr lang="ru-RU" sz="17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Түтікті </a:t>
            </a:r>
            <a:r>
              <a:rPr lang="en-US" sz="17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r>
            <a:br>
              <a:rPr lang="en-US" sz="17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br>
            <a:r>
              <a:rPr lang="en-US" sz="17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7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Типі</a:t>
            </a:r>
            <a:r>
              <a:rPr lang="ru-RU" sz="17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Angiosperms </a:t>
            </a:r>
            <a:r>
              <a:rPr lang="ru-RU" sz="17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Жабықтұқымды</a:t>
            </a:r>
            <a:r>
              <a:rPr lang="en-US" sz="17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r>
            <a:br>
              <a:rPr lang="en-US" sz="17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br>
            <a:r>
              <a:rPr lang="en-US" sz="17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7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Классы</a:t>
            </a:r>
            <a:r>
              <a:rPr lang="ru-RU" sz="17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Magnoliopsida </a:t>
            </a:r>
            <a:r>
              <a:rPr lang="ru-RU" sz="17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Қосжарнақтылар</a:t>
            </a:r>
            <a:r>
              <a:rPr lang="en-US" sz="17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r>
            <a:br>
              <a:rPr lang="en-US" sz="17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br>
            <a:r>
              <a:rPr lang="en-US" sz="17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7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Отряды</a:t>
            </a:r>
            <a:r>
              <a:rPr lang="ru-RU" sz="17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Cucurbitales </a:t>
            </a:r>
            <a:r>
              <a:rPr lang="ru-RU" sz="17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Асқабақгүлдер</a:t>
            </a:r>
            <a:r>
              <a:rPr lang="en-US" sz="17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r>
            <a:br>
              <a:rPr lang="en-US" sz="17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br>
            <a:r>
              <a:rPr lang="en-US" sz="17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7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Тұқымдасы </a:t>
            </a:r>
            <a:r>
              <a:rPr lang="ru-RU" sz="17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Cucurbitaceae </a:t>
            </a:r>
            <a:r>
              <a:rPr lang="ru-RU" sz="17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Асқабақ</a:t>
            </a:r>
            <a:r>
              <a:rPr lang="ru-RU" sz="17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7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r>
            <a:br>
              <a:rPr lang="en-US" sz="17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br>
            <a:r>
              <a:rPr lang="en-US" sz="17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7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Туысы</a:t>
            </a:r>
            <a:r>
              <a:rPr lang="ru-RU" sz="17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Cucurbitoideae </a:t>
            </a:r>
            <a:r>
              <a:rPr lang="ru-RU" sz="17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Асқабақ</a:t>
            </a:r>
            <a:r>
              <a:rPr lang="ru-RU" sz="1700" dirty="0">
                <a:latin typeface="Times New Roman" panose="02020603050405020304" pitchFamily="18" charset="0"/>
                <a:ea typeface="Times New Roman" panose="02020603050405020304" pitchFamily="18" charset="0"/>
                <a:cs typeface="Times New Roman" panose="02020603050405020304" pitchFamily="18" charset="0"/>
              </a:rPr>
              <a:t/>
            </a:r>
            <a:br>
              <a:rPr lang="ru-RU" sz="1700" dirty="0">
                <a:latin typeface="Times New Roman" panose="02020603050405020304" pitchFamily="18" charset="0"/>
                <a:ea typeface="Times New Roman" panose="02020603050405020304" pitchFamily="18" charset="0"/>
                <a:cs typeface="Times New Roman" panose="02020603050405020304" pitchFamily="18" charset="0"/>
              </a:rPr>
            </a:br>
            <a:r>
              <a:rPr lang="kk-KZ" sz="17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700" dirty="0" smtClean="0">
                <a:latin typeface="Times New Roman" panose="02020603050405020304" pitchFamily="18" charset="0"/>
                <a:ea typeface="Times New Roman" panose="02020603050405020304" pitchFamily="18" charset="0"/>
                <a:cs typeface="Times New Roman" panose="02020603050405020304" pitchFamily="18" charset="0"/>
              </a:rPr>
              <a:t>Түрі</a:t>
            </a:r>
            <a:r>
              <a:rPr lang="ru-RU" sz="1700" dirty="0">
                <a:latin typeface="Times New Roman" panose="02020603050405020304" pitchFamily="18" charset="0"/>
                <a:ea typeface="Times New Roman" panose="02020603050405020304" pitchFamily="18" charset="0"/>
                <a:cs typeface="Times New Roman" panose="02020603050405020304" pitchFamily="18" charset="0"/>
              </a:rPr>
              <a:t>: Cucumis </a:t>
            </a:r>
            <a:r>
              <a:rPr lang="ru-RU" sz="1700" dirty="0" smtClean="0">
                <a:latin typeface="Times New Roman" panose="02020603050405020304" pitchFamily="18" charset="0"/>
                <a:ea typeface="Times New Roman" panose="02020603050405020304" pitchFamily="18" charset="0"/>
                <a:cs typeface="Times New Roman" panose="02020603050405020304" pitchFamily="18" charset="0"/>
              </a:rPr>
              <a:t>sativus - қияр</a:t>
            </a:r>
            <a:r>
              <a:rPr lang="ru-RU" sz="1700" dirty="0">
                <a:latin typeface="Times New Roman" panose="02020603050405020304" pitchFamily="18" charset="0"/>
                <a:ea typeface="Times New Roman" panose="02020603050405020304" pitchFamily="18" charset="0"/>
                <a:cs typeface="Times New Roman" panose="02020603050405020304" pitchFamily="18" charset="0"/>
              </a:rPr>
              <a:t/>
            </a:r>
            <a:br>
              <a:rPr lang="ru-RU" sz="1700" dirty="0">
                <a:latin typeface="Times New Roman" panose="02020603050405020304" pitchFamily="18" charset="0"/>
                <a:ea typeface="Times New Roman" panose="02020603050405020304" pitchFamily="18" charset="0"/>
                <a:cs typeface="Times New Roman" panose="02020603050405020304" pitchFamily="18" charset="0"/>
              </a:rPr>
            </a:br>
            <a:endParaRPr lang="ru-RU" sz="17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0" y="2222500"/>
            <a:ext cx="12192000" cy="4635500"/>
          </a:xfrm>
        </p:spPr>
        <p:txBody>
          <a:bodyPr>
            <a:normAutofit fontScale="85000" lnSpcReduction="10000"/>
          </a:bodyPr>
          <a:lstStyle/>
          <a:p>
            <a:pPr marL="0" indent="0" algn="just">
              <a:lnSpc>
                <a:spcPct val="115000"/>
              </a:lnSpc>
              <a:spcAft>
                <a:spcPts val="1000"/>
              </a:spcAft>
              <a:buNone/>
            </a:pPr>
            <a:r>
              <a:rPr lang="ru-RU" b="1" dirty="0">
                <a:latin typeface="Times New Roman" panose="02020603050405020304" pitchFamily="18" charset="0"/>
                <a:ea typeface="Times New Roman" panose="02020603050405020304" pitchFamily="18" charset="0"/>
                <a:cs typeface="Times New Roman" panose="02020603050405020304" pitchFamily="18" charset="0"/>
              </a:rPr>
              <a:t>Сипаттамасы</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ea typeface="Times New Roman" panose="02020603050405020304" pitchFamily="18" charset="0"/>
                <a:cs typeface="Times New Roman" panose="02020603050405020304" pitchFamily="18" charset="0"/>
              </a:rPr>
              <a:t>Қияр </a:t>
            </a:r>
            <a:r>
              <a:rPr lang="kk-KZ" dirty="0">
                <a:latin typeface="Times New Roman" panose="02020603050405020304" pitchFamily="18" charset="0"/>
                <a:ea typeface="Times New Roman" panose="02020603050405020304" pitchFamily="18" charset="0"/>
                <a:cs typeface="Times New Roman" panose="02020603050405020304" pitchFamily="18" charset="0"/>
              </a:rPr>
              <a:t>- асқабақ тұқымдасына жататын бір жылдық көкөніс дақылы. Жарық, ылғалды және жылы жерлерде жақсы өседі. Суыққа төзімсіз. Сабағы жатаған не өрмелегіш, бес қырлы, ұзындығы 1,5 м-дей. </a:t>
            </a:r>
            <a:r>
              <a:rPr lang="ru-RU" dirty="0">
                <a:latin typeface="Times New Roman" panose="02020603050405020304" pitchFamily="18" charset="0"/>
                <a:ea typeface="Times New Roman" panose="02020603050405020304" pitchFamily="18" charset="0"/>
                <a:cs typeface="Times New Roman" panose="02020603050405020304" pitchFamily="18" charset="0"/>
              </a:rPr>
              <a:t>Жапырағы кезектесіп орналасқан, ұзын сағақты, түкті. Гүлі сары, дара жынысты. Жемісі — қияр. Қиярды үзіп алысымен де, кейін тұздалған күйінде де жеуге болады. </a:t>
            </a:r>
            <a:endParaRPr lang="en-US"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lnSpc>
                <a:spcPct val="115000"/>
              </a:lnSpc>
              <a:spcAft>
                <a:spcPts val="1000"/>
              </a:spcAft>
              <a:buNone/>
            </a:pP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Таралуы:</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Қияр </a:t>
            </a:r>
            <a:r>
              <a:rPr lang="ru-RU" dirty="0">
                <a:latin typeface="Times New Roman" panose="02020603050405020304" pitchFamily="18" charset="0"/>
                <a:ea typeface="Times New Roman" panose="02020603050405020304" pitchFamily="18" charset="0"/>
                <a:cs typeface="Times New Roman" panose="02020603050405020304" pitchFamily="18" charset="0"/>
              </a:rPr>
              <a:t>мәдениетке 6000 жыл бұрын енген. Оның Отаны – </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Үндістанның тропикалық аймағы және Қытай. Бүгінгі </a:t>
            </a:r>
            <a:r>
              <a:rPr lang="ru-RU" dirty="0">
                <a:latin typeface="Times New Roman" panose="02020603050405020304" pitchFamily="18" charset="0"/>
                <a:ea typeface="Times New Roman" panose="02020603050405020304" pitchFamily="18" charset="0"/>
                <a:cs typeface="Times New Roman" panose="02020603050405020304" pitchFamily="18" charset="0"/>
              </a:rPr>
              <a:t>күнге дейін осы аймақтарда қияр табиғи жағдайда өсіріледі.</a:t>
            </a:r>
            <a:r>
              <a:rPr lang="kk-KZ" dirty="0">
                <a:latin typeface="Times New Roman" panose="02020603050405020304" pitchFamily="18" charset="0"/>
                <a:ea typeface="Times New Roman" panose="02020603050405020304" pitchFamily="18" charset="0"/>
                <a:cs typeface="Times New Roman" panose="02020603050405020304" pitchFamily="18" charset="0"/>
              </a:rPr>
              <a:t> Қазақстанның барлық аймақтарынды және жылыжайларда өсіріледі.</a:t>
            </a:r>
            <a:endParaRPr lang="ru-RU" sz="1600" dirty="0">
              <a:latin typeface="Calibri" panose="020F0502020204030204" pitchFamily="34" charset="0"/>
              <a:ea typeface="Times New Roman" panose="02020603050405020304" pitchFamily="18" charset="0"/>
              <a:cs typeface="Times New Roman" panose="02020603050405020304" pitchFamily="18" charset="0"/>
            </a:endParaRPr>
          </a:p>
          <a:p>
            <a:pPr marL="0" indent="0" algn="just">
              <a:lnSpc>
                <a:spcPct val="115000"/>
              </a:lnSpc>
              <a:spcAft>
                <a:spcPts val="1000"/>
              </a:spcAft>
              <a:buNone/>
            </a:pPr>
            <a:r>
              <a:rPr lang="ru-RU" b="1" dirty="0">
                <a:latin typeface="Times New Roman" panose="02020603050405020304" pitchFamily="18" charset="0"/>
                <a:ea typeface="Times New Roman" panose="02020603050405020304" pitchFamily="18" charset="0"/>
                <a:cs typeface="Times New Roman" panose="02020603050405020304" pitchFamily="18" charset="0"/>
              </a:rPr>
              <a:t>Қолданылуы: </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Қиярдың </a:t>
            </a:r>
            <a:r>
              <a:rPr lang="ru-RU" dirty="0">
                <a:latin typeface="Times New Roman" panose="02020603050405020304" pitchFamily="18" charset="0"/>
                <a:ea typeface="Times New Roman" panose="02020603050405020304" pitchFamily="18" charset="0"/>
                <a:cs typeface="Times New Roman" panose="02020603050405020304" pitchFamily="18" charset="0"/>
              </a:rPr>
              <a:t>дәрілік қасиеттері адамға ежелгі заманнан мәлім. Мысалға, </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17 ғасырда</a:t>
            </a:r>
            <a:r>
              <a:rPr lang="ru-RU" dirty="0">
                <a:latin typeface="Times New Roman" panose="02020603050405020304" pitchFamily="18" charset="0"/>
                <a:ea typeface="Times New Roman" panose="02020603050405020304" pitchFamily="18" charset="0"/>
                <a:cs typeface="Times New Roman" panose="02020603050405020304" pitchFamily="18" charset="0"/>
              </a:rPr>
              <a:t> жазылған </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«Прохладный Ветроград» атты </a:t>
            </a:r>
            <a:r>
              <a:rPr lang="ru-RU" dirty="0">
                <a:latin typeface="Times New Roman" panose="02020603050405020304" pitchFamily="18" charset="0"/>
                <a:ea typeface="Times New Roman" panose="02020603050405020304" pitchFamily="18" charset="0"/>
                <a:cs typeface="Times New Roman" panose="02020603050405020304" pitchFamily="18" charset="0"/>
              </a:rPr>
              <a:t>орыс кітабында қиярдың шырыны өте пайдалы деп айтылған. Қияр шырынын судың орнына ішуге болады деп айтылған. Терінің күйген немесе зақымдалған жерін қиярды қою арқылы емдеген. Косметика саласында да қияр үлкен орын алған. </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lnSpc>
                <a:spcPct val="115000"/>
              </a:lnSpc>
              <a:spcAft>
                <a:spcPts val="1000"/>
              </a:spcAft>
              <a:buNone/>
            </a:pP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Сілтеме</a:t>
            </a:r>
            <a:r>
              <a:rPr lang="ru-RU" b="1"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a:latin typeface="Times New Roman" panose="02020603050405020304" pitchFamily="18" charset="0"/>
                <a:ea typeface="Times New Roman" panose="02020603050405020304" pitchFamily="18" charset="0"/>
                <a:cs typeface="Times New Roman" panose="02020603050405020304" pitchFamily="18" charset="0"/>
                <a:hlinkClick r:id="rId2"/>
              </a:rPr>
              <a:t>https://kk.wikipedia.org</a:t>
            </a:r>
            <a:r>
              <a:rPr lang="ru-RU" dirty="0" smtClean="0">
                <a:latin typeface="Times New Roman" panose="02020603050405020304" pitchFamily="18" charset="0"/>
                <a:ea typeface="Times New Roman" panose="02020603050405020304" pitchFamily="18" charset="0"/>
                <a:cs typeface="Times New Roman" panose="02020603050405020304" pitchFamily="18" charset="0"/>
                <a:hlinkClick r:id="rId2"/>
              </a:rPr>
              <a:t>/</a:t>
            </a:r>
            <a:endParaRPr lang="kk-KZ" sz="1600" dirty="0" smtClean="0">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r>
              <a:rPr lang="kk-KZ" dirty="0" smtClean="0">
                <a:latin typeface="Times New Roman" panose="02020603050405020304" pitchFamily="18" charset="0"/>
                <a:cs typeface="Times New Roman" panose="02020603050405020304" pitchFamily="18" charset="0"/>
              </a:rPr>
              <a:t>                                                                                                                                                    Нуриева Айнұр</a:t>
            </a:r>
          </a:p>
          <a:p>
            <a:pPr marL="0" indent="0" algn="ctr">
              <a:buNone/>
            </a:pPr>
            <a:r>
              <a:rPr lang="kk-KZ" dirty="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p:txBody>
      </p:sp>
      <p:pic>
        <p:nvPicPr>
          <p:cNvPr id="4" name="Рисунок 3" descr="250px-ARS_cucumber.jpg"/>
          <p:cNvPicPr/>
          <p:nvPr/>
        </p:nvPicPr>
        <p:blipFill>
          <a:blip r:embed="rId3"/>
          <a:stretch>
            <a:fillRect/>
          </a:stretch>
        </p:blipFill>
        <p:spPr>
          <a:xfrm>
            <a:off x="0" y="0"/>
            <a:ext cx="3556000" cy="2093976"/>
          </a:xfrm>
          <a:prstGeom prst="rect">
            <a:avLst/>
          </a:prstGeom>
        </p:spPr>
      </p:pic>
    </p:spTree>
    <p:extLst>
      <p:ext uri="{BB962C8B-B14F-4D97-AF65-F5344CB8AC3E}">
        <p14:creationId xmlns:p14="http://schemas.microsoft.com/office/powerpoint/2010/main" val="319024601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0"/>
            <a:ext cx="10747248" cy="2093976"/>
          </a:xfrm>
        </p:spPr>
        <p:txBody>
          <a:bodyPr>
            <a:normAutofit/>
          </a:bodyPr>
          <a:lstStyle/>
          <a:p>
            <a:r>
              <a:rPr lang="en-US" sz="1700" b="1" dirty="0" smtClean="0">
                <a:latin typeface="Times New Roman" panose="02020603050405020304" pitchFamily="18" charset="0"/>
                <a:cs typeface="Times New Roman" panose="02020603050405020304" pitchFamily="18" charset="0"/>
              </a:rPr>
              <a:t>                                                          </a:t>
            </a:r>
            <a:r>
              <a:rPr lang="kk-KZ" sz="1700" b="1" dirty="0" smtClean="0">
                <a:latin typeface="Times New Roman" panose="02020603050405020304" pitchFamily="18" charset="0"/>
                <a:cs typeface="Times New Roman" panose="02020603050405020304" pitchFamily="18" charset="0"/>
              </a:rPr>
              <a:t>Бөлімі</a:t>
            </a:r>
            <a:r>
              <a:rPr lang="kk-KZ" sz="1700" b="1" dirty="0">
                <a:latin typeface="Times New Roman" panose="02020603050405020304" pitchFamily="18" charset="0"/>
                <a:cs typeface="Times New Roman" panose="02020603050405020304" pitchFamily="18" charset="0"/>
              </a:rPr>
              <a:t>:</a:t>
            </a:r>
            <a:r>
              <a:rPr lang="kk-KZ" sz="1700" dirty="0">
                <a:latin typeface="Times New Roman" panose="02020603050405020304" pitchFamily="18" charset="0"/>
                <a:cs typeface="Times New Roman" panose="02020603050405020304" pitchFamily="18" charset="0"/>
              </a:rPr>
              <a:t> Гүлді өсімдіктер-Magnoliophyta</a:t>
            </a:r>
            <a:r>
              <a:rPr lang="ru-RU" sz="1700" dirty="0">
                <a:latin typeface="Times New Roman" panose="02020603050405020304" pitchFamily="18" charset="0"/>
                <a:cs typeface="Times New Roman" panose="02020603050405020304" pitchFamily="18" charset="0"/>
              </a:rPr>
              <a:t/>
            </a:r>
            <a:br>
              <a:rPr lang="ru-RU" sz="1700" dirty="0">
                <a:latin typeface="Times New Roman" panose="02020603050405020304" pitchFamily="18" charset="0"/>
                <a:cs typeface="Times New Roman" panose="02020603050405020304" pitchFamily="18" charset="0"/>
              </a:rPr>
            </a:br>
            <a:r>
              <a:rPr lang="kk-KZ" sz="1700" b="1" dirty="0">
                <a:latin typeface="Times New Roman" panose="02020603050405020304" pitchFamily="18" charset="0"/>
                <a:cs typeface="Times New Roman" panose="02020603050405020304" pitchFamily="18" charset="0"/>
              </a:rPr>
              <a:t>                                                             Класс:</a:t>
            </a:r>
            <a:r>
              <a:rPr lang="kk-KZ" sz="1700" dirty="0">
                <a:latin typeface="Times New Roman" panose="02020603050405020304" pitchFamily="18" charset="0"/>
                <a:cs typeface="Times New Roman" panose="02020603050405020304" pitchFamily="18" charset="0"/>
              </a:rPr>
              <a:t> Қос жарнақтылар-Dicotyledoneae</a:t>
            </a:r>
            <a:r>
              <a:rPr lang="ru-RU" sz="1700" dirty="0">
                <a:latin typeface="Times New Roman" panose="02020603050405020304" pitchFamily="18" charset="0"/>
                <a:cs typeface="Times New Roman" panose="02020603050405020304" pitchFamily="18" charset="0"/>
              </a:rPr>
              <a:t/>
            </a:r>
            <a:br>
              <a:rPr lang="ru-RU" sz="1700" dirty="0">
                <a:latin typeface="Times New Roman" panose="02020603050405020304" pitchFamily="18" charset="0"/>
                <a:cs typeface="Times New Roman" panose="02020603050405020304" pitchFamily="18" charset="0"/>
              </a:rPr>
            </a:br>
            <a:r>
              <a:rPr lang="kk-KZ" sz="1700" b="1" dirty="0">
                <a:latin typeface="Times New Roman" panose="02020603050405020304" pitchFamily="18" charset="0"/>
                <a:cs typeface="Times New Roman" panose="02020603050405020304" pitchFamily="18" charset="0"/>
              </a:rPr>
              <a:t>                                                                Қатар: </a:t>
            </a:r>
            <a:r>
              <a:rPr lang="kk-KZ" sz="1700" dirty="0">
                <a:latin typeface="Times New Roman" panose="02020603050405020304" pitchFamily="18" charset="0"/>
                <a:cs typeface="Times New Roman" panose="02020603050405020304" pitchFamily="18" charset="0"/>
              </a:rPr>
              <a:t>Rosales</a:t>
            </a:r>
            <a:r>
              <a:rPr lang="ru-RU" sz="1700" dirty="0">
                <a:latin typeface="Times New Roman" panose="02020603050405020304" pitchFamily="18" charset="0"/>
                <a:cs typeface="Times New Roman" panose="02020603050405020304" pitchFamily="18" charset="0"/>
              </a:rPr>
              <a:t/>
            </a:r>
            <a:br>
              <a:rPr lang="ru-RU" sz="1700" dirty="0">
                <a:latin typeface="Times New Roman" panose="02020603050405020304" pitchFamily="18" charset="0"/>
                <a:cs typeface="Times New Roman" panose="02020603050405020304" pitchFamily="18" charset="0"/>
              </a:rPr>
            </a:br>
            <a:r>
              <a:rPr lang="kk-KZ" sz="1700" b="1" dirty="0">
                <a:latin typeface="Times New Roman" panose="02020603050405020304" pitchFamily="18" charset="0"/>
                <a:cs typeface="Times New Roman" panose="02020603050405020304" pitchFamily="18" charset="0"/>
              </a:rPr>
              <a:t>                                                                   Тұқымдас: </a:t>
            </a:r>
            <a:r>
              <a:rPr lang="kk-KZ" sz="1700" dirty="0">
                <a:latin typeface="Times New Roman" panose="02020603050405020304" pitchFamily="18" charset="0"/>
                <a:cs typeface="Times New Roman" panose="02020603050405020304" pitchFamily="18" charset="0"/>
              </a:rPr>
              <a:t>Раушангүділер-Rosaceae</a:t>
            </a:r>
            <a:r>
              <a:rPr lang="ru-RU" sz="1700" dirty="0">
                <a:latin typeface="Times New Roman" panose="02020603050405020304" pitchFamily="18" charset="0"/>
                <a:cs typeface="Times New Roman" panose="02020603050405020304" pitchFamily="18" charset="0"/>
              </a:rPr>
              <a:t/>
            </a:r>
            <a:br>
              <a:rPr lang="ru-RU" sz="1700" dirty="0">
                <a:latin typeface="Times New Roman" panose="02020603050405020304" pitchFamily="18" charset="0"/>
                <a:cs typeface="Times New Roman" panose="02020603050405020304" pitchFamily="18" charset="0"/>
              </a:rPr>
            </a:br>
            <a:r>
              <a:rPr lang="kk-KZ" sz="1700" b="1" dirty="0">
                <a:latin typeface="Times New Roman" panose="02020603050405020304" pitchFamily="18" charset="0"/>
                <a:cs typeface="Times New Roman" panose="02020603050405020304" pitchFamily="18" charset="0"/>
              </a:rPr>
              <a:t>                                                                      Туысы: </a:t>
            </a:r>
            <a:r>
              <a:rPr lang="kk-KZ" sz="1700" dirty="0">
                <a:latin typeface="Times New Roman" panose="02020603050405020304" pitchFamily="18" charset="0"/>
                <a:cs typeface="Times New Roman" panose="02020603050405020304" pitchFamily="18" charset="0"/>
              </a:rPr>
              <a:t>Шабдалы-Persica</a:t>
            </a:r>
            <a:r>
              <a:rPr lang="ru-RU" sz="1700" dirty="0">
                <a:latin typeface="Times New Roman" panose="02020603050405020304" pitchFamily="18" charset="0"/>
                <a:cs typeface="Times New Roman" panose="02020603050405020304" pitchFamily="18" charset="0"/>
              </a:rPr>
              <a:t/>
            </a:r>
            <a:br>
              <a:rPr lang="ru-RU" sz="1700" dirty="0">
                <a:latin typeface="Times New Roman" panose="02020603050405020304" pitchFamily="18" charset="0"/>
                <a:cs typeface="Times New Roman" panose="02020603050405020304" pitchFamily="18" charset="0"/>
              </a:rPr>
            </a:br>
            <a:r>
              <a:rPr lang="kk-KZ" sz="1700" b="1" dirty="0">
                <a:latin typeface="Times New Roman" panose="02020603050405020304" pitchFamily="18" charset="0"/>
                <a:cs typeface="Times New Roman" panose="02020603050405020304" pitchFamily="18" charset="0"/>
              </a:rPr>
              <a:t>                                                                         Түрі: </a:t>
            </a:r>
            <a:r>
              <a:rPr lang="kk-KZ" sz="1700" dirty="0">
                <a:latin typeface="Times New Roman" panose="02020603050405020304" pitchFamily="18" charset="0"/>
                <a:cs typeface="Times New Roman" panose="02020603050405020304" pitchFamily="18" charset="0"/>
              </a:rPr>
              <a:t>Кәдімгі шабдалы-P.vulgaris</a:t>
            </a:r>
            <a:r>
              <a:rPr lang="ru-RU" sz="1700" dirty="0">
                <a:latin typeface="Times New Roman" panose="02020603050405020304" pitchFamily="18" charset="0"/>
                <a:cs typeface="Times New Roman" panose="02020603050405020304" pitchFamily="18" charset="0"/>
              </a:rPr>
              <a:t/>
            </a:r>
            <a:br>
              <a:rPr lang="ru-RU" sz="1700" dirty="0">
                <a:latin typeface="Times New Roman" panose="02020603050405020304" pitchFamily="18" charset="0"/>
                <a:cs typeface="Times New Roman" panose="02020603050405020304" pitchFamily="18" charset="0"/>
              </a:rPr>
            </a:br>
            <a:endParaRPr lang="ru-RU" sz="17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0" y="2200275"/>
            <a:ext cx="12192000" cy="4568825"/>
          </a:xfrm>
        </p:spPr>
        <p:txBody>
          <a:bodyPr/>
          <a:lstStyle/>
          <a:p>
            <a:pPr marL="0" indent="0">
              <a:buNone/>
            </a:pPr>
            <a:r>
              <a:rPr lang="kk-KZ" sz="1700" b="1" dirty="0">
                <a:latin typeface="Times New Roman" panose="02020603050405020304" pitchFamily="18" charset="0"/>
                <a:ea typeface="Times New Roman" panose="02020603050405020304" pitchFamily="18" charset="0"/>
                <a:cs typeface="Times New Roman" panose="02020603050405020304" pitchFamily="18" charset="0"/>
              </a:rPr>
              <a:t>Сипаттама: </a:t>
            </a:r>
            <a:r>
              <a:rPr lang="kk-KZ" sz="1700" dirty="0" smtClean="0">
                <a:latin typeface="Times New Roman" panose="02020603050405020304" pitchFamily="18" charset="0"/>
                <a:ea typeface="Times New Roman" panose="02020603050405020304" pitchFamily="18" charset="0"/>
                <a:cs typeface="Times New Roman" panose="02020603050405020304" pitchFamily="18" charset="0"/>
              </a:rPr>
              <a:t>Кәдімгі </a:t>
            </a:r>
            <a:r>
              <a:rPr lang="kk-KZ" sz="1700" dirty="0">
                <a:latin typeface="Times New Roman" panose="02020603050405020304" pitchFamily="18" charset="0"/>
                <a:ea typeface="Times New Roman" panose="02020603050405020304" pitchFamily="18" charset="0"/>
                <a:cs typeface="Times New Roman" panose="02020603050405020304" pitchFamily="18" charset="0"/>
              </a:rPr>
              <a:t>Шабдалының биіктігі 6 — 8 м, жапырақтары кезектесіп орналасқан. Гүлі қос жынысты, түсі қызғылт, сары немесе ақшылдау. Ол 2 — 3 жылдан бастап 15 — 20 жылға дейін жеміс береді. Жемісі етжеңді, ішінде сүйегі бар, қышқылтым, шырыны тәтті, құрамында қант, органик. қышқылдар, А, С витаминдері көп. Шабдалының жемісінде 80—90 % су, 6—14% қант (оның 5—10 %-ы сахароза), 0,5—1,2% пектин заттары, 9,4—20 мг</a:t>
            </a:r>
            <a:r>
              <a:rPr lang="kk-KZ" sz="1700" dirty="0" smtClean="0">
                <a:latin typeface="Times New Roman" panose="02020603050405020304" pitchFamily="18" charset="0"/>
                <a:ea typeface="Times New Roman" panose="02020603050405020304" pitchFamily="18" charset="0"/>
                <a:cs typeface="Times New Roman" panose="02020603050405020304" pitchFamily="18" charset="0"/>
              </a:rPr>
              <a:t>%. </a:t>
            </a:r>
            <a:endParaRPr lang="en-US" sz="17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buNone/>
            </a:pPr>
            <a:r>
              <a:rPr lang="kk-KZ" sz="1700" b="1" dirty="0">
                <a:latin typeface="Times New Roman" panose="02020603050405020304" pitchFamily="18" charset="0"/>
                <a:cs typeface="Times New Roman" panose="02020603050405020304" pitchFamily="18" charset="0"/>
              </a:rPr>
              <a:t>Таралуы:</a:t>
            </a:r>
            <a:r>
              <a:rPr lang="kk-KZ" sz="1700" dirty="0">
                <a:latin typeface="Times New Roman" panose="02020603050405020304" pitchFamily="18" charset="0"/>
                <a:cs typeface="Times New Roman" panose="02020603050405020304" pitchFamily="18" charset="0"/>
              </a:rPr>
              <a:t> Ауа райы жылы аймақтарда  Орта Азия республикаларында, Закавказьеде, Қырымда, Дағыстанда, Молдовада, Солтүстік Кавказдың Қара теңіз жағалауында және Қазақстанның оңтүстік облыстарында будандастырылған 50-ден астам сорты өсіріледі.</a:t>
            </a:r>
            <a:endParaRPr lang="ru-RU" sz="1700" dirty="0">
              <a:latin typeface="Times New Roman" panose="02020603050405020304" pitchFamily="18" charset="0"/>
              <a:cs typeface="Times New Roman" panose="02020603050405020304" pitchFamily="18" charset="0"/>
            </a:endParaRPr>
          </a:p>
          <a:p>
            <a:pPr marL="0" indent="0" algn="just">
              <a:buNone/>
            </a:pPr>
            <a:r>
              <a:rPr lang="kk-KZ" sz="1700" b="1" dirty="0">
                <a:latin typeface="Times New Roman" panose="02020603050405020304" pitchFamily="18" charset="0"/>
                <a:ea typeface="Times New Roman" panose="02020603050405020304" pitchFamily="18" charset="0"/>
                <a:cs typeface="Times New Roman" panose="02020603050405020304" pitchFamily="18" charset="0"/>
              </a:rPr>
              <a:t>Қолданылуы:</a:t>
            </a:r>
            <a:r>
              <a:rPr lang="kk-KZ" sz="1700" dirty="0">
                <a:latin typeface="Times New Roman" panose="02020603050405020304" pitchFamily="18" charset="0"/>
                <a:ea typeface="Times New Roman" panose="02020603050405020304" pitchFamily="18" charset="0"/>
                <a:cs typeface="Times New Roman" panose="02020603050405020304" pitchFamily="18" charset="0"/>
              </a:rPr>
              <a:t> Шабдалы ағашының жемісі пайдалы әрі тәтті. Шабдалы қантқа, органикалық қышқылдарға, ферменттерге, өзектерге, илік, азотты және пектинді заттарға,С,В1,Р,РР дәрумендеріне, каротинге, флавоноидтарға, сонымен қатар минералды заттар мен микроэлементтерге бай. Әсіресе, Қырым шабдалысында В2, өзбек шабдалысында Е дәрумені көп болады</a:t>
            </a:r>
            <a:r>
              <a:rPr lang="kk-KZ" sz="1700" dirty="0">
                <a:latin typeface="Times New Roman" panose="02020603050405020304" pitchFamily="18" charset="0"/>
                <a:ea typeface="Times New Roman" panose="02020603050405020304" pitchFamily="18" charset="0"/>
              </a:rPr>
              <a:t>. </a:t>
            </a:r>
            <a:r>
              <a:rPr lang="kk-KZ" sz="1700" dirty="0">
                <a:latin typeface="Times New Roman" panose="02020603050405020304" pitchFamily="18" charset="0"/>
              </a:rPr>
              <a:t>Шабдалы жемісін асқазан аурулары, жүрек ауруы, қан аздық кезінде жеу өте пайдалы. Шабдалыдан тосап, компот, джем жасайды. Шабдалы сүйектерінен «персико» деп аталатын ликер жасайды.</a:t>
            </a:r>
            <a:endParaRPr lang="ru-RU" sz="1700" dirty="0"/>
          </a:p>
          <a:p>
            <a:pPr marL="0" indent="0" algn="just">
              <a:buNone/>
            </a:pPr>
            <a:r>
              <a:rPr lang="kk-KZ" sz="1700" b="1" dirty="0">
                <a:latin typeface="Times New Roman" panose="02020603050405020304" pitchFamily="18" charset="0"/>
                <a:cs typeface="Times New Roman" panose="02020603050405020304" pitchFamily="18" charset="0"/>
              </a:rPr>
              <a:t>Сілтеме:https://kk.wikipedia.org/wiki/%</a:t>
            </a:r>
            <a:r>
              <a:rPr lang="kk-KZ" sz="1700" b="1" dirty="0" smtClean="0">
                <a:latin typeface="Times New Roman" panose="02020603050405020304" pitchFamily="18" charset="0"/>
                <a:cs typeface="Times New Roman" panose="02020603050405020304" pitchFamily="18" charset="0"/>
              </a:rPr>
              <a:t>D0%A8%D0%B0%D0%B1%D0%B4%D0%B0%D0%BB%D1%8B</a:t>
            </a:r>
          </a:p>
          <a:p>
            <a:pPr marL="0" indent="0" algn="ctr">
              <a:buNone/>
            </a:pPr>
            <a:r>
              <a:rPr lang="kk-KZ" sz="1900" dirty="0" smtClean="0">
                <a:latin typeface="Times New Roman" panose="02020603050405020304" pitchFamily="18" charset="0"/>
                <a:cs typeface="Times New Roman" panose="02020603050405020304" pitchFamily="18" charset="0"/>
              </a:rPr>
              <a:t>                                                                                                                                 Утаров Манас</a:t>
            </a:r>
            <a:endParaRPr lang="ru-RU" sz="1900" dirty="0">
              <a:latin typeface="Times New Roman" panose="02020603050405020304" pitchFamily="18" charset="0"/>
              <a:cs typeface="Times New Roman" panose="02020603050405020304" pitchFamily="18" charset="0"/>
            </a:endParaRPr>
          </a:p>
        </p:txBody>
      </p:sp>
      <p:pic>
        <p:nvPicPr>
          <p:cNvPr id="4" name="Рисунок 3" descr="plump-peaches.jpg"/>
          <p:cNvPicPr/>
          <p:nvPr/>
        </p:nvPicPr>
        <p:blipFill>
          <a:blip r:embed="rId2" cstate="print"/>
          <a:stretch>
            <a:fillRect/>
          </a:stretch>
        </p:blipFill>
        <p:spPr>
          <a:xfrm>
            <a:off x="101600" y="0"/>
            <a:ext cx="3136900" cy="2200275"/>
          </a:xfrm>
          <a:prstGeom prst="rect">
            <a:avLst/>
          </a:prstGeom>
        </p:spPr>
      </p:pic>
    </p:spTree>
    <p:extLst>
      <p:ext uri="{BB962C8B-B14F-4D97-AF65-F5344CB8AC3E}">
        <p14:creationId xmlns:p14="http://schemas.microsoft.com/office/powerpoint/2010/main" val="119807023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49315" y="1"/>
            <a:ext cx="8213193" cy="1981199"/>
          </a:xfrm>
        </p:spPr>
        <p:txBody>
          <a:bodyPr>
            <a:normAutofit fontScale="90000"/>
          </a:bodyPr>
          <a:lstStyle/>
          <a:p>
            <a:pPr marL="228600">
              <a:lnSpc>
                <a:spcPct val="115000"/>
              </a:lnSpc>
              <a:spcAft>
                <a:spcPts val="0"/>
              </a:spcAft>
              <a:tabLst>
                <a:tab pos="1543050" algn="l"/>
              </a:tabLst>
            </a:pPr>
            <a:r>
              <a:rPr lang="kk-KZ" dirty="0">
                <a:latin typeface="Times New Roman" panose="02020603050405020304" pitchFamily="18" charset="0"/>
                <a:ea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kk-KZ" sz="1900" b="1" dirty="0" smtClean="0">
                <a:latin typeface="Times New Roman" panose="02020603050405020304" pitchFamily="18" charset="0"/>
                <a:ea typeface="Times New Roman" panose="02020603050405020304" pitchFamily="18" charset="0"/>
                <a:cs typeface="Times New Roman" panose="02020603050405020304" pitchFamily="18" charset="0"/>
              </a:rPr>
              <a:t>Бөлімі</a:t>
            </a:r>
            <a:r>
              <a:rPr lang="kk-KZ" sz="1900" b="1" dirty="0">
                <a:latin typeface="Times New Roman" panose="02020603050405020304" pitchFamily="18" charset="0"/>
                <a:ea typeface="Times New Roman" panose="02020603050405020304" pitchFamily="18" charset="0"/>
                <a:cs typeface="Times New Roman" panose="02020603050405020304" pitchFamily="18" charset="0"/>
              </a:rPr>
              <a:t>: </a:t>
            </a:r>
            <a:r>
              <a:rPr lang="kk-KZ" sz="1900" dirty="0">
                <a:latin typeface="Times New Roman" panose="02020603050405020304" pitchFamily="18" charset="0"/>
                <a:ea typeface="Times New Roman" panose="02020603050405020304" pitchFamily="18" charset="0"/>
                <a:cs typeface="Times New Roman" panose="02020603050405020304" pitchFamily="18" charset="0"/>
              </a:rPr>
              <a:t>Гүлді </a:t>
            </a:r>
            <a:r>
              <a:rPr lang="kk-KZ" sz="1900" dirty="0" smtClean="0">
                <a:latin typeface="Times New Roman" panose="02020603050405020304" pitchFamily="18" charset="0"/>
                <a:ea typeface="Times New Roman" panose="02020603050405020304" pitchFamily="18" charset="0"/>
                <a:cs typeface="Times New Roman" panose="02020603050405020304" pitchFamily="18" charset="0"/>
              </a:rPr>
              <a:t>өсімдіктер-Magnoliophyta</a:t>
            </a:r>
            <a:r>
              <a:rPr lang="ru-RU" sz="1900" dirty="0" smtClean="0">
                <a:latin typeface="Times New Roman" panose="02020603050405020304" pitchFamily="18" charset="0"/>
                <a:ea typeface="Times New Roman" panose="02020603050405020304" pitchFamily="18" charset="0"/>
                <a:cs typeface="Times New Roman" panose="02020603050405020304" pitchFamily="18" charset="0"/>
              </a:rPr>
              <a:t/>
            </a:r>
            <a:br>
              <a:rPr lang="ru-RU" sz="1900" dirty="0" smtClean="0">
                <a:latin typeface="Times New Roman" panose="02020603050405020304" pitchFamily="18" charset="0"/>
                <a:ea typeface="Times New Roman" panose="02020603050405020304" pitchFamily="18" charset="0"/>
                <a:cs typeface="Times New Roman" panose="02020603050405020304" pitchFamily="18" charset="0"/>
              </a:rPr>
            </a:br>
            <a:r>
              <a:rPr lang="ru-RU" sz="19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19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9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kk-KZ" sz="1900" b="1" dirty="0" smtClean="0">
                <a:latin typeface="Times New Roman" panose="02020603050405020304" pitchFamily="18" charset="0"/>
                <a:ea typeface="Times New Roman" panose="02020603050405020304" pitchFamily="18" charset="0"/>
                <a:cs typeface="Times New Roman" panose="02020603050405020304" pitchFamily="18" charset="0"/>
              </a:rPr>
              <a:t>Табы</a:t>
            </a:r>
            <a:r>
              <a:rPr lang="kk-KZ" sz="1900" b="1" dirty="0">
                <a:latin typeface="Times New Roman" panose="02020603050405020304" pitchFamily="18" charset="0"/>
                <a:ea typeface="Times New Roman" panose="02020603050405020304" pitchFamily="18" charset="0"/>
                <a:cs typeface="Times New Roman" panose="02020603050405020304" pitchFamily="18" charset="0"/>
              </a:rPr>
              <a:t>: </a:t>
            </a:r>
            <a:r>
              <a:rPr lang="kk-KZ" sz="1900" dirty="0">
                <a:latin typeface="Times New Roman" panose="02020603050405020304" pitchFamily="18" charset="0"/>
                <a:ea typeface="Times New Roman" panose="02020603050405020304" pitchFamily="18" charset="0"/>
                <a:cs typeface="Times New Roman" panose="02020603050405020304" pitchFamily="18" charset="0"/>
              </a:rPr>
              <a:t>Гүлді өсімдіктер-Magnoliopsida</a:t>
            </a:r>
            <a:r>
              <a:rPr lang="ru-RU" sz="1900" dirty="0">
                <a:latin typeface="Times New Roman" panose="02020603050405020304" pitchFamily="18" charset="0"/>
                <a:ea typeface="Times New Roman" panose="02020603050405020304" pitchFamily="18" charset="0"/>
                <a:cs typeface="Times New Roman" panose="02020603050405020304" pitchFamily="18" charset="0"/>
              </a:rPr>
              <a:t/>
            </a:r>
            <a:br>
              <a:rPr lang="ru-RU" sz="1900" dirty="0">
                <a:latin typeface="Times New Roman" panose="02020603050405020304" pitchFamily="18" charset="0"/>
                <a:ea typeface="Times New Roman" panose="02020603050405020304" pitchFamily="18" charset="0"/>
                <a:cs typeface="Times New Roman" panose="02020603050405020304" pitchFamily="18" charset="0"/>
              </a:rPr>
            </a:br>
            <a:r>
              <a:rPr lang="kk-KZ" sz="19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9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kk-KZ" sz="19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kk-KZ" sz="1900" b="1" dirty="0" smtClean="0">
                <a:latin typeface="Times New Roman" panose="02020603050405020304" pitchFamily="18" charset="0"/>
                <a:ea typeface="Times New Roman" panose="02020603050405020304" pitchFamily="18" charset="0"/>
                <a:cs typeface="Times New Roman" panose="02020603050405020304" pitchFamily="18" charset="0"/>
              </a:rPr>
              <a:t>Сабы</a:t>
            </a:r>
            <a:r>
              <a:rPr lang="kk-KZ" sz="1900" b="1" dirty="0">
                <a:latin typeface="Times New Roman" panose="02020603050405020304" pitchFamily="18" charset="0"/>
                <a:ea typeface="Times New Roman" panose="02020603050405020304" pitchFamily="18" charset="0"/>
                <a:cs typeface="Times New Roman" panose="02020603050405020304" pitchFamily="18" charset="0"/>
              </a:rPr>
              <a:t>: </a:t>
            </a:r>
            <a:r>
              <a:rPr lang="kk-KZ" sz="1900" dirty="0">
                <a:latin typeface="Times New Roman" panose="02020603050405020304" pitchFamily="18" charset="0"/>
                <a:ea typeface="Times New Roman" panose="02020603050405020304" pitchFamily="18" charset="0"/>
                <a:cs typeface="Times New Roman" panose="02020603050405020304" pitchFamily="18" charset="0"/>
              </a:rPr>
              <a:t>Раушангүлділер-Rosales</a:t>
            </a:r>
            <a:r>
              <a:rPr lang="ru-RU" sz="1900" dirty="0">
                <a:latin typeface="Times New Roman" panose="02020603050405020304" pitchFamily="18" charset="0"/>
                <a:ea typeface="Times New Roman" panose="02020603050405020304" pitchFamily="18" charset="0"/>
                <a:cs typeface="Times New Roman" panose="02020603050405020304" pitchFamily="18" charset="0"/>
              </a:rPr>
              <a:t/>
            </a:r>
            <a:br>
              <a:rPr lang="ru-RU" sz="1900" dirty="0">
                <a:latin typeface="Times New Roman" panose="02020603050405020304" pitchFamily="18" charset="0"/>
                <a:ea typeface="Times New Roman" panose="02020603050405020304" pitchFamily="18" charset="0"/>
                <a:cs typeface="Times New Roman" panose="02020603050405020304" pitchFamily="18" charset="0"/>
              </a:rPr>
            </a:br>
            <a:r>
              <a:rPr lang="kk-KZ" sz="1900" dirty="0">
                <a:latin typeface="Times New Roman" panose="02020603050405020304" pitchFamily="18" charset="0"/>
                <a:ea typeface="Times New Roman" panose="02020603050405020304" pitchFamily="18" charset="0"/>
                <a:cs typeface="Times New Roman" panose="02020603050405020304" pitchFamily="18" charset="0"/>
              </a:rPr>
              <a:t>                  </a:t>
            </a:r>
            <a:r>
              <a:rPr lang="kk-KZ" sz="1900" b="1" dirty="0" smtClean="0">
                <a:latin typeface="Times New Roman" panose="02020603050405020304" pitchFamily="18" charset="0"/>
                <a:ea typeface="Times New Roman" panose="02020603050405020304" pitchFamily="18" charset="0"/>
                <a:cs typeface="Times New Roman" panose="02020603050405020304" pitchFamily="18" charset="0"/>
              </a:rPr>
              <a:t>Тұқымдасы</a:t>
            </a:r>
            <a:r>
              <a:rPr lang="kk-KZ" sz="1900" b="1" dirty="0">
                <a:latin typeface="Times New Roman" panose="02020603050405020304" pitchFamily="18" charset="0"/>
                <a:ea typeface="Times New Roman" panose="02020603050405020304" pitchFamily="18" charset="0"/>
                <a:cs typeface="Times New Roman" panose="02020603050405020304" pitchFamily="18" charset="0"/>
              </a:rPr>
              <a:t>: </a:t>
            </a:r>
            <a:r>
              <a:rPr lang="kk-KZ" sz="1900" dirty="0">
                <a:latin typeface="Times New Roman" panose="02020603050405020304" pitchFamily="18" charset="0"/>
                <a:ea typeface="Times New Roman" panose="02020603050405020304" pitchFamily="18" charset="0"/>
                <a:cs typeface="Times New Roman" panose="02020603050405020304" pitchFamily="18" charset="0"/>
              </a:rPr>
              <a:t>Раушангүлділе</a:t>
            </a:r>
            <a:r>
              <a:rPr lang="ru-RU" sz="1900" dirty="0">
                <a:latin typeface="Times New Roman" panose="02020603050405020304" pitchFamily="18" charset="0"/>
                <a:ea typeface="Times New Roman" panose="02020603050405020304" pitchFamily="18" charset="0"/>
                <a:cs typeface="Times New Roman" panose="02020603050405020304" pitchFamily="18" charset="0"/>
              </a:rPr>
              <a:t>р -</a:t>
            </a:r>
            <a:r>
              <a:rPr lang="kk-KZ" sz="1900" dirty="0">
                <a:latin typeface="Times New Roman" panose="02020603050405020304" pitchFamily="18" charset="0"/>
                <a:ea typeface="Times New Roman" panose="02020603050405020304" pitchFamily="18" charset="0"/>
                <a:cs typeface="Times New Roman" panose="02020603050405020304" pitchFamily="18" charset="0"/>
              </a:rPr>
              <a:t>Rosaceae</a:t>
            </a:r>
            <a:r>
              <a:rPr lang="ru-RU" sz="1900" dirty="0">
                <a:latin typeface="Times New Roman" panose="02020603050405020304" pitchFamily="18" charset="0"/>
                <a:ea typeface="Times New Roman" panose="02020603050405020304" pitchFamily="18" charset="0"/>
                <a:cs typeface="Times New Roman" panose="02020603050405020304" pitchFamily="18" charset="0"/>
              </a:rPr>
              <a:t/>
            </a:r>
            <a:br>
              <a:rPr lang="ru-RU" sz="1900" dirty="0">
                <a:latin typeface="Times New Roman" panose="02020603050405020304" pitchFamily="18" charset="0"/>
                <a:ea typeface="Times New Roman" panose="02020603050405020304" pitchFamily="18" charset="0"/>
                <a:cs typeface="Times New Roman" panose="02020603050405020304" pitchFamily="18" charset="0"/>
              </a:rPr>
            </a:br>
            <a:r>
              <a:rPr lang="kk-KZ" sz="1900" b="1" dirty="0">
                <a:latin typeface="Times New Roman" panose="02020603050405020304" pitchFamily="18" charset="0"/>
                <a:ea typeface="Times New Roman" panose="02020603050405020304" pitchFamily="18" charset="0"/>
                <a:cs typeface="Times New Roman" panose="02020603050405020304" pitchFamily="18" charset="0"/>
              </a:rPr>
              <a:t>                     </a:t>
            </a:r>
            <a:r>
              <a:rPr lang="kk-KZ" sz="1900" b="1" dirty="0" smtClean="0">
                <a:latin typeface="Times New Roman" panose="02020603050405020304" pitchFamily="18" charset="0"/>
                <a:ea typeface="Times New Roman" panose="02020603050405020304" pitchFamily="18" charset="0"/>
                <a:cs typeface="Times New Roman" panose="02020603050405020304" pitchFamily="18" charset="0"/>
              </a:rPr>
              <a:t>Туыс</a:t>
            </a:r>
            <a:r>
              <a:rPr lang="en-US" sz="1900" b="1"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kk-KZ" sz="1900" b="1"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kk-KZ" sz="1900" dirty="0" smtClean="0">
                <a:latin typeface="Times New Roman" panose="02020603050405020304" pitchFamily="18" charset="0"/>
                <a:ea typeface="Times New Roman" panose="02020603050405020304" pitchFamily="18" charset="0"/>
                <a:cs typeface="Times New Roman" panose="02020603050405020304" pitchFamily="18" charset="0"/>
              </a:rPr>
              <a:t>Өрік-Prunus</a:t>
            </a:r>
            <a:r>
              <a:rPr lang="ru-RU" sz="1900" dirty="0">
                <a:latin typeface="Times New Roman" panose="02020603050405020304" pitchFamily="18" charset="0"/>
                <a:ea typeface="Times New Roman" panose="02020603050405020304" pitchFamily="18" charset="0"/>
                <a:cs typeface="Times New Roman" panose="02020603050405020304" pitchFamily="18" charset="0"/>
              </a:rPr>
              <a:t/>
            </a:r>
            <a:br>
              <a:rPr lang="ru-RU" sz="1900" dirty="0">
                <a:latin typeface="Times New Roman" panose="02020603050405020304" pitchFamily="18" charset="0"/>
                <a:ea typeface="Times New Roman" panose="02020603050405020304" pitchFamily="18" charset="0"/>
                <a:cs typeface="Times New Roman" panose="02020603050405020304" pitchFamily="18" charset="0"/>
              </a:rPr>
            </a:br>
            <a:r>
              <a:rPr lang="kk-KZ" sz="1900" b="1" dirty="0">
                <a:latin typeface="Times New Roman" panose="02020603050405020304" pitchFamily="18" charset="0"/>
                <a:ea typeface="Times New Roman" panose="02020603050405020304" pitchFamily="18" charset="0"/>
                <a:cs typeface="Times New Roman" panose="02020603050405020304" pitchFamily="18" charset="0"/>
              </a:rPr>
              <a:t>                        </a:t>
            </a:r>
            <a:r>
              <a:rPr lang="kk-KZ" sz="1900" b="1" dirty="0" smtClean="0">
                <a:latin typeface="Times New Roman" panose="02020603050405020304" pitchFamily="18" charset="0"/>
                <a:ea typeface="Times New Roman" panose="02020603050405020304" pitchFamily="18" charset="0"/>
                <a:cs typeface="Times New Roman" panose="02020603050405020304" pitchFamily="18" charset="0"/>
              </a:rPr>
              <a:t>Түрі:</a:t>
            </a:r>
            <a:r>
              <a:rPr lang="kk-KZ" sz="1900" dirty="0" smtClean="0">
                <a:latin typeface="Times New Roman" panose="02020603050405020304" pitchFamily="18" charset="0"/>
                <a:ea typeface="Times New Roman" panose="02020603050405020304" pitchFamily="18" charset="0"/>
                <a:cs typeface="Times New Roman" panose="02020603050405020304" pitchFamily="18" charset="0"/>
              </a:rPr>
              <a:t>Кәдімгі </a:t>
            </a:r>
            <a:r>
              <a:rPr lang="kk-KZ" sz="1900" dirty="0">
                <a:latin typeface="Times New Roman" panose="02020603050405020304" pitchFamily="18" charset="0"/>
                <a:ea typeface="Times New Roman" panose="02020603050405020304" pitchFamily="18" charset="0"/>
                <a:cs typeface="Times New Roman" panose="02020603050405020304" pitchFamily="18" charset="0"/>
              </a:rPr>
              <a:t>өрік-P. armeniaca</a:t>
            </a:r>
            <a:br>
              <a:rPr lang="kk-KZ" sz="1900" dirty="0">
                <a:latin typeface="Times New Roman" panose="02020603050405020304" pitchFamily="18" charset="0"/>
                <a:ea typeface="Times New Roman" panose="02020603050405020304" pitchFamily="18" charset="0"/>
                <a:cs typeface="Times New Roman" panose="02020603050405020304" pitchFamily="18" charset="0"/>
              </a:rPr>
            </a:br>
            <a:endParaRPr lang="ru-RU" sz="19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0" y="2213810"/>
            <a:ext cx="12192000" cy="4644189"/>
          </a:xfrm>
        </p:spPr>
        <p:txBody>
          <a:bodyPr>
            <a:normAutofit/>
          </a:bodyPr>
          <a:lstStyle/>
          <a:p>
            <a:pPr marL="0" indent="0">
              <a:buNone/>
            </a:pPr>
            <a:r>
              <a:rPr lang="kk-KZ" sz="1800" b="1" dirty="0">
                <a:latin typeface="Times New Roman" panose="02020603050405020304" pitchFamily="18" charset="0"/>
                <a:ea typeface="Times New Roman" panose="02020603050405020304" pitchFamily="18" charset="0"/>
              </a:rPr>
              <a:t>Сипаттама:</a:t>
            </a:r>
            <a:r>
              <a:rPr lang="kk-KZ" sz="1800" dirty="0">
                <a:latin typeface="Calibri" panose="020F0502020204030204" pitchFamily="34" charset="0"/>
                <a:ea typeface="Times New Roman" panose="02020603050405020304" pitchFamily="18" charset="0"/>
                <a:cs typeface="Times New Roman" panose="02020603050405020304" pitchFamily="18" charset="0"/>
              </a:rPr>
              <a:t> </a:t>
            </a:r>
            <a:r>
              <a:rPr lang="kk-KZ" sz="1800" dirty="0">
                <a:latin typeface="Times New Roman" panose="02020603050405020304" pitchFamily="18" charset="0"/>
                <a:ea typeface="Times New Roman" panose="02020603050405020304" pitchFamily="18" charset="0"/>
              </a:rPr>
              <a:t>Кәдімгі өрік -биіктігі 3-10 метрге жететін ағаш. Діңгегінің диаметрі 25-30 см-ге жетеді. Жиі бұтақталған, бұтақтары жалаңаш. Жапырақтарының ұзындығы 6-9 см, жалаңаш, кең жұмыртқа және эллипс пішіндес, жиектері майда тісті, сағақтары қою қызыл түсті. Жапырақ жаймай тұрып гүлдейді. Гүлдерінің саны көп, ақ немесе қызғылт түсті. Жемістерінің түстері сарыдан қызылға дейін болады.</a:t>
            </a:r>
            <a:r>
              <a:rPr lang="kk-KZ" sz="1800" dirty="0">
                <a:latin typeface="Calibri" panose="020F0502020204030204" pitchFamily="34" charset="0"/>
                <a:ea typeface="Times New Roman" panose="02020603050405020304" pitchFamily="18" charset="0"/>
                <a:cs typeface="Times New Roman" panose="02020603050405020304" pitchFamily="18" charset="0"/>
              </a:rPr>
              <a:t> </a:t>
            </a:r>
            <a:endParaRPr lang="kk-KZ" sz="1800" dirty="0" smtClean="0">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r>
              <a:rPr lang="kk-KZ" sz="1800" b="1" dirty="0">
                <a:latin typeface="Times New Roman" panose="02020603050405020304" pitchFamily="18" charset="0"/>
                <a:ea typeface="Times New Roman" panose="02020603050405020304" pitchFamily="18" charset="0"/>
              </a:rPr>
              <a:t>Таралуы:</a:t>
            </a:r>
            <a:r>
              <a:rPr lang="kk-KZ" sz="1800" dirty="0">
                <a:latin typeface="Calibri" panose="020F0502020204030204" pitchFamily="34" charset="0"/>
                <a:ea typeface="Times New Roman" panose="02020603050405020304" pitchFamily="18" charset="0"/>
                <a:cs typeface="Times New Roman" panose="02020603050405020304" pitchFamily="18" charset="0"/>
              </a:rPr>
              <a:t> </a:t>
            </a:r>
            <a:r>
              <a:rPr lang="kk-KZ" sz="1800" dirty="0">
                <a:latin typeface="Times New Roman" panose="02020603050405020304" pitchFamily="18" charset="0"/>
                <a:ea typeface="Times New Roman" panose="02020603050405020304" pitchFamily="18" charset="0"/>
              </a:rPr>
              <a:t>Қазақстанның таулы аудандарын теңіз деңгейінен 800-1900м биіктікте өседі. Іле Алатауы, Кіші Алматы өзенінің жағасында, Талғар, Түрен аймақтарында жиі кездеседі. </a:t>
            </a:r>
            <a:r>
              <a:rPr lang="kk-KZ" sz="1800" dirty="0" smtClean="0">
                <a:latin typeface="Times New Roman" panose="02020603050405020304" pitchFamily="18" charset="0"/>
                <a:ea typeface="Times New Roman" panose="02020603050405020304" pitchFamily="18" charset="0"/>
              </a:rPr>
              <a:t>Қазақстан </a:t>
            </a:r>
            <a:r>
              <a:rPr lang="kk-KZ" sz="1800" dirty="0">
                <a:latin typeface="Times New Roman" panose="02020603050405020304" pitchFamily="18" charset="0"/>
                <a:ea typeface="Times New Roman" panose="02020603050405020304" pitchFamily="18" charset="0"/>
              </a:rPr>
              <a:t>мен Орта Азияда өсіріледі.</a:t>
            </a:r>
            <a:r>
              <a:rPr lang="kk-KZ" sz="1800" dirty="0">
                <a:latin typeface="Calibri" panose="020F0502020204030204" pitchFamily="34" charset="0"/>
                <a:ea typeface="Times New Roman" panose="02020603050405020304" pitchFamily="18" charset="0"/>
                <a:cs typeface="Times New Roman" panose="02020603050405020304" pitchFamily="18" charset="0"/>
              </a:rPr>
              <a:t> </a:t>
            </a:r>
            <a:r>
              <a:rPr lang="kk-KZ" sz="1800" dirty="0">
                <a:latin typeface="Times New Roman" panose="02020603050405020304" pitchFamily="18" charset="0"/>
                <a:ea typeface="Times New Roman" panose="02020603050405020304" pitchFamily="18" charset="0"/>
              </a:rPr>
              <a:t>Қазақстанда Жамбыл, Оңтүстік Қазақстан, Алматы облыстарында бір түрі – кәдімгі өрік (A. vulgarіs) </a:t>
            </a:r>
            <a:r>
              <a:rPr lang="kk-KZ" sz="1800" dirty="0" smtClean="0">
                <a:latin typeface="Times New Roman" panose="02020603050405020304" pitchFamily="18" charset="0"/>
                <a:ea typeface="Times New Roman" panose="02020603050405020304" pitchFamily="18" charset="0"/>
              </a:rPr>
              <a:t>өсіріледі.</a:t>
            </a:r>
          </a:p>
          <a:p>
            <a:pPr marL="45720" indent="0">
              <a:lnSpc>
                <a:spcPct val="115000"/>
              </a:lnSpc>
              <a:spcAft>
                <a:spcPts val="0"/>
              </a:spcAft>
              <a:buNone/>
              <a:tabLst>
                <a:tab pos="1543050" algn="l"/>
              </a:tabLst>
            </a:pPr>
            <a:r>
              <a:rPr lang="kk-KZ" sz="1800" b="1" dirty="0">
                <a:latin typeface="Times New Roman" panose="02020603050405020304" pitchFamily="18" charset="0"/>
                <a:ea typeface="Times New Roman" panose="02020603050405020304" pitchFamily="18" charset="0"/>
                <a:cs typeface="Times New Roman" panose="02020603050405020304" pitchFamily="18" charset="0"/>
              </a:rPr>
              <a:t>Қолданылуы:</a:t>
            </a:r>
            <a:r>
              <a:rPr lang="kk-KZ" sz="1800" dirty="0">
                <a:latin typeface="Calibri" panose="020F0502020204030204" pitchFamily="34" charset="0"/>
                <a:ea typeface="Times New Roman" panose="02020603050405020304" pitchFamily="18" charset="0"/>
                <a:cs typeface="Times New Roman" panose="02020603050405020304" pitchFamily="18" charset="0"/>
              </a:rPr>
              <a:t> </a:t>
            </a:r>
            <a:r>
              <a:rPr lang="kk-KZ" sz="1800" dirty="0">
                <a:latin typeface="Times New Roman" panose="02020603050405020304" pitchFamily="18" charset="0"/>
                <a:ea typeface="Times New Roman" panose="02020603050405020304" pitchFamily="18" charset="0"/>
                <a:cs typeface="Times New Roman" panose="02020603050405020304" pitchFamily="18" charset="0"/>
              </a:rPr>
              <a:t>Қантқа,органикалық қышқылдарға, ферменттерге, өзектерге, илік, азотты және пектинді заттарға, С, В1,Р, РР дәрумендеріне, каротинге, флавоноидтарға, сонымен қатар минералды заттар мен микроэлементтерге бай. Кептірілген кәдімгі өріктің құрамында калий мен қант көп болады. Кәдімгі өрікті жүрек, бүйрек ауырғанда, анемияға, жүйке ауруларына пайдасы бар. </a:t>
            </a:r>
            <a:endParaRPr lang="kk-KZ" sz="18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45720" indent="0">
              <a:lnSpc>
                <a:spcPct val="115000"/>
              </a:lnSpc>
              <a:spcAft>
                <a:spcPts val="0"/>
              </a:spcAft>
              <a:buNone/>
              <a:tabLst>
                <a:tab pos="1543050" algn="l"/>
              </a:tabLst>
            </a:pPr>
            <a:r>
              <a:rPr lang="kk-KZ" sz="1800" b="1" dirty="0" smtClean="0">
                <a:latin typeface="Times New Roman" panose="02020603050405020304" pitchFamily="18" charset="0"/>
                <a:ea typeface="Times New Roman" panose="02020603050405020304" pitchFamily="18" charset="0"/>
                <a:cs typeface="Times New Roman" panose="02020603050405020304" pitchFamily="18" charset="0"/>
              </a:rPr>
              <a:t>Сілтеме</a:t>
            </a:r>
            <a:r>
              <a:rPr lang="kk-KZ" sz="1800" b="1" dirty="0">
                <a:latin typeface="Times New Roman" panose="02020603050405020304" pitchFamily="18" charset="0"/>
                <a:ea typeface="Times New Roman" panose="02020603050405020304" pitchFamily="18" charset="0"/>
                <a:cs typeface="Times New Roman" panose="02020603050405020304" pitchFamily="18" charset="0"/>
              </a:rPr>
              <a:t>:</a:t>
            </a:r>
            <a:r>
              <a:rPr lang="kk-KZ" sz="1800" dirty="0">
                <a:latin typeface="Calibri" panose="020F0502020204030204" pitchFamily="34" charset="0"/>
                <a:ea typeface="Times New Roman" panose="02020603050405020304" pitchFamily="18" charset="0"/>
                <a:cs typeface="Times New Roman" panose="02020603050405020304" pitchFamily="18" charset="0"/>
              </a:rPr>
              <a:t> </a:t>
            </a:r>
            <a:r>
              <a:rPr lang="kk-KZ" sz="1800" dirty="0">
                <a:latin typeface="Times New Roman" panose="02020603050405020304" pitchFamily="18" charset="0"/>
                <a:ea typeface="Times New Roman" panose="02020603050405020304" pitchFamily="18" charset="0"/>
                <a:cs typeface="Times New Roman" panose="02020603050405020304" pitchFamily="18" charset="0"/>
              </a:rPr>
              <a:t>https://kk.wikipedia.org/wiki/%D3%A8%D1%80%D1%96%D0%BA</a:t>
            </a:r>
            <a:r>
              <a:rPr lang="kk-KZ" sz="1700" dirty="0">
                <a:latin typeface="Times New Roman" panose="02020603050405020304" pitchFamily="18" charset="0"/>
                <a:ea typeface="Times New Roman" panose="02020603050405020304" pitchFamily="18" charset="0"/>
                <a:cs typeface="Times New Roman" panose="02020603050405020304" pitchFamily="18" charset="0"/>
              </a:rPr>
              <a:t>	</a:t>
            </a:r>
            <a:endParaRPr lang="ru-RU" sz="1700" dirty="0">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r>
              <a:rPr lang="kk-KZ" sz="1700" dirty="0" smtClean="0">
                <a:latin typeface="Times New Roman" panose="02020603050405020304" pitchFamily="18" charset="0"/>
                <a:cs typeface="Times New Roman" panose="02020603050405020304" pitchFamily="18" charset="0"/>
              </a:rPr>
              <a:t>                                                                                                                                                           Нуралиева Гүлсара</a:t>
            </a:r>
            <a:endParaRPr lang="ru-RU" sz="1700" dirty="0">
              <a:latin typeface="Times New Roman" panose="02020603050405020304" pitchFamily="18" charset="0"/>
              <a:cs typeface="Times New Roman" panose="02020603050405020304" pitchFamily="18" charset="0"/>
            </a:endParaRPr>
          </a:p>
        </p:txBody>
      </p:sp>
      <p:pic>
        <p:nvPicPr>
          <p:cNvPr id="4" name="Рисунок 3" descr="Image result for кәдімгі өрік"/>
          <p:cNvPicPr/>
          <p:nvPr/>
        </p:nvPicPr>
        <p:blipFill>
          <a:blip r:embed="rId2"/>
          <a:srcRect/>
          <a:stretch>
            <a:fillRect/>
          </a:stretch>
        </p:blipFill>
        <p:spPr bwMode="auto">
          <a:xfrm>
            <a:off x="106278" y="0"/>
            <a:ext cx="3443038" cy="2213811"/>
          </a:xfrm>
          <a:prstGeom prst="rect">
            <a:avLst/>
          </a:prstGeom>
          <a:noFill/>
          <a:ln w="9525">
            <a:noFill/>
            <a:miter lim="800000"/>
            <a:headEnd/>
            <a:tailEnd/>
          </a:ln>
        </p:spPr>
      </p:pic>
    </p:spTree>
    <p:extLst>
      <p:ext uri="{BB962C8B-B14F-4D97-AF65-F5344CB8AC3E}">
        <p14:creationId xmlns:p14="http://schemas.microsoft.com/office/powerpoint/2010/main" val="414918304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713018" y="304801"/>
            <a:ext cx="8368146" cy="2093975"/>
          </a:xfrm>
        </p:spPr>
        <p:txBody>
          <a:bodyPr>
            <a:normAutofit fontScale="90000"/>
          </a:bodyPr>
          <a:lstStyle/>
          <a:p>
            <a:pPr>
              <a:lnSpc>
                <a:spcPct val="107000"/>
              </a:lnSpc>
              <a:spcAft>
                <a:spcPts val="0"/>
              </a:spcAft>
            </a:pPr>
            <a:r>
              <a:rPr lang="kk-KZ" sz="2000" b="1" dirty="0">
                <a:latin typeface="Times New Roman" panose="02020603050405020304" pitchFamily="18" charset="0"/>
                <a:ea typeface="Calibri" panose="020F0502020204030204" pitchFamily="34" charset="0"/>
                <a:cs typeface="Times New Roman" panose="02020603050405020304" pitchFamily="18" charset="0"/>
              </a:rPr>
              <a:t>Патшалығы:</a:t>
            </a:r>
            <a:r>
              <a:rPr lang="kk-KZ" sz="2000" dirty="0">
                <a:latin typeface="Times New Roman" panose="02020603050405020304" pitchFamily="18" charset="0"/>
                <a:ea typeface="Calibri" panose="020F0502020204030204" pitchFamily="34" charset="0"/>
                <a:cs typeface="Times New Roman" panose="02020603050405020304" pitchFamily="18" charset="0"/>
              </a:rPr>
              <a:t>Өсімдіктер </a:t>
            </a:r>
            <a:r>
              <a:rPr lang="kk-KZ" sz="2000" dirty="0" smtClean="0">
                <a:latin typeface="Times New Roman" panose="02020603050405020304" pitchFamily="18" charset="0"/>
                <a:ea typeface="Calibri" panose="020F0502020204030204" pitchFamily="34" charset="0"/>
                <a:cs typeface="Times New Roman" panose="02020603050405020304" pitchFamily="18" charset="0"/>
              </a:rPr>
              <a:t>–</a:t>
            </a:r>
            <a:r>
              <a:rPr lang="en-US" sz="2000" dirty="0" smtClean="0">
                <a:latin typeface="Times New Roman" panose="02020603050405020304" pitchFamily="18" charset="0"/>
                <a:ea typeface="Calibri" panose="020F0502020204030204" pitchFamily="34" charset="0"/>
                <a:cs typeface="Times New Roman" panose="02020603050405020304" pitchFamily="18" charset="0"/>
              </a:rPr>
              <a:t> </a:t>
            </a:r>
            <a:r>
              <a:rPr lang="kk-KZ" sz="2000" dirty="0" smtClean="0">
                <a:latin typeface="Times New Roman" panose="02020603050405020304" pitchFamily="18" charset="0"/>
                <a:ea typeface="Calibri" panose="020F0502020204030204" pitchFamily="34" charset="0"/>
                <a:cs typeface="Times New Roman" panose="02020603050405020304" pitchFamily="18" charset="0"/>
              </a:rPr>
              <a:t>Plantae</a:t>
            </a:r>
            <a:r>
              <a:rPr lang="ru-RU" sz="2000" dirty="0">
                <a:latin typeface="Times New Roman" panose="02020603050405020304" pitchFamily="18" charset="0"/>
                <a:ea typeface="Calibri" panose="020F0502020204030204" pitchFamily="34" charset="0"/>
                <a:cs typeface="Times New Roman" panose="02020603050405020304" pitchFamily="18" charset="0"/>
              </a:rPr>
              <a:t/>
            </a:r>
            <a:br>
              <a:rPr lang="ru-RU" sz="2000" dirty="0">
                <a:latin typeface="Times New Roman" panose="02020603050405020304" pitchFamily="18" charset="0"/>
                <a:ea typeface="Calibri" panose="020F0502020204030204" pitchFamily="34" charset="0"/>
                <a:cs typeface="Times New Roman" panose="02020603050405020304" pitchFamily="18" charset="0"/>
              </a:rPr>
            </a:br>
            <a:r>
              <a:rPr lang="kk-KZ" sz="2000" b="1" dirty="0">
                <a:latin typeface="Times New Roman" panose="02020603050405020304" pitchFamily="18" charset="0"/>
                <a:ea typeface="Calibri" panose="020F0502020204030204" pitchFamily="34" charset="0"/>
                <a:cs typeface="Times New Roman" panose="02020603050405020304" pitchFamily="18" charset="0"/>
              </a:rPr>
              <a:t>    Бөлімі:</a:t>
            </a:r>
            <a:r>
              <a:rPr lang="kk-KZ" sz="2000" dirty="0">
                <a:latin typeface="Times New Roman" panose="02020603050405020304" pitchFamily="18" charset="0"/>
                <a:ea typeface="Calibri" panose="020F0502020204030204" pitchFamily="34" charset="0"/>
                <a:cs typeface="Times New Roman" panose="02020603050405020304" pitchFamily="18" charset="0"/>
              </a:rPr>
              <a:t>Гүлді </a:t>
            </a:r>
            <a:r>
              <a:rPr lang="kk-KZ" sz="2000" dirty="0" smtClean="0">
                <a:latin typeface="Times New Roman" panose="02020603050405020304" pitchFamily="18" charset="0"/>
                <a:ea typeface="Calibri" panose="020F0502020204030204" pitchFamily="34" charset="0"/>
                <a:cs typeface="Times New Roman" panose="02020603050405020304" pitchFamily="18" charset="0"/>
              </a:rPr>
              <a:t>өсімдіктер</a:t>
            </a:r>
            <a:r>
              <a:rPr lang="en-US" sz="2000" dirty="0" smtClean="0">
                <a:latin typeface="Times New Roman" panose="02020603050405020304" pitchFamily="18" charset="0"/>
                <a:ea typeface="Calibri" panose="020F0502020204030204" pitchFamily="34" charset="0"/>
                <a:cs typeface="Times New Roman" panose="02020603050405020304" pitchFamily="18" charset="0"/>
              </a:rPr>
              <a:t> </a:t>
            </a:r>
            <a:r>
              <a:rPr lang="kk-KZ" sz="2000" dirty="0" smtClean="0">
                <a:latin typeface="Times New Roman" panose="02020603050405020304" pitchFamily="18" charset="0"/>
                <a:ea typeface="Calibri" panose="020F0502020204030204" pitchFamily="34" charset="0"/>
                <a:cs typeface="Times New Roman" panose="02020603050405020304" pitchFamily="18" charset="0"/>
              </a:rPr>
              <a:t>-</a:t>
            </a:r>
            <a:r>
              <a:rPr lang="en-US" sz="2000" dirty="0" smtClean="0">
                <a:latin typeface="Times New Roman" panose="02020603050405020304" pitchFamily="18" charset="0"/>
                <a:ea typeface="Calibri" panose="020F0502020204030204" pitchFamily="34" charset="0"/>
                <a:cs typeface="Times New Roman" panose="02020603050405020304" pitchFamily="18" charset="0"/>
              </a:rPr>
              <a:t> </a:t>
            </a:r>
            <a:r>
              <a:rPr lang="kk-KZ" sz="2000" dirty="0" smtClean="0">
                <a:latin typeface="Times New Roman" panose="02020603050405020304" pitchFamily="18" charset="0"/>
                <a:ea typeface="Calibri" panose="020F0502020204030204" pitchFamily="34" charset="0"/>
                <a:cs typeface="Times New Roman" panose="02020603050405020304" pitchFamily="18" charset="0"/>
              </a:rPr>
              <a:t> </a:t>
            </a:r>
            <a:r>
              <a:rPr lang="kk-KZ" sz="2000" dirty="0">
                <a:latin typeface="Times New Roman" panose="02020603050405020304" pitchFamily="18" charset="0"/>
                <a:ea typeface="Calibri" panose="020F0502020204030204" pitchFamily="34" charset="0"/>
                <a:cs typeface="Times New Roman" panose="02020603050405020304" pitchFamily="18" charset="0"/>
              </a:rPr>
              <a:t>Angiosperms</a:t>
            </a:r>
            <a:r>
              <a:rPr lang="ru-RU" sz="2000" dirty="0">
                <a:latin typeface="Times New Roman" panose="02020603050405020304" pitchFamily="18" charset="0"/>
                <a:ea typeface="Calibri" panose="020F0502020204030204" pitchFamily="34" charset="0"/>
                <a:cs typeface="Times New Roman" panose="02020603050405020304" pitchFamily="18" charset="0"/>
              </a:rPr>
              <a:t/>
            </a:r>
            <a:br>
              <a:rPr lang="ru-RU" sz="2000" dirty="0">
                <a:latin typeface="Times New Roman" panose="02020603050405020304" pitchFamily="18" charset="0"/>
                <a:ea typeface="Calibri" panose="020F0502020204030204" pitchFamily="34" charset="0"/>
                <a:cs typeface="Times New Roman" panose="02020603050405020304" pitchFamily="18" charset="0"/>
              </a:rPr>
            </a:br>
            <a:r>
              <a:rPr lang="kk-KZ" sz="2000" b="1" dirty="0">
                <a:latin typeface="Times New Roman" panose="02020603050405020304" pitchFamily="18" charset="0"/>
                <a:ea typeface="Calibri" panose="020F0502020204030204" pitchFamily="34" charset="0"/>
                <a:cs typeface="Times New Roman" panose="02020603050405020304" pitchFamily="18" charset="0"/>
              </a:rPr>
              <a:t>       Классы:</a:t>
            </a:r>
            <a:r>
              <a:rPr lang="kk-KZ" sz="2000" dirty="0">
                <a:latin typeface="Times New Roman" panose="02020603050405020304" pitchFamily="18" charset="0"/>
                <a:ea typeface="Calibri" panose="020F0502020204030204" pitchFamily="34" charset="0"/>
                <a:cs typeface="Times New Roman" panose="02020603050405020304" pitchFamily="18" charset="0"/>
              </a:rPr>
              <a:t>Қос </a:t>
            </a:r>
            <a:r>
              <a:rPr lang="kk-KZ" sz="2000" dirty="0" smtClean="0">
                <a:latin typeface="Times New Roman" panose="02020603050405020304" pitchFamily="18" charset="0"/>
                <a:ea typeface="Calibri" panose="020F0502020204030204" pitchFamily="34" charset="0"/>
                <a:cs typeface="Times New Roman" panose="02020603050405020304" pitchFamily="18" charset="0"/>
              </a:rPr>
              <a:t>жарнақтылар</a:t>
            </a:r>
            <a:r>
              <a:rPr lang="en-US" sz="2000" dirty="0" smtClean="0">
                <a:latin typeface="Times New Roman" panose="02020603050405020304" pitchFamily="18" charset="0"/>
                <a:ea typeface="Calibri" panose="020F0502020204030204" pitchFamily="34" charset="0"/>
                <a:cs typeface="Times New Roman" panose="02020603050405020304" pitchFamily="18" charset="0"/>
              </a:rPr>
              <a:t> </a:t>
            </a:r>
            <a:r>
              <a:rPr lang="kk-KZ" sz="2000" dirty="0" smtClean="0">
                <a:latin typeface="Times New Roman" panose="02020603050405020304" pitchFamily="18" charset="0"/>
                <a:ea typeface="Calibri" panose="020F0502020204030204" pitchFamily="34" charset="0"/>
                <a:cs typeface="Times New Roman" panose="02020603050405020304" pitchFamily="18" charset="0"/>
              </a:rPr>
              <a:t>-</a:t>
            </a:r>
            <a:r>
              <a:rPr lang="en-US" sz="2000" dirty="0" smtClean="0">
                <a:latin typeface="Times New Roman" panose="02020603050405020304" pitchFamily="18" charset="0"/>
                <a:ea typeface="Calibri" panose="020F0502020204030204" pitchFamily="34" charset="0"/>
                <a:cs typeface="Times New Roman" panose="02020603050405020304" pitchFamily="18" charset="0"/>
              </a:rPr>
              <a:t> </a:t>
            </a:r>
            <a:r>
              <a:rPr lang="kk-KZ" sz="2000" dirty="0" smtClean="0">
                <a:latin typeface="Times New Roman" panose="02020603050405020304" pitchFamily="18" charset="0"/>
                <a:ea typeface="Calibri" panose="020F0502020204030204" pitchFamily="34" charset="0"/>
                <a:cs typeface="Times New Roman" panose="02020603050405020304" pitchFamily="18" charset="0"/>
              </a:rPr>
              <a:t>Magnoliopsida</a:t>
            </a:r>
            <a:r>
              <a:rPr lang="ru-RU" sz="2000" dirty="0">
                <a:latin typeface="Times New Roman" panose="02020603050405020304" pitchFamily="18" charset="0"/>
                <a:ea typeface="Calibri" panose="020F0502020204030204" pitchFamily="34" charset="0"/>
                <a:cs typeface="Times New Roman" panose="02020603050405020304" pitchFamily="18" charset="0"/>
              </a:rPr>
              <a:t/>
            </a:r>
            <a:br>
              <a:rPr lang="ru-RU" sz="2000" dirty="0">
                <a:latin typeface="Times New Roman" panose="02020603050405020304" pitchFamily="18" charset="0"/>
                <a:ea typeface="Calibri" panose="020F0502020204030204" pitchFamily="34" charset="0"/>
                <a:cs typeface="Times New Roman" panose="02020603050405020304" pitchFamily="18" charset="0"/>
              </a:rPr>
            </a:br>
            <a:r>
              <a:rPr lang="kk-KZ" sz="2000" b="1" dirty="0">
                <a:latin typeface="Times New Roman" panose="02020603050405020304" pitchFamily="18" charset="0"/>
                <a:ea typeface="Calibri" panose="020F0502020204030204" pitchFamily="34" charset="0"/>
                <a:cs typeface="Times New Roman" panose="02020603050405020304" pitchFamily="18" charset="0"/>
              </a:rPr>
              <a:t>         Тұқымдасы:</a:t>
            </a:r>
            <a:r>
              <a:rPr lang="kk-KZ" sz="20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kk-KZ" sz="2000" dirty="0" smtClean="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Руталар</a:t>
            </a:r>
            <a:r>
              <a:rPr lang="en-US" sz="2000" dirty="0" smtClean="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 Rutaceae</a:t>
            </a:r>
            <a:r>
              <a:rPr lang="ru-RU" sz="2000" dirty="0">
                <a:latin typeface="Times New Roman" panose="02020603050405020304" pitchFamily="18" charset="0"/>
                <a:ea typeface="Calibri" panose="020F0502020204030204" pitchFamily="34" charset="0"/>
                <a:cs typeface="Times New Roman" panose="02020603050405020304" pitchFamily="18" charset="0"/>
              </a:rPr>
              <a:t/>
            </a:r>
            <a:br>
              <a:rPr lang="ru-RU" sz="2000" dirty="0">
                <a:latin typeface="Times New Roman" panose="02020603050405020304" pitchFamily="18" charset="0"/>
                <a:ea typeface="Calibri" panose="020F0502020204030204" pitchFamily="34" charset="0"/>
                <a:cs typeface="Times New Roman" panose="02020603050405020304" pitchFamily="18" charset="0"/>
              </a:rPr>
            </a:br>
            <a:r>
              <a:rPr lang="kk-KZ" sz="2000" b="1">
                <a:latin typeface="Times New Roman" panose="02020603050405020304" pitchFamily="18" charset="0"/>
                <a:ea typeface="Calibri" panose="020F0502020204030204" pitchFamily="34" charset="0"/>
                <a:cs typeface="Times New Roman" panose="02020603050405020304" pitchFamily="18" charset="0"/>
              </a:rPr>
              <a:t>            </a:t>
            </a:r>
            <a:r>
              <a:rPr lang="kk-KZ" sz="2000" b="1" smtClean="0">
                <a:latin typeface="Times New Roman" panose="02020603050405020304" pitchFamily="18" charset="0"/>
                <a:ea typeface="Calibri" panose="020F0502020204030204" pitchFamily="34" charset="0"/>
                <a:cs typeface="Times New Roman" panose="02020603050405020304" pitchFamily="18" charset="0"/>
              </a:rPr>
              <a:t>Туысы:</a:t>
            </a:r>
            <a:r>
              <a:rPr lang="kk-KZ" sz="2000" smtClean="0">
                <a:latin typeface="Times New Roman" panose="02020603050405020304" pitchFamily="18" charset="0"/>
                <a:ea typeface="Calibri" panose="020F0502020204030204" pitchFamily="34" charset="0"/>
                <a:cs typeface="Times New Roman" panose="02020603050405020304" pitchFamily="18" charset="0"/>
              </a:rPr>
              <a:t>Цитрус</a:t>
            </a:r>
            <a:r>
              <a:rPr lang="en-US" sz="2000" dirty="0" smtClean="0">
                <a:latin typeface="Times New Roman" panose="02020603050405020304" pitchFamily="18" charset="0"/>
                <a:ea typeface="Calibri" panose="020F0502020204030204" pitchFamily="34" charset="0"/>
                <a:cs typeface="Times New Roman" panose="02020603050405020304" pitchFamily="18" charset="0"/>
              </a:rPr>
              <a:t> </a:t>
            </a:r>
            <a:r>
              <a:rPr lang="kk-KZ" sz="2000" dirty="0" smtClean="0">
                <a:latin typeface="Times New Roman" panose="02020603050405020304" pitchFamily="18" charset="0"/>
                <a:ea typeface="Calibri" panose="020F0502020204030204" pitchFamily="34" charset="0"/>
                <a:cs typeface="Times New Roman" panose="02020603050405020304" pitchFamily="18" charset="0"/>
              </a:rPr>
              <a:t>–</a:t>
            </a:r>
            <a:r>
              <a:rPr lang="kk-KZ" sz="2000" dirty="0" smtClean="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Citrus</a:t>
            </a:r>
            <a:br>
              <a:rPr lang="en-US" sz="20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br>
            <a:r>
              <a:rPr lang="en-US" sz="20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kk-KZ" sz="2000" b="1"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Түрі</a:t>
            </a:r>
            <a:r>
              <a:rPr lang="en-US" sz="20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Citrus reticulate - </a:t>
            </a:r>
            <a:r>
              <a:rPr lang="kk-KZ" sz="20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Мандарин</a:t>
            </a:r>
            <a:r>
              <a:rPr lang="ru-RU" sz="40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r>
            <a:br>
              <a:rPr lang="ru-RU" sz="40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br>
            <a:endParaRPr lang="ru-RU"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0" y="2121408"/>
            <a:ext cx="12192000" cy="4736592"/>
          </a:xfrm>
        </p:spPr>
        <p:txBody>
          <a:bodyPr>
            <a:normAutofit/>
          </a:bodyPr>
          <a:lstStyle/>
          <a:p>
            <a:pPr marL="0" indent="0">
              <a:spcAft>
                <a:spcPts val="0"/>
              </a:spcAft>
              <a:buNone/>
            </a:pPr>
            <a:r>
              <a:rPr lang="kk-KZ" b="1" dirty="0">
                <a:latin typeface="Times New Roman" panose="02020603050405020304" pitchFamily="18" charset="0"/>
                <a:ea typeface="Calibri" panose="020F0502020204030204" pitchFamily="34" charset="0"/>
                <a:cs typeface="Times New Roman" panose="02020603050405020304" pitchFamily="18" charset="0"/>
              </a:rPr>
              <a:t>Өсімдікке сипаттама. </a:t>
            </a:r>
            <a:r>
              <a:rPr lang="kk-KZ" dirty="0">
                <a:latin typeface="Times New Roman" panose="02020603050405020304" pitchFamily="18" charset="0"/>
                <a:ea typeface="Calibri" panose="020F0502020204030204" pitchFamily="34" charset="0"/>
                <a:cs typeface="Times New Roman" panose="02020603050405020304" pitchFamily="18" charset="0"/>
              </a:rPr>
              <a:t>Мандарин - жемістің бір түрі. Мандарин (</a:t>
            </a:r>
            <a:r>
              <a:rPr lang="kk-KZ" i="1" dirty="0">
                <a:latin typeface="Times New Roman" panose="02020603050405020304" pitchFamily="18" charset="0"/>
                <a:ea typeface="Calibri" panose="020F0502020204030204" pitchFamily="34" charset="0"/>
                <a:cs typeface="Times New Roman" panose="02020603050405020304" pitchFamily="18" charset="0"/>
              </a:rPr>
              <a:t>Cіtrus retіculata</a:t>
            </a:r>
            <a:r>
              <a:rPr lang="kk-KZ" dirty="0">
                <a:latin typeface="Times New Roman" panose="02020603050405020304" pitchFamily="18" charset="0"/>
                <a:ea typeface="Calibri" panose="020F0502020204030204" pitchFamily="34" charset="0"/>
                <a:cs typeface="Times New Roman" panose="02020603050405020304" pitchFamily="18" charset="0"/>
              </a:rPr>
              <a:t>) — руталар тұқымдасына жататын мәңгі жасыл аласа ағаш. Шыққан жері Үндіқытай, Қытай, Жапония. 1805 жылдан Еуропа елдеріне жерсіндіріле бастады. </a:t>
            </a:r>
            <a:r>
              <a:rPr lang="ru-RU" dirty="0">
                <a:latin typeface="Times New Roman" panose="02020603050405020304" pitchFamily="18" charset="0"/>
                <a:ea typeface="Calibri" panose="020F0502020204030204" pitchFamily="34" charset="0"/>
                <a:cs typeface="Times New Roman" panose="02020603050405020304" pitchFamily="18" charset="0"/>
              </a:rPr>
              <a:t>Қытай, Испания, Мексика, Жапония, т.б. елдердің субтропиктік және </a:t>
            </a:r>
            <a:r>
              <a:rPr lang="ru-RU" dirty="0" smtClean="0">
                <a:latin typeface="Times New Roman" panose="02020603050405020304" pitchFamily="18" charset="0"/>
                <a:ea typeface="Calibri" panose="020F0502020204030204" pitchFamily="34" charset="0"/>
                <a:cs typeface="Times New Roman" panose="02020603050405020304" pitchFamily="18" charset="0"/>
              </a:rPr>
              <a:t>тропиктік </a:t>
            </a:r>
            <a:r>
              <a:rPr lang="ru-RU" dirty="0">
                <a:latin typeface="Times New Roman" panose="02020603050405020304" pitchFamily="18" charset="0"/>
                <a:ea typeface="Calibri" panose="020F0502020204030204" pitchFamily="34" charset="0"/>
                <a:cs typeface="Times New Roman" panose="02020603050405020304" pitchFamily="18" charset="0"/>
              </a:rPr>
              <a:t> аудандарында өсіріледі. Биіктігі 2 — 3 м, діңгегінің бұтақтары тармақталып өседі. Сабақтары жасыл. Жапырағы жұмыртқа пішінді сопақшалау келеді. Басқа цитрустарға қарағанда жапырағының сабағы жіңішкелеу және ол ең тез пісетін әрі көп жеміс беретін ағаш. Мамыр — шілде айларында гүлдейді. Гүлі ақ түсті, майда. </a:t>
            </a:r>
            <a:endParaRPr lang="en-US"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spcAft>
                <a:spcPts val="0"/>
              </a:spcAft>
              <a:buNone/>
            </a:pPr>
            <a:r>
              <a:rPr lang="ru-RU" b="1" dirty="0" smtClean="0">
                <a:latin typeface="Times New Roman" panose="02020603050405020304" pitchFamily="18" charset="0"/>
                <a:ea typeface="Calibri" panose="020F0502020204030204" pitchFamily="34" charset="0"/>
                <a:cs typeface="Times New Roman" panose="02020603050405020304" pitchFamily="18" charset="0"/>
              </a:rPr>
              <a:t>Таралуы</a:t>
            </a:r>
            <a:r>
              <a:rPr lang="kk-KZ" b="1" dirty="0">
                <a:latin typeface="Times New Roman" panose="02020603050405020304" pitchFamily="18" charset="0"/>
                <a:ea typeface="Calibri" panose="020F0502020204030204" pitchFamily="34" charset="0"/>
                <a:cs typeface="Times New Roman" panose="02020603050405020304" pitchFamily="18" charset="0"/>
              </a:rPr>
              <a:t>:</a:t>
            </a:r>
            <a:r>
              <a:rPr lang="ru-RU" dirty="0">
                <a:latin typeface="Times New Roman" panose="02020603050405020304" pitchFamily="18" charset="0"/>
                <a:ea typeface="Calibri" panose="020F0502020204030204" pitchFamily="34" charset="0"/>
                <a:cs typeface="Times New Roman" panose="02020603050405020304" pitchFamily="18" charset="0"/>
              </a:rPr>
              <a:t>Отаны </a:t>
            </a:r>
            <a:r>
              <a:rPr lang="ru-RU" dirty="0" smtClean="0">
                <a:latin typeface="Times New Roman" panose="02020603050405020304" pitchFamily="18" charset="0"/>
                <a:ea typeface="Calibri" panose="020F0502020204030204" pitchFamily="34" charset="0"/>
                <a:cs typeface="Times New Roman" panose="02020603050405020304" pitchFamily="18" charset="0"/>
              </a:rPr>
              <a:t>Қытай </a:t>
            </a:r>
            <a:r>
              <a:rPr lang="ru-RU" dirty="0">
                <a:latin typeface="Times New Roman" panose="02020603050405020304" pitchFamily="18" charset="0"/>
                <a:ea typeface="Calibri" panose="020F0502020204030204" pitchFamily="34" charset="0"/>
                <a:cs typeface="Times New Roman" panose="02020603050405020304" pitchFamily="18" charset="0"/>
              </a:rPr>
              <a:t>атауы да қытайлардан келген. </a:t>
            </a:r>
            <a:r>
              <a:rPr lang="ru-RU" dirty="0" smtClean="0">
                <a:latin typeface="Times New Roman" panose="02020603050405020304" pitchFamily="18" charset="0"/>
                <a:ea typeface="Calibri" panose="020F0502020204030204" pitchFamily="34" charset="0"/>
                <a:cs typeface="Times New Roman" panose="02020603050405020304" pitchFamily="18" charset="0"/>
              </a:rPr>
              <a:t>Португалдар қытай</a:t>
            </a:r>
            <a:r>
              <a:rPr lang="ru-RU" dirty="0">
                <a:latin typeface="Times New Roman" panose="02020603050405020304" pitchFamily="18" charset="0"/>
                <a:ea typeface="Calibri" panose="020F0502020204030204" pitchFamily="34" charset="0"/>
                <a:cs typeface="Times New Roman" panose="02020603050405020304" pitchFamily="18" charset="0"/>
              </a:rPr>
              <a:t> феодал, чиновниктерді Мандарин деп атаған екен. Ал осы жеміске тек Мандариндер ғана ие болған. Кейбір елдерде </a:t>
            </a:r>
            <a:r>
              <a:rPr lang="ru-RU" dirty="0" smtClean="0">
                <a:latin typeface="Times New Roman" panose="02020603050405020304" pitchFamily="18" charset="0"/>
                <a:ea typeface="Calibri" panose="020F0502020204030204" pitchFamily="34" charset="0"/>
                <a:cs typeface="Times New Roman" panose="02020603050405020304" pitchFamily="18" charset="0"/>
              </a:rPr>
              <a:t>Танжерин</a:t>
            </a:r>
            <a:r>
              <a:rPr lang="ru-RU" dirty="0" smtClean="0">
                <a:solidFill>
                  <a:srgbClr val="0563C1"/>
                </a:solidFill>
                <a:latin typeface="Times New Roman" panose="02020603050405020304" pitchFamily="18" charset="0"/>
                <a:ea typeface="Calibri" panose="020F0502020204030204" pitchFamily="34" charset="0"/>
                <a:cs typeface="Times New Roman" panose="02020603050405020304" pitchFamily="18" charset="0"/>
              </a:rPr>
              <a:t> </a:t>
            </a:r>
            <a:r>
              <a:rPr lang="ru-RU" dirty="0" smtClean="0">
                <a:latin typeface="Times New Roman" panose="02020603050405020304" pitchFamily="18" charset="0"/>
                <a:ea typeface="Calibri" panose="020F0502020204030204" pitchFamily="34" charset="0"/>
                <a:cs typeface="Times New Roman" panose="02020603050405020304" pitchFamily="18" charset="0"/>
              </a:rPr>
              <a:t>деп </a:t>
            </a:r>
            <a:r>
              <a:rPr lang="ru-RU" dirty="0">
                <a:latin typeface="Times New Roman" panose="02020603050405020304" pitchFamily="18" charset="0"/>
                <a:ea typeface="Calibri" panose="020F0502020204030204" pitchFamily="34" charset="0"/>
                <a:cs typeface="Times New Roman" panose="02020603050405020304" pitchFamily="18" charset="0"/>
              </a:rPr>
              <a:t>аталады екен, сондықтан бұл жемістің кейбір гибридтері танжело (мандарин х грейпфрут), тангор (мандарин х апельсин),деп аталады. </a:t>
            </a:r>
            <a:r>
              <a:rPr lang="en-US" dirty="0" smtClean="0">
                <a:latin typeface="Times New Roman" panose="02020603050405020304" pitchFamily="18" charset="0"/>
                <a:ea typeface="Calibri" panose="020F0502020204030204" pitchFamily="34" charset="0"/>
                <a:cs typeface="Times New Roman" panose="02020603050405020304" pitchFamily="18" charset="0"/>
              </a:rPr>
              <a:t>C</a:t>
            </a:r>
            <a:r>
              <a:rPr lang="kk-KZ" dirty="0" smtClean="0">
                <a:latin typeface="Times New Roman" panose="02020603050405020304" pitchFamily="18" charset="0"/>
                <a:ea typeface="Calibri" panose="020F0502020204030204" pitchFamily="34" charset="0"/>
                <a:cs typeface="Times New Roman" panose="02020603050405020304" pitchFamily="18" charset="0"/>
              </a:rPr>
              <a:t>атусума</a:t>
            </a:r>
            <a:r>
              <a:rPr lang="ru-RU" dirty="0">
                <a:latin typeface="Times New Roman" panose="02020603050405020304" pitchFamily="18" charset="0"/>
                <a:ea typeface="Calibri" panose="020F0502020204030204" pitchFamily="34" charset="0"/>
                <a:cs typeface="Times New Roman" panose="02020603050405020304" pitchFamily="18" charset="0"/>
              </a:rPr>
              <a:t> - шемешкісіз мандарин </a:t>
            </a:r>
            <a:r>
              <a:rPr lang="kk-KZ" dirty="0">
                <a:latin typeface="Times New Roman" panose="02020603050405020304" pitchFamily="18" charset="0"/>
                <a:ea typeface="Calibri" panose="020F0502020204030204" pitchFamily="34" charset="0"/>
                <a:cs typeface="Times New Roman" panose="02020603050405020304" pitchFamily="18" charset="0"/>
              </a:rPr>
              <a:t>с</a:t>
            </a:r>
            <a:r>
              <a:rPr lang="ru-RU" dirty="0">
                <a:latin typeface="Times New Roman" panose="02020603050405020304" pitchFamily="18" charset="0"/>
                <a:ea typeface="Calibri" panose="020F0502020204030204" pitchFamily="34" charset="0"/>
                <a:cs typeface="Times New Roman" panose="02020603050405020304" pitchFamily="18" charset="0"/>
              </a:rPr>
              <a:t>орты.                                                                                                      </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0"/>
              </a:spcAft>
              <a:buNone/>
            </a:pPr>
            <a:r>
              <a:rPr lang="kk-KZ" b="1" dirty="0" smtClean="0">
                <a:latin typeface="Times New Roman" panose="02020603050405020304" pitchFamily="18" charset="0"/>
                <a:ea typeface="Calibri" panose="020F0502020204030204" pitchFamily="34" charset="0"/>
                <a:cs typeface="Times New Roman" panose="02020603050405020304" pitchFamily="18" charset="0"/>
              </a:rPr>
              <a:t>Сілтеме</a:t>
            </a:r>
            <a:r>
              <a:rPr lang="kk-KZ" b="1" dirty="0">
                <a:latin typeface="Times New Roman" panose="02020603050405020304" pitchFamily="18" charset="0"/>
                <a:ea typeface="Calibri" panose="020F0502020204030204" pitchFamily="34" charset="0"/>
                <a:cs typeface="Times New Roman" panose="02020603050405020304" pitchFamily="18" charset="0"/>
              </a:rPr>
              <a:t>:</a:t>
            </a:r>
            <a:r>
              <a:rPr lang="kk-KZ" sz="1600" dirty="0">
                <a:latin typeface="Calibri" panose="020F0502020204030204" pitchFamily="34" charset="0"/>
                <a:ea typeface="Calibri" panose="020F0502020204030204" pitchFamily="34" charset="0"/>
                <a:cs typeface="Times New Roman" panose="02020603050405020304" pitchFamily="18" charset="0"/>
              </a:rPr>
              <a:t> </a:t>
            </a:r>
            <a:r>
              <a:rPr lang="kk-KZ" dirty="0">
                <a:latin typeface="Times New Roman" panose="02020603050405020304" pitchFamily="18" charset="0"/>
                <a:ea typeface="Calibri" panose="020F0502020204030204" pitchFamily="34" charset="0"/>
                <a:cs typeface="Times New Roman" panose="02020603050405020304" pitchFamily="18" charset="0"/>
              </a:rPr>
              <a:t>k.wikipedia.org</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0"/>
              </a:spcAft>
              <a:buNone/>
            </a:pPr>
            <a:r>
              <a:rPr lang="kk-KZ" dirty="0">
                <a:latin typeface="Times New Roman" panose="02020603050405020304" pitchFamily="18" charset="0"/>
                <a:ea typeface="Calibri" panose="020F0502020204030204" pitchFamily="34" charset="0"/>
                <a:cs typeface="Times New Roman" panose="02020603050405020304" pitchFamily="18" charset="0"/>
              </a:rPr>
              <a:t>    </a:t>
            </a:r>
            <a:r>
              <a:rPr lang="kk-KZ" dirty="0" smtClean="0">
                <a:latin typeface="Times New Roman" panose="02020603050405020304" pitchFamily="18" charset="0"/>
                <a:ea typeface="Calibri" panose="020F0502020204030204" pitchFamily="34" charset="0"/>
                <a:cs typeface="Times New Roman" panose="02020603050405020304" pitchFamily="18" charset="0"/>
              </a:rPr>
              <a:t>                                                                                                                                             Әбихан Лаура</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Рисунок 3" descr="Mandarina.jpg"/>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3713018" cy="2093976"/>
          </a:xfrm>
          <a:prstGeom prst="rect">
            <a:avLst/>
          </a:prstGeom>
          <a:noFill/>
          <a:ln>
            <a:noFill/>
          </a:ln>
        </p:spPr>
      </p:pic>
    </p:spTree>
    <p:extLst>
      <p:ext uri="{BB962C8B-B14F-4D97-AF65-F5344CB8AC3E}">
        <p14:creationId xmlns:p14="http://schemas.microsoft.com/office/powerpoint/2010/main" val="111867146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20836" y="0"/>
            <a:ext cx="8271164" cy="2093976"/>
          </a:xfrm>
        </p:spPr>
        <p:txBody>
          <a:bodyPr>
            <a:noAutofit/>
          </a:bodyPr>
          <a:lstStyle/>
          <a:p>
            <a:pPr>
              <a:lnSpc>
                <a:spcPct val="107000"/>
              </a:lnSpc>
              <a:spcAft>
                <a:spcPts val="800"/>
              </a:spcAft>
            </a:pPr>
            <a:r>
              <a:rPr lang="ru-RU" sz="1800" b="1" dirty="0">
                <a:latin typeface="Times New Roman" panose="02020603050405020304" pitchFamily="18" charset="0"/>
                <a:ea typeface="Calibri" panose="020F0502020204030204" pitchFamily="34" charset="0"/>
                <a:cs typeface="Times New Roman" panose="02020603050405020304" pitchFamily="18" charset="0"/>
              </a:rPr>
              <a:t>Б</a:t>
            </a:r>
            <a:r>
              <a:rPr lang="kk-KZ" sz="1800" b="1" dirty="0">
                <a:latin typeface="Times New Roman" panose="02020603050405020304" pitchFamily="18" charset="0"/>
                <a:ea typeface="Calibri" panose="020F0502020204030204" pitchFamily="34" charset="0"/>
                <a:cs typeface="Times New Roman" panose="02020603050405020304" pitchFamily="18" charset="0"/>
              </a:rPr>
              <a:t>өлім</a:t>
            </a:r>
            <a:r>
              <a:rPr lang="en-US" sz="1800" b="1" dirty="0">
                <a:latin typeface="Times New Roman" panose="02020603050405020304" pitchFamily="18" charset="0"/>
                <a:ea typeface="Calibri" panose="020F0502020204030204" pitchFamily="34" charset="0"/>
                <a:cs typeface="Times New Roman" panose="02020603050405020304" pitchFamily="18" charset="0"/>
              </a:rPr>
              <a:t>: </a:t>
            </a:r>
            <a:r>
              <a:rPr lang="kk-KZ" sz="1800" dirty="0">
                <a:latin typeface="Times New Roman" panose="02020603050405020304" pitchFamily="18" charset="0"/>
                <a:ea typeface="Calibri" panose="020F0502020204030204" pitchFamily="34" charset="0"/>
                <a:cs typeface="Times New Roman" panose="02020603050405020304" pitchFamily="18" charset="0"/>
              </a:rPr>
              <a:t>Жабык тұқымдылар – </a:t>
            </a:r>
            <a:r>
              <a:rPr lang="en-US" sz="1800" dirty="0">
                <a:latin typeface="Times New Roman" panose="02020603050405020304" pitchFamily="18" charset="0"/>
                <a:ea typeface="Calibri" panose="020F0502020204030204" pitchFamily="34" charset="0"/>
                <a:cs typeface="Times New Roman" panose="02020603050405020304" pitchFamily="18" charset="0"/>
              </a:rPr>
              <a:t>Magnoliophina</a:t>
            </a:r>
            <a:r>
              <a:rPr lang="ru-RU" sz="1800" dirty="0">
                <a:latin typeface="Times New Roman" panose="02020603050405020304" pitchFamily="18" charset="0"/>
                <a:ea typeface="Calibri" panose="020F0502020204030204" pitchFamily="34" charset="0"/>
                <a:cs typeface="Times New Roman" panose="02020603050405020304" pitchFamily="18" charset="0"/>
              </a:rPr>
              <a:t/>
            </a:r>
            <a:br>
              <a:rPr lang="ru-RU" sz="1800" dirty="0">
                <a:latin typeface="Times New Roman" panose="02020603050405020304" pitchFamily="18" charset="0"/>
                <a:ea typeface="Calibri" panose="020F0502020204030204" pitchFamily="34" charset="0"/>
                <a:cs typeface="Times New Roman" panose="02020603050405020304" pitchFamily="18" charset="0"/>
              </a:rPr>
            </a:br>
            <a:r>
              <a:rPr lang="en-US" sz="1800" dirty="0">
                <a:latin typeface="Times New Roman" panose="02020603050405020304" pitchFamily="18" charset="0"/>
                <a:ea typeface="Calibri" panose="020F0502020204030204" pitchFamily="34" charset="0"/>
                <a:cs typeface="Times New Roman" panose="02020603050405020304" pitchFamily="18" charset="0"/>
              </a:rPr>
              <a:t>  </a:t>
            </a:r>
            <a:r>
              <a:rPr lang="kk-KZ" sz="1800" b="1" dirty="0">
                <a:latin typeface="Times New Roman" panose="02020603050405020304" pitchFamily="18" charset="0"/>
                <a:ea typeface="Calibri" panose="020F0502020204030204" pitchFamily="34" charset="0"/>
                <a:cs typeface="Times New Roman" panose="02020603050405020304" pitchFamily="18" charset="0"/>
              </a:rPr>
              <a:t>Клас</a:t>
            </a:r>
            <a:r>
              <a:rPr lang="en-US" sz="1800" b="1" dirty="0">
                <a:latin typeface="Times New Roman" panose="02020603050405020304" pitchFamily="18" charset="0"/>
                <a:ea typeface="Calibri" panose="020F0502020204030204" pitchFamily="34" charset="0"/>
                <a:cs typeface="Times New Roman" panose="02020603050405020304" pitchFamily="18" charset="0"/>
              </a:rPr>
              <a:t>: </a:t>
            </a:r>
            <a:r>
              <a:rPr lang="kk-KZ" sz="1800" dirty="0">
                <a:latin typeface="Times New Roman" panose="02020603050405020304" pitchFamily="18" charset="0"/>
                <a:ea typeface="Calibri" panose="020F0502020204030204" pitchFamily="34" charset="0"/>
                <a:cs typeface="Times New Roman" panose="02020603050405020304" pitchFamily="18" charset="0"/>
              </a:rPr>
              <a:t>Қос жарнақтылар – </a:t>
            </a:r>
            <a:r>
              <a:rPr lang="en-US" sz="1800" dirty="0">
                <a:latin typeface="Times New Roman" panose="02020603050405020304" pitchFamily="18" charset="0"/>
                <a:ea typeface="Calibri" panose="020F0502020204030204" pitchFamily="34" charset="0"/>
                <a:cs typeface="Times New Roman" panose="02020603050405020304" pitchFamily="18" charset="0"/>
              </a:rPr>
              <a:t>Dicotyledoneae</a:t>
            </a:r>
            <a:r>
              <a:rPr lang="ru-RU" sz="1800" dirty="0">
                <a:latin typeface="Times New Roman" panose="02020603050405020304" pitchFamily="18" charset="0"/>
                <a:ea typeface="Calibri" panose="020F0502020204030204" pitchFamily="34" charset="0"/>
                <a:cs typeface="Times New Roman" panose="02020603050405020304" pitchFamily="18" charset="0"/>
              </a:rPr>
              <a:t/>
            </a:r>
            <a:br>
              <a:rPr lang="ru-RU" sz="1800" dirty="0">
                <a:latin typeface="Times New Roman" panose="02020603050405020304" pitchFamily="18" charset="0"/>
                <a:ea typeface="Calibri" panose="020F0502020204030204" pitchFamily="34" charset="0"/>
                <a:cs typeface="Times New Roman" panose="02020603050405020304" pitchFamily="18" charset="0"/>
              </a:rPr>
            </a:br>
            <a:r>
              <a:rPr lang="en-US" sz="1800" dirty="0">
                <a:latin typeface="Times New Roman" panose="02020603050405020304" pitchFamily="18" charset="0"/>
                <a:ea typeface="Calibri" panose="020F0502020204030204" pitchFamily="34" charset="0"/>
                <a:cs typeface="Times New Roman" panose="02020603050405020304" pitchFamily="18" charset="0"/>
              </a:rPr>
              <a:t>    </a:t>
            </a:r>
            <a:r>
              <a:rPr lang="kk-KZ" sz="1800" b="1" dirty="0">
                <a:latin typeface="Times New Roman" panose="02020603050405020304" pitchFamily="18" charset="0"/>
                <a:ea typeface="Calibri" panose="020F0502020204030204" pitchFamily="34" charset="0"/>
                <a:cs typeface="Times New Roman" panose="02020603050405020304" pitchFamily="18" charset="0"/>
              </a:rPr>
              <a:t>Қатар</a:t>
            </a:r>
            <a:r>
              <a:rPr lang="en-US" sz="1800" b="1" dirty="0">
                <a:latin typeface="Times New Roman" panose="02020603050405020304" pitchFamily="18" charset="0"/>
                <a:ea typeface="Calibri" panose="020F0502020204030204" pitchFamily="34" charset="0"/>
                <a:cs typeface="Times New Roman" panose="02020603050405020304" pitchFamily="18" charset="0"/>
              </a:rPr>
              <a:t>: </a:t>
            </a:r>
            <a:r>
              <a:rPr lang="kk-KZ" sz="1800" dirty="0">
                <a:latin typeface="Times New Roman" panose="02020603050405020304" pitchFamily="18" charset="0"/>
                <a:ea typeface="Calibri" panose="020F0502020204030204" pitchFamily="34" charset="0"/>
                <a:cs typeface="Times New Roman" panose="02020603050405020304" pitchFamily="18" charset="0"/>
              </a:rPr>
              <a:t>Розидтер – </a:t>
            </a:r>
            <a:r>
              <a:rPr lang="en-US" sz="1800" dirty="0">
                <a:latin typeface="Times New Roman" panose="02020603050405020304" pitchFamily="18" charset="0"/>
                <a:ea typeface="Calibri" panose="020F0502020204030204" pitchFamily="34" charset="0"/>
                <a:cs typeface="Times New Roman" panose="02020603050405020304" pitchFamily="18" charset="0"/>
              </a:rPr>
              <a:t>Rosales</a:t>
            </a:r>
            <a:r>
              <a:rPr lang="ru-RU" sz="1800" dirty="0">
                <a:latin typeface="Times New Roman" panose="02020603050405020304" pitchFamily="18" charset="0"/>
                <a:ea typeface="Calibri" panose="020F0502020204030204" pitchFamily="34" charset="0"/>
                <a:cs typeface="Times New Roman" panose="02020603050405020304" pitchFamily="18" charset="0"/>
              </a:rPr>
              <a:t/>
            </a:r>
            <a:br>
              <a:rPr lang="ru-RU" sz="1800" dirty="0">
                <a:latin typeface="Times New Roman" panose="02020603050405020304" pitchFamily="18" charset="0"/>
                <a:ea typeface="Calibri" panose="020F0502020204030204" pitchFamily="34" charset="0"/>
                <a:cs typeface="Times New Roman" panose="02020603050405020304" pitchFamily="18" charset="0"/>
              </a:rPr>
            </a:br>
            <a:r>
              <a:rPr lang="en-US" sz="1800" dirty="0">
                <a:latin typeface="Times New Roman" panose="02020603050405020304" pitchFamily="18" charset="0"/>
                <a:ea typeface="Calibri" panose="020F0502020204030204" pitchFamily="34" charset="0"/>
                <a:cs typeface="Times New Roman" panose="02020603050405020304" pitchFamily="18" charset="0"/>
              </a:rPr>
              <a:t>      </a:t>
            </a:r>
            <a:r>
              <a:rPr lang="kk-KZ" sz="1800" b="1" dirty="0">
                <a:latin typeface="Times New Roman" panose="02020603050405020304" pitchFamily="18" charset="0"/>
                <a:ea typeface="Calibri" panose="020F0502020204030204" pitchFamily="34" charset="0"/>
                <a:cs typeface="Times New Roman" panose="02020603050405020304" pitchFamily="18" charset="0"/>
              </a:rPr>
              <a:t>Тұқымдасы</a:t>
            </a:r>
            <a:r>
              <a:rPr lang="en-US" sz="1800" b="1" dirty="0">
                <a:latin typeface="Times New Roman" panose="02020603050405020304" pitchFamily="18" charset="0"/>
                <a:ea typeface="Calibri" panose="020F0502020204030204" pitchFamily="34" charset="0"/>
                <a:cs typeface="Times New Roman" panose="02020603050405020304" pitchFamily="18" charset="0"/>
              </a:rPr>
              <a:t>: </a:t>
            </a:r>
            <a:r>
              <a:rPr lang="kk-KZ" sz="1800" dirty="0">
                <a:latin typeface="Times New Roman" panose="02020603050405020304" pitchFamily="18" charset="0"/>
                <a:ea typeface="Calibri" panose="020F0502020204030204" pitchFamily="34" charset="0"/>
                <a:cs typeface="Times New Roman" panose="02020603050405020304" pitchFamily="18" charset="0"/>
              </a:rPr>
              <a:t>Раушангүлділер – </a:t>
            </a:r>
            <a:r>
              <a:rPr lang="en-US" sz="1800" dirty="0">
                <a:latin typeface="Times New Roman" panose="02020603050405020304" pitchFamily="18" charset="0"/>
                <a:ea typeface="Calibri" panose="020F0502020204030204" pitchFamily="34" charset="0"/>
                <a:cs typeface="Times New Roman" panose="02020603050405020304" pitchFamily="18" charset="0"/>
              </a:rPr>
              <a:t>Rosaceae</a:t>
            </a:r>
            <a:r>
              <a:rPr lang="ru-RU" sz="1800" dirty="0">
                <a:latin typeface="Times New Roman" panose="02020603050405020304" pitchFamily="18" charset="0"/>
                <a:ea typeface="Calibri" panose="020F0502020204030204" pitchFamily="34" charset="0"/>
                <a:cs typeface="Times New Roman" panose="02020603050405020304" pitchFamily="18" charset="0"/>
              </a:rPr>
              <a:t/>
            </a:r>
            <a:br>
              <a:rPr lang="ru-RU" sz="1800" dirty="0">
                <a:latin typeface="Times New Roman" panose="02020603050405020304" pitchFamily="18" charset="0"/>
                <a:ea typeface="Calibri" panose="020F0502020204030204" pitchFamily="34" charset="0"/>
                <a:cs typeface="Times New Roman" panose="02020603050405020304" pitchFamily="18" charset="0"/>
              </a:rPr>
            </a:br>
            <a:r>
              <a:rPr lang="en-US" sz="1800" dirty="0">
                <a:latin typeface="Times New Roman" panose="02020603050405020304" pitchFamily="18" charset="0"/>
                <a:ea typeface="Calibri" panose="020F0502020204030204" pitchFamily="34" charset="0"/>
                <a:cs typeface="Times New Roman" panose="02020603050405020304" pitchFamily="18" charset="0"/>
              </a:rPr>
              <a:t>        </a:t>
            </a:r>
            <a:r>
              <a:rPr lang="kk-KZ" sz="1800" b="1" dirty="0">
                <a:latin typeface="Times New Roman" panose="02020603050405020304" pitchFamily="18" charset="0"/>
                <a:ea typeface="Calibri" panose="020F0502020204030204" pitchFamily="34" charset="0"/>
                <a:cs typeface="Times New Roman" panose="02020603050405020304" pitchFamily="18" charset="0"/>
              </a:rPr>
              <a:t>Туыс</a:t>
            </a:r>
            <a:r>
              <a:rPr lang="en-US" sz="1800" b="1" dirty="0">
                <a:latin typeface="Times New Roman" panose="02020603050405020304" pitchFamily="18" charset="0"/>
                <a:ea typeface="Calibri" panose="020F0502020204030204" pitchFamily="34" charset="0"/>
                <a:cs typeface="Times New Roman" panose="02020603050405020304" pitchFamily="18" charset="0"/>
              </a:rPr>
              <a:t>: </a:t>
            </a:r>
            <a:r>
              <a:rPr lang="kk-KZ" sz="1800" dirty="0">
                <a:latin typeface="Times New Roman" panose="02020603050405020304" pitchFamily="18" charset="0"/>
                <a:ea typeface="Calibri" panose="020F0502020204030204" pitchFamily="34" charset="0"/>
                <a:cs typeface="Times New Roman" panose="02020603050405020304" pitchFamily="18" charset="0"/>
              </a:rPr>
              <a:t>Шие – </a:t>
            </a:r>
            <a:r>
              <a:rPr lang="en-US" sz="1800" dirty="0">
                <a:latin typeface="Times New Roman" panose="02020603050405020304" pitchFamily="18" charset="0"/>
                <a:ea typeface="Calibri" panose="020F0502020204030204" pitchFamily="34" charset="0"/>
                <a:cs typeface="Times New Roman" panose="02020603050405020304" pitchFamily="18" charset="0"/>
              </a:rPr>
              <a:t>Prunus subgen</a:t>
            </a:r>
            <a:r>
              <a:rPr lang="ru-RU" sz="1800" dirty="0">
                <a:latin typeface="Times New Roman" panose="02020603050405020304" pitchFamily="18" charset="0"/>
                <a:ea typeface="Calibri" panose="020F0502020204030204" pitchFamily="34" charset="0"/>
                <a:cs typeface="Times New Roman" panose="02020603050405020304" pitchFamily="18" charset="0"/>
              </a:rPr>
              <a:t/>
            </a:r>
            <a:br>
              <a:rPr lang="ru-RU" sz="1800" dirty="0">
                <a:latin typeface="Times New Roman" panose="02020603050405020304" pitchFamily="18" charset="0"/>
                <a:ea typeface="Calibri" panose="020F0502020204030204" pitchFamily="34" charset="0"/>
                <a:cs typeface="Times New Roman" panose="02020603050405020304" pitchFamily="18" charset="0"/>
              </a:rPr>
            </a:br>
            <a:r>
              <a:rPr lang="en-US" sz="1800" dirty="0">
                <a:latin typeface="Times New Roman" panose="02020603050405020304" pitchFamily="18" charset="0"/>
                <a:ea typeface="Calibri" panose="020F0502020204030204" pitchFamily="34" charset="0"/>
                <a:cs typeface="Times New Roman" panose="02020603050405020304" pitchFamily="18" charset="0"/>
              </a:rPr>
              <a:t>          </a:t>
            </a:r>
            <a:r>
              <a:rPr lang="kk-KZ" sz="1800" b="1" dirty="0">
                <a:latin typeface="Times New Roman" panose="02020603050405020304" pitchFamily="18" charset="0"/>
                <a:ea typeface="Calibri" panose="020F0502020204030204" pitchFamily="34" charset="0"/>
                <a:cs typeface="Times New Roman" panose="02020603050405020304" pitchFamily="18" charset="0"/>
              </a:rPr>
              <a:t>Түрі</a:t>
            </a:r>
            <a:r>
              <a:rPr lang="en-US" sz="1800" b="1" dirty="0">
                <a:latin typeface="Times New Roman" panose="02020603050405020304" pitchFamily="18" charset="0"/>
                <a:ea typeface="Calibri" panose="020F0502020204030204" pitchFamily="34" charset="0"/>
                <a:cs typeface="Times New Roman" panose="02020603050405020304" pitchFamily="18" charset="0"/>
              </a:rPr>
              <a:t>: </a:t>
            </a:r>
            <a:r>
              <a:rPr lang="kk-KZ" sz="1800" dirty="0">
                <a:latin typeface="Times New Roman" panose="02020603050405020304" pitchFamily="18" charset="0"/>
                <a:ea typeface="Calibri" panose="020F0502020204030204" pitchFamily="34" charset="0"/>
                <a:cs typeface="Times New Roman" panose="02020603050405020304" pitchFamily="18" charset="0"/>
              </a:rPr>
              <a:t>Кәдімгі шие – </a:t>
            </a:r>
            <a:r>
              <a:rPr lang="en-US" sz="1800" dirty="0">
                <a:latin typeface="Times New Roman" panose="02020603050405020304" pitchFamily="18" charset="0"/>
                <a:ea typeface="Calibri" panose="020F0502020204030204" pitchFamily="34" charset="0"/>
                <a:cs typeface="Times New Roman" panose="02020603050405020304" pitchFamily="18" charset="0"/>
              </a:rPr>
              <a:t>Cerasus</a:t>
            </a:r>
            <a:r>
              <a:rPr lang="ru-RU" sz="1800" dirty="0">
                <a:latin typeface="Times New Roman" panose="02020603050405020304" pitchFamily="18" charset="0"/>
                <a:ea typeface="Calibri" panose="020F0502020204030204" pitchFamily="34" charset="0"/>
                <a:cs typeface="Times New Roman" panose="02020603050405020304" pitchFamily="18" charset="0"/>
              </a:rPr>
              <a:t/>
            </a:r>
            <a:br>
              <a:rPr lang="ru-RU" sz="1800" dirty="0">
                <a:latin typeface="Times New Roman" panose="02020603050405020304" pitchFamily="18" charset="0"/>
                <a:ea typeface="Calibri" panose="020F0502020204030204" pitchFamily="34" charset="0"/>
                <a:cs typeface="Times New Roman" panose="02020603050405020304" pitchFamily="18" charset="0"/>
              </a:rPr>
            </a:br>
            <a:endParaRPr lang="ru-RU" sz="18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0" y="2093976"/>
            <a:ext cx="12192000" cy="4764024"/>
          </a:xfrm>
        </p:spPr>
        <p:txBody>
          <a:bodyPr>
            <a:normAutofit fontScale="92500" lnSpcReduction="20000"/>
          </a:bodyPr>
          <a:lstStyle/>
          <a:p>
            <a:pPr marL="0" indent="0" algn="just">
              <a:lnSpc>
                <a:spcPct val="107000"/>
              </a:lnSpc>
              <a:spcAft>
                <a:spcPts val="800"/>
              </a:spcAft>
              <a:buNone/>
            </a:pPr>
            <a:r>
              <a:rPr lang="en-US" sz="1900" b="1" dirty="0">
                <a:latin typeface="Times New Roman" panose="02020603050405020304" pitchFamily="18" charset="0"/>
                <a:ea typeface="Calibri" panose="020F0502020204030204" pitchFamily="34" charset="0"/>
                <a:cs typeface="Times New Roman" panose="02020603050405020304" pitchFamily="18" charset="0"/>
              </a:rPr>
              <a:t>Сипаттама: </a:t>
            </a:r>
            <a:r>
              <a:rPr lang="en-US" sz="1900" dirty="0" smtClean="0">
                <a:latin typeface="Times New Roman" panose="02020603050405020304" pitchFamily="18" charset="0"/>
                <a:ea typeface="Calibri" panose="020F0502020204030204" pitchFamily="34" charset="0"/>
                <a:cs typeface="Times New Roman" panose="02020603050405020304" pitchFamily="18" charset="0"/>
              </a:rPr>
              <a:t> </a:t>
            </a:r>
            <a:r>
              <a:rPr lang="kk-KZ" sz="1900" dirty="0">
                <a:latin typeface="Times New Roman" panose="02020603050405020304" pitchFamily="18" charset="0"/>
                <a:ea typeface="Calibri" panose="020F0502020204030204" pitchFamily="34" charset="0"/>
                <a:cs typeface="Times New Roman" panose="02020603050405020304" pitchFamily="18" charset="0"/>
              </a:rPr>
              <a:t>Шие – раушангүлділер тұқымдасына жататын ағаш және бұта тәрізді өсімдік</a:t>
            </a:r>
            <a:r>
              <a:rPr lang="en-US" sz="1900" dirty="0">
                <a:latin typeface="Times New Roman" panose="02020603050405020304" pitchFamily="18" charset="0"/>
                <a:ea typeface="Calibri" panose="020F0502020204030204" pitchFamily="34" charset="0"/>
                <a:cs typeface="Times New Roman" panose="02020603050405020304" pitchFamily="18" charset="0"/>
              </a:rPr>
              <a:t>. </a:t>
            </a:r>
            <a:r>
              <a:rPr lang="kk-KZ" sz="1900" dirty="0">
                <a:latin typeface="Times New Roman" panose="02020603050405020304" pitchFamily="18" charset="0"/>
                <a:ea typeface="Calibri" panose="020F0502020204030204" pitchFamily="34" charset="0"/>
                <a:cs typeface="Times New Roman" panose="02020603050405020304" pitchFamily="18" charset="0"/>
              </a:rPr>
              <a:t>Гүлі ақ, кейде қызғылт. Етженді, шырынды, сүйекті жеміс. Шиенің жемісінде 7,3 – 17,5 % қант, 0,8 – 2,4 % органикалық заттар, 0,88% илік заттар мен витаминдер болады. Шие құнарлы, саздақ топырақта жақсы өсіріледі. Жапырақтары жалпақтау келген ұзын, ұштары сүйір, жиектері ара тісті. Сәуір - мамыр айларында гүлдейді, маусым – шілде айында жеміс береді. Шие ағашы 30 жылдай өмір сүреді. Отырғызғаннан кейін 3 – 4 жылда жеміс бере бастайды. Бір ағаш 100 кг – нан астам жеміс береді.Шие желсіз, күн көзі мол түсетін жерде жақсы өседі. </a:t>
            </a:r>
            <a:endParaRPr lang="ru-RU" sz="1900"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kk-KZ" sz="1900" b="1" dirty="0" smtClean="0">
                <a:latin typeface="Times New Roman" panose="02020603050405020304" pitchFamily="18" charset="0"/>
                <a:ea typeface="Calibri" panose="020F0502020204030204" pitchFamily="34" charset="0"/>
                <a:cs typeface="Times New Roman" panose="02020603050405020304" pitchFamily="18" charset="0"/>
              </a:rPr>
              <a:t> </a:t>
            </a:r>
            <a:r>
              <a:rPr lang="kk-KZ" sz="1900" b="1" dirty="0">
                <a:latin typeface="Times New Roman" panose="02020603050405020304" pitchFamily="18" charset="0"/>
                <a:ea typeface="Calibri" panose="020F0502020204030204" pitchFamily="34" charset="0"/>
                <a:cs typeface="Times New Roman" panose="02020603050405020304" pitchFamily="18" charset="0"/>
              </a:rPr>
              <a:t>Таралуы: </a:t>
            </a:r>
            <a:r>
              <a:rPr lang="kk-KZ" sz="1900" dirty="0">
                <a:latin typeface="Times New Roman" panose="02020603050405020304" pitchFamily="18" charset="0"/>
                <a:ea typeface="Calibri" panose="020F0502020204030204" pitchFamily="34" charset="0"/>
                <a:cs typeface="Times New Roman" panose="02020603050405020304" pitchFamily="18" charset="0"/>
              </a:rPr>
              <a:t>Отаны – солтүстік Парсы жері мен Қара теңіз жағалауы. Солтүстік Қазақстан Қостанай, Ақмола, Қарағанды, Павлодар, Шығыс Қазақстан обылыстарында өсіріледі.</a:t>
            </a:r>
            <a:endParaRPr lang="ru-RU" sz="19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kk-KZ" sz="1900" b="1" dirty="0" smtClean="0">
                <a:latin typeface="Times New Roman" panose="02020603050405020304" pitchFamily="18" charset="0"/>
                <a:ea typeface="Calibri" panose="020F0502020204030204" pitchFamily="34" charset="0"/>
                <a:cs typeface="Times New Roman" panose="02020603050405020304" pitchFamily="18" charset="0"/>
              </a:rPr>
              <a:t>Қолданылуы</a:t>
            </a:r>
            <a:r>
              <a:rPr lang="kk-KZ" sz="1900" b="1" dirty="0">
                <a:latin typeface="Times New Roman" panose="02020603050405020304" pitchFamily="18" charset="0"/>
                <a:ea typeface="Calibri" panose="020F0502020204030204" pitchFamily="34" charset="0"/>
                <a:cs typeface="Times New Roman" panose="02020603050405020304" pitchFamily="18" charset="0"/>
              </a:rPr>
              <a:t>: </a:t>
            </a:r>
            <a:r>
              <a:rPr lang="kk-KZ" sz="1900" dirty="0" smtClean="0">
                <a:latin typeface="Times New Roman" panose="02020603050405020304" pitchFamily="18" charset="0"/>
                <a:ea typeface="Calibri" panose="020F0502020204030204" pitchFamily="34" charset="0"/>
                <a:cs typeface="Times New Roman" panose="02020603050405020304" pitchFamily="18" charset="0"/>
              </a:rPr>
              <a:t>Шие </a:t>
            </a:r>
            <a:r>
              <a:rPr lang="kk-KZ" sz="1900" dirty="0">
                <a:latin typeface="Times New Roman" panose="02020603050405020304" pitchFamily="18" charset="0"/>
                <a:ea typeface="Calibri" panose="020F0502020204030204" pitchFamily="34" charset="0"/>
                <a:cs typeface="Times New Roman" panose="02020603050405020304" pitchFamily="18" charset="0"/>
              </a:rPr>
              <a:t>– қантқа, органикалық қышқылдарға, ферменттерге,  илік, азотты және пектинді заттарға С, В. РР дәруменлеріне ,каротинге сонымен қатар минералдар мен кальций темір, фосфор, магний. калий мен микроэлементтерге бай әсіресе мыстың мөлшері көп. Шиені медицинада гемоглобинді көтеру, қан тоқтату, суық тигенде ыстықты басуға, іш тоқтатуға, қан аздыққа, жүйке ауруларына, бронхитта жөтел мен қақырық шығаруға қолданылады. </a:t>
            </a:r>
            <a:endParaRPr lang="ru-RU" sz="1900" dirty="0">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kk-KZ" sz="1900" b="1" dirty="0">
                <a:latin typeface="Times New Roman" panose="02020603050405020304" pitchFamily="18" charset="0"/>
                <a:ea typeface="Calibri" panose="020F0502020204030204" pitchFamily="34" charset="0"/>
                <a:cs typeface="Times New Roman" panose="02020603050405020304" pitchFamily="18" charset="0"/>
              </a:rPr>
              <a:t>Сілтеме</a:t>
            </a:r>
            <a:r>
              <a:rPr lang="kk-KZ" sz="1900" b="1" dirty="0" smtClean="0">
                <a:latin typeface="Times New Roman" panose="02020603050405020304" pitchFamily="18" charset="0"/>
                <a:ea typeface="Calibri" panose="020F0502020204030204" pitchFamily="34" charset="0"/>
                <a:cs typeface="Times New Roman" panose="02020603050405020304" pitchFamily="18" charset="0"/>
              </a:rPr>
              <a:t>: «</a:t>
            </a:r>
            <a:r>
              <a:rPr lang="kk-KZ" sz="1900" dirty="0">
                <a:latin typeface="Times New Roman" panose="02020603050405020304" pitchFamily="18" charset="0"/>
                <a:ea typeface="Calibri" panose="020F0502020204030204" pitchFamily="34" charset="0"/>
                <a:cs typeface="Times New Roman" panose="02020603050405020304" pitchFamily="18" charset="0"/>
              </a:rPr>
              <a:t>Маңғыстау өсімдіктер каталогы</a:t>
            </a:r>
            <a:r>
              <a:rPr lang="kk-KZ" sz="1900" b="1" dirty="0">
                <a:latin typeface="Times New Roman" panose="02020603050405020304" pitchFamily="18" charset="0"/>
                <a:ea typeface="Calibri" panose="020F0502020204030204" pitchFamily="34" charset="0"/>
                <a:cs typeface="Times New Roman" panose="02020603050405020304" pitchFamily="18" charset="0"/>
              </a:rPr>
              <a:t>» </a:t>
            </a:r>
            <a:r>
              <a:rPr lang="kk-KZ" sz="1900" dirty="0">
                <a:latin typeface="Times New Roman" panose="02020603050405020304" pitchFamily="18" charset="0"/>
                <a:ea typeface="Calibri" panose="020F0502020204030204" pitchFamily="34" charset="0"/>
                <a:cs typeface="Times New Roman" panose="02020603050405020304" pitchFamily="18" charset="0"/>
              </a:rPr>
              <a:t>Ақтау,2006 30-32 бет</a:t>
            </a:r>
            <a:r>
              <a:rPr lang="kk-KZ" sz="1900" dirty="0" smtClean="0">
                <a:latin typeface="Times New Roman" panose="02020603050405020304" pitchFamily="18" charset="0"/>
                <a:ea typeface="Calibri" panose="020F0502020204030204" pitchFamily="34" charset="0"/>
                <a:cs typeface="Times New Roman" panose="02020603050405020304" pitchFamily="18" charset="0"/>
              </a:rPr>
              <a:t>.                        </a:t>
            </a:r>
          </a:p>
          <a:p>
            <a:pPr marL="0" indent="0">
              <a:lnSpc>
                <a:spcPct val="107000"/>
              </a:lnSpc>
              <a:spcAft>
                <a:spcPts val="800"/>
              </a:spcAft>
              <a:buNone/>
            </a:pPr>
            <a:r>
              <a:rPr lang="kk-KZ" sz="1900" dirty="0">
                <a:latin typeface="Times New Roman" panose="02020603050405020304" pitchFamily="18" charset="0"/>
                <a:ea typeface="Calibri" panose="020F0502020204030204" pitchFamily="34" charset="0"/>
                <a:cs typeface="Times New Roman" panose="02020603050405020304" pitchFamily="18" charset="0"/>
              </a:rPr>
              <a:t> </a:t>
            </a:r>
            <a:r>
              <a:rPr lang="kk-KZ" sz="1900" dirty="0" smtClean="0">
                <a:latin typeface="Times New Roman" panose="02020603050405020304" pitchFamily="18" charset="0"/>
                <a:ea typeface="Calibri" panose="020F0502020204030204" pitchFamily="34" charset="0"/>
                <a:cs typeface="Times New Roman" panose="02020603050405020304" pitchFamily="18" charset="0"/>
              </a:rPr>
              <a:t>                                                                                                                                                </a:t>
            </a:r>
            <a:r>
              <a:rPr lang="kk-KZ" dirty="0" smtClean="0">
                <a:latin typeface="Times New Roman" panose="02020603050405020304" pitchFamily="18" charset="0"/>
                <a:ea typeface="Calibri" panose="020F0502020204030204" pitchFamily="34" charset="0"/>
                <a:cs typeface="Times New Roman" panose="02020603050405020304" pitchFamily="18" charset="0"/>
              </a:rPr>
              <a:t>Ишакаева Диана</a:t>
            </a:r>
            <a:r>
              <a:rPr lang="kk-KZ" b="1" dirty="0">
                <a:latin typeface="Times New Roman" panose="02020603050405020304" pitchFamily="18" charset="0"/>
                <a:ea typeface="Calibri" panose="020F0502020204030204" pitchFamily="34" charset="0"/>
                <a:cs typeface="Times New Roman" panose="02020603050405020304" pitchFamily="18" charset="0"/>
              </a:rPr>
              <a:t/>
            </a:r>
            <a:br>
              <a:rPr lang="kk-KZ" b="1" dirty="0">
                <a:latin typeface="Times New Roman" panose="02020603050405020304" pitchFamily="18" charset="0"/>
                <a:ea typeface="Calibri" panose="020F0502020204030204" pitchFamily="34" charset="0"/>
                <a:cs typeface="Times New Roman" panose="02020603050405020304" pitchFamily="18" charset="0"/>
              </a:rPr>
            </a:b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ru-RU" dirty="0"/>
          </a:p>
        </p:txBody>
      </p:sp>
      <p:pic>
        <p:nvPicPr>
          <p:cNvPr id="4" name="Рисунок 3" descr="D:\шие.jpg"/>
          <p:cNvPicPr/>
          <p:nvPr/>
        </p:nvPicPr>
        <p:blipFill>
          <a:blip r:embed="rId2">
            <a:extLst>
              <a:ext uri="{28A0092B-C50C-407E-A947-70E740481C1C}">
                <a14:useLocalDpi xmlns:a14="http://schemas.microsoft.com/office/drawing/2010/main" val="0"/>
              </a:ext>
            </a:extLst>
          </a:blip>
          <a:srcRect/>
          <a:stretch>
            <a:fillRect/>
          </a:stretch>
        </p:blipFill>
        <p:spPr bwMode="auto">
          <a:xfrm>
            <a:off x="-30290" y="1"/>
            <a:ext cx="3521635" cy="2093975"/>
          </a:xfrm>
          <a:prstGeom prst="rect">
            <a:avLst/>
          </a:prstGeom>
          <a:noFill/>
          <a:ln>
            <a:noFill/>
          </a:ln>
        </p:spPr>
      </p:pic>
    </p:spTree>
    <p:extLst>
      <p:ext uri="{BB962C8B-B14F-4D97-AF65-F5344CB8AC3E}">
        <p14:creationId xmlns:p14="http://schemas.microsoft.com/office/powerpoint/2010/main" val="244830620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90108" y="0"/>
            <a:ext cx="7138139" cy="2093976"/>
          </a:xfrm>
        </p:spPr>
        <p:txBody>
          <a:bodyPr>
            <a:normAutofit/>
          </a:bodyPr>
          <a:lstStyle/>
          <a:p>
            <a:pPr>
              <a:lnSpc>
                <a:spcPct val="107000"/>
              </a:lnSpc>
              <a:spcAft>
                <a:spcPts val="800"/>
              </a:spcAft>
            </a:pPr>
            <a:r>
              <a:rPr lang="kk-KZ" sz="1800" b="1" dirty="0">
                <a:latin typeface="Times New Roman" panose="02020603050405020304" pitchFamily="18" charset="0"/>
                <a:ea typeface="Calibri" panose="020F0502020204030204" pitchFamily="34" charset="0"/>
                <a:cs typeface="Times New Roman" panose="02020603050405020304" pitchFamily="18" charset="0"/>
              </a:rPr>
              <a:t>Бөлім: Дара жарнақтылар -  Monocotyledoneae</a:t>
            </a:r>
            <a:r>
              <a:rPr lang="ru-RU" sz="1800" dirty="0">
                <a:latin typeface="Times New Roman" panose="02020603050405020304" pitchFamily="18" charset="0"/>
                <a:ea typeface="Calibri" panose="020F0502020204030204" pitchFamily="34" charset="0"/>
                <a:cs typeface="Times New Roman" panose="02020603050405020304" pitchFamily="18" charset="0"/>
              </a:rPr>
              <a:t/>
            </a:r>
            <a:br>
              <a:rPr lang="ru-RU" sz="1800" dirty="0">
                <a:latin typeface="Times New Roman" panose="02020603050405020304" pitchFamily="18" charset="0"/>
                <a:ea typeface="Calibri" panose="020F0502020204030204" pitchFamily="34" charset="0"/>
                <a:cs typeface="Times New Roman" panose="02020603050405020304" pitchFamily="18" charset="0"/>
              </a:rPr>
            </a:br>
            <a:r>
              <a:rPr lang="kk-KZ" sz="1800" b="1" dirty="0">
                <a:latin typeface="Times New Roman" panose="02020603050405020304" pitchFamily="18" charset="0"/>
                <a:ea typeface="Calibri" panose="020F0502020204030204" pitchFamily="34" charset="0"/>
                <a:cs typeface="Times New Roman" panose="02020603050405020304" pitchFamily="18" charset="0"/>
              </a:rPr>
              <a:t>    </a:t>
            </a:r>
            <a:r>
              <a:rPr lang="kk-KZ" sz="1800" b="1" dirty="0" smtClean="0">
                <a:latin typeface="Times New Roman" panose="02020603050405020304" pitchFamily="18" charset="0"/>
                <a:ea typeface="Calibri" panose="020F0502020204030204" pitchFamily="34" charset="0"/>
                <a:cs typeface="Times New Roman" panose="02020603050405020304" pitchFamily="18" charset="0"/>
              </a:rPr>
              <a:t>Қатар</a:t>
            </a:r>
            <a:r>
              <a:rPr lang="kk-KZ" sz="1800" b="1" dirty="0">
                <a:latin typeface="Times New Roman" panose="02020603050405020304" pitchFamily="18" charset="0"/>
                <a:ea typeface="Calibri" panose="020F0502020204030204" pitchFamily="34" charset="0"/>
                <a:cs typeface="Times New Roman" panose="02020603050405020304" pitchFamily="18" charset="0"/>
              </a:rPr>
              <a:t>: Розиттер - Rosales</a:t>
            </a:r>
            <a:r>
              <a:rPr lang="ru-RU" sz="1800" dirty="0">
                <a:latin typeface="Times New Roman" panose="02020603050405020304" pitchFamily="18" charset="0"/>
                <a:ea typeface="Calibri" panose="020F0502020204030204" pitchFamily="34" charset="0"/>
                <a:cs typeface="Times New Roman" panose="02020603050405020304" pitchFamily="18" charset="0"/>
              </a:rPr>
              <a:t/>
            </a:r>
            <a:br>
              <a:rPr lang="ru-RU" sz="1800" dirty="0">
                <a:latin typeface="Times New Roman" panose="02020603050405020304" pitchFamily="18" charset="0"/>
                <a:ea typeface="Calibri" panose="020F0502020204030204" pitchFamily="34" charset="0"/>
                <a:cs typeface="Times New Roman" panose="02020603050405020304" pitchFamily="18" charset="0"/>
              </a:rPr>
            </a:br>
            <a:r>
              <a:rPr lang="kk-KZ" sz="1800" b="1" dirty="0">
                <a:latin typeface="Times New Roman" panose="02020603050405020304" pitchFamily="18" charset="0"/>
                <a:ea typeface="Calibri" panose="020F0502020204030204" pitchFamily="34" charset="0"/>
                <a:cs typeface="Times New Roman" panose="02020603050405020304" pitchFamily="18" charset="0"/>
              </a:rPr>
              <a:t>       </a:t>
            </a:r>
            <a:r>
              <a:rPr lang="kk-KZ" sz="1800" b="1" dirty="0" smtClean="0">
                <a:latin typeface="Times New Roman" panose="02020603050405020304" pitchFamily="18" charset="0"/>
                <a:ea typeface="Calibri" panose="020F0502020204030204" pitchFamily="34" charset="0"/>
                <a:cs typeface="Times New Roman" panose="02020603050405020304" pitchFamily="18" charset="0"/>
              </a:rPr>
              <a:t>Тұқымдасы:Раушангүлділер </a:t>
            </a:r>
            <a:r>
              <a:rPr lang="kk-KZ" sz="1800" b="1" dirty="0">
                <a:latin typeface="Times New Roman" panose="02020603050405020304" pitchFamily="18" charset="0"/>
                <a:ea typeface="Calibri" panose="020F0502020204030204" pitchFamily="34" charset="0"/>
                <a:cs typeface="Times New Roman" panose="02020603050405020304" pitchFamily="18" charset="0"/>
              </a:rPr>
              <a:t>- Rosaceae</a:t>
            </a:r>
            <a:r>
              <a:rPr lang="ru-RU" sz="1800" dirty="0">
                <a:latin typeface="Times New Roman" panose="02020603050405020304" pitchFamily="18" charset="0"/>
                <a:ea typeface="Calibri" panose="020F0502020204030204" pitchFamily="34" charset="0"/>
                <a:cs typeface="Times New Roman" panose="02020603050405020304" pitchFamily="18" charset="0"/>
              </a:rPr>
              <a:t/>
            </a:r>
            <a:br>
              <a:rPr lang="ru-RU" sz="1800" dirty="0">
                <a:latin typeface="Times New Roman" panose="02020603050405020304" pitchFamily="18" charset="0"/>
                <a:ea typeface="Calibri" panose="020F0502020204030204" pitchFamily="34" charset="0"/>
                <a:cs typeface="Times New Roman" panose="02020603050405020304" pitchFamily="18" charset="0"/>
              </a:rPr>
            </a:br>
            <a:r>
              <a:rPr lang="kk-KZ" sz="1800" b="1" dirty="0">
                <a:latin typeface="Times New Roman" panose="02020603050405020304" pitchFamily="18" charset="0"/>
                <a:ea typeface="Calibri" panose="020F0502020204030204" pitchFamily="34" charset="0"/>
                <a:cs typeface="Times New Roman" panose="02020603050405020304" pitchFamily="18" charset="0"/>
              </a:rPr>
              <a:t>          </a:t>
            </a:r>
            <a:r>
              <a:rPr lang="kk-KZ" sz="1800" b="1" dirty="0" smtClean="0">
                <a:latin typeface="Times New Roman" panose="02020603050405020304" pitchFamily="18" charset="0"/>
                <a:ea typeface="Calibri" panose="020F0502020204030204" pitchFamily="34" charset="0"/>
                <a:cs typeface="Times New Roman" panose="02020603050405020304" pitchFamily="18" charset="0"/>
              </a:rPr>
              <a:t>Туыс</a:t>
            </a:r>
            <a:r>
              <a:rPr lang="kk-KZ" sz="1800" b="1" dirty="0">
                <a:latin typeface="Times New Roman" panose="02020603050405020304" pitchFamily="18" charset="0"/>
                <a:ea typeface="Calibri" panose="020F0502020204030204" pitchFamily="34" charset="0"/>
                <a:cs typeface="Times New Roman" panose="02020603050405020304" pitchFamily="18" charset="0"/>
              </a:rPr>
              <a:t>: Алма - </a:t>
            </a:r>
            <a:r>
              <a:rPr lang="kk-KZ" sz="1800" b="1" dirty="0" smtClean="0">
                <a:latin typeface="Times New Roman" panose="02020603050405020304" pitchFamily="18" charset="0"/>
                <a:ea typeface="Calibri" panose="020F0502020204030204" pitchFamily="34" charset="0"/>
                <a:cs typeface="Times New Roman" panose="02020603050405020304" pitchFamily="18" charset="0"/>
              </a:rPr>
              <a:t>Malus</a:t>
            </a:r>
            <a:r>
              <a:rPr lang="ru-RU" sz="1800" dirty="0" smtClean="0">
                <a:latin typeface="Times New Roman" panose="02020603050405020304" pitchFamily="18" charset="0"/>
                <a:ea typeface="Calibri" panose="020F0502020204030204" pitchFamily="34" charset="0"/>
                <a:cs typeface="Times New Roman" panose="02020603050405020304" pitchFamily="18" charset="0"/>
              </a:rPr>
              <a:t/>
            </a:r>
            <a:br>
              <a:rPr lang="ru-RU" sz="1800" dirty="0" smtClean="0">
                <a:latin typeface="Times New Roman" panose="02020603050405020304" pitchFamily="18" charset="0"/>
                <a:ea typeface="Calibri" panose="020F0502020204030204" pitchFamily="34" charset="0"/>
                <a:cs typeface="Times New Roman" panose="02020603050405020304" pitchFamily="18" charset="0"/>
              </a:rPr>
            </a:br>
            <a:r>
              <a:rPr lang="kk-KZ" sz="1800" b="1" dirty="0">
                <a:latin typeface="Times New Roman" panose="02020603050405020304" pitchFamily="18" charset="0"/>
                <a:ea typeface="Calibri" panose="020F0502020204030204" pitchFamily="34" charset="0"/>
                <a:cs typeface="Times New Roman" panose="02020603050405020304" pitchFamily="18" charset="0"/>
              </a:rPr>
              <a:t> </a:t>
            </a:r>
            <a:r>
              <a:rPr lang="kk-KZ" sz="1800" b="1" dirty="0" smtClean="0">
                <a:latin typeface="Times New Roman" panose="02020603050405020304" pitchFamily="18" charset="0"/>
                <a:ea typeface="Calibri" panose="020F0502020204030204" pitchFamily="34" charset="0"/>
                <a:cs typeface="Times New Roman" panose="02020603050405020304" pitchFamily="18" charset="0"/>
              </a:rPr>
              <a:t>            Түрі</a:t>
            </a:r>
            <a:r>
              <a:rPr lang="kk-KZ" sz="1800" b="1" dirty="0">
                <a:latin typeface="Times New Roman" panose="02020603050405020304" pitchFamily="18" charset="0"/>
                <a:ea typeface="Calibri" panose="020F0502020204030204" pitchFamily="34" charset="0"/>
                <a:cs typeface="Times New Roman" panose="02020603050405020304" pitchFamily="18" charset="0"/>
              </a:rPr>
              <a:t>: Қара алма – Malus kirghisorum</a:t>
            </a:r>
            <a:r>
              <a:rPr lang="ru-RU" sz="1700" dirty="0">
                <a:latin typeface="Times New Roman" panose="02020603050405020304" pitchFamily="18" charset="0"/>
                <a:ea typeface="Calibri" panose="020F0502020204030204" pitchFamily="34" charset="0"/>
                <a:cs typeface="Times New Roman" panose="02020603050405020304" pitchFamily="18" charset="0"/>
              </a:rPr>
              <a:t/>
            </a:r>
            <a:br>
              <a:rPr lang="ru-RU" sz="1700" dirty="0">
                <a:latin typeface="Times New Roman" panose="02020603050405020304" pitchFamily="18" charset="0"/>
                <a:ea typeface="Calibri" panose="020F0502020204030204" pitchFamily="34" charset="0"/>
                <a:cs typeface="Times New Roman" panose="02020603050405020304" pitchFamily="18" charset="0"/>
              </a:rPr>
            </a:br>
            <a:endParaRPr lang="ru-RU" sz="17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0" y="2121408"/>
            <a:ext cx="12192000" cy="4736592"/>
          </a:xfrm>
        </p:spPr>
        <p:txBody>
          <a:bodyPr>
            <a:normAutofit/>
          </a:bodyPr>
          <a:lstStyle/>
          <a:p>
            <a:pPr marL="0" indent="0">
              <a:buNone/>
            </a:pPr>
            <a:r>
              <a:rPr lang="kk-KZ" sz="1800" b="1" dirty="0">
                <a:latin typeface="Times New Roman" panose="02020603050405020304" pitchFamily="18" charset="0"/>
                <a:ea typeface="Calibri" panose="020F0502020204030204" pitchFamily="34" charset="0"/>
                <a:cs typeface="Times New Roman" panose="02020603050405020304" pitchFamily="18" charset="0"/>
              </a:rPr>
              <a:t>Сипаты:</a:t>
            </a:r>
            <a:r>
              <a:rPr lang="kk-KZ" sz="1800" dirty="0">
                <a:latin typeface="Times New Roman" panose="02020603050405020304" pitchFamily="18" charset="0"/>
                <a:ea typeface="Calibri" panose="020F0502020204030204" pitchFamily="34" charset="0"/>
                <a:cs typeface="Times New Roman" panose="02020603050405020304" pitchFamily="18" charset="0"/>
              </a:rPr>
              <a:t> Қара алма немесе Қырғыз алмасы (Maius kirghisorum) – алманың бір түрі. Биіктігі 8 – 10 м-дей, діңінің жуандығы 50-65 см, қабығы сұр түсті. Өркендері ұзын, жіңішке тікенексіз болады. Жапырақтары ірі, ұзындығы 5 – 10 см, ені 5 – 6 см, шеті иректелген, сабаққа кезектесіп орналасады. Гүл шатыр тәрізді топталған қос жынысты, ақшыл не қызғылт түсті. Жемісі сағағы қысқа болады. Жемісі – 5 ұялы, 1 – 2 тұқымды, ұзындығы 3 – 8 см, ақшыл, сары, жасыл не қызыл түсті, жеуге жарамды. Жемісінде 10 – 12%-дай қант болады. Бір ағаштан алынатын орташа өнім 50 кг-ға дейін жетеді. </a:t>
            </a:r>
            <a:r>
              <a:rPr lang="kk-KZ" sz="1800" dirty="0">
                <a:latin typeface="Times New Roman" panose="02020603050405020304" pitchFamily="18" charset="0"/>
                <a:ea typeface="Calibri" panose="020F0502020204030204" pitchFamily="34" charset="0"/>
              </a:rPr>
              <a:t>Жемісі – 5 ұялы, 1 – 2 тұқымды, ұзындығы 3 – 8 см, ақшыл, сары, жасыл не қызыл түсті, жеуге жарамды. Жемісінде 10 – 12%-дай қант болады. Бір ағаштан алынатын орташа өнім 50 кг-ға дейін жетеді. Ерте тікпе көшетерінен отырғызғаннан кейін 3 – 5 жылда өнім бере бастайды. Қара Алма тамыр атпа сабақтары арқылы көбейеді, сондай-ақ жас өркендері де тамырлана алады</a:t>
            </a:r>
            <a:endParaRPr lang="kk-KZ" sz="1800"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Aft>
                <a:spcPts val="0"/>
              </a:spcAft>
              <a:buNone/>
            </a:pPr>
            <a:r>
              <a:rPr lang="kk-KZ" sz="1800" b="1" dirty="0">
                <a:latin typeface="Times New Roman" panose="02020603050405020304" pitchFamily="18" charset="0"/>
                <a:ea typeface="Calibri" panose="020F0502020204030204" pitchFamily="34" charset="0"/>
                <a:cs typeface="Times New Roman" panose="02020603050405020304" pitchFamily="18" charset="0"/>
              </a:rPr>
              <a:t>Таралуы:</a:t>
            </a:r>
            <a:r>
              <a:rPr lang="kk-KZ" sz="1800" dirty="0">
                <a:latin typeface="Times New Roman" panose="02020603050405020304" pitchFamily="18" charset="0"/>
                <a:ea typeface="Calibri" panose="020F0502020204030204" pitchFamily="34" charset="0"/>
                <a:cs typeface="Times New Roman" panose="02020603050405020304" pitchFamily="18" charset="0"/>
              </a:rPr>
              <a:t> Қара Алма Тянь-Шань, Жетісу, Ілі Алатауларында, 1400-1800, кейде 2000 м биіктікке дейін жаңғақ, үйеңкі және шетен ормандарында өседі</a:t>
            </a:r>
            <a:r>
              <a:rPr lang="kk-KZ" sz="1800" dirty="0" smtClean="0">
                <a:latin typeface="Times New Roman" panose="02020603050405020304" pitchFamily="18" charset="0"/>
                <a:ea typeface="Calibri" panose="020F0502020204030204" pitchFamily="34" charset="0"/>
                <a:cs typeface="Times New Roman" panose="02020603050405020304" pitchFamily="18" charset="0"/>
              </a:rPr>
              <a:t>.</a:t>
            </a:r>
            <a:endParaRPr lang="ru-RU"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Aft>
                <a:spcPts val="0"/>
              </a:spcAft>
              <a:buNone/>
            </a:pPr>
            <a:r>
              <a:rPr lang="kk-KZ" sz="1800" b="1" dirty="0">
                <a:latin typeface="Times New Roman" panose="02020603050405020304" pitchFamily="18" charset="0"/>
                <a:ea typeface="Calibri" panose="020F0502020204030204" pitchFamily="34" charset="0"/>
                <a:cs typeface="Times New Roman" panose="02020603050405020304" pitchFamily="18" charset="0"/>
              </a:rPr>
              <a:t>Қолданылуы:</a:t>
            </a:r>
            <a:r>
              <a:rPr lang="kk-KZ" sz="1800" dirty="0">
                <a:latin typeface="Times New Roman" panose="02020603050405020304" pitchFamily="18" charset="0"/>
                <a:ea typeface="Calibri" panose="020F0502020204030204" pitchFamily="34" charset="0"/>
                <a:cs typeface="Times New Roman" panose="02020603050405020304" pitchFamily="18" charset="0"/>
              </a:rPr>
              <a:t> Қара Алманы – әсемдік үшін саябақта, көшеге қолданда </a:t>
            </a:r>
            <a:r>
              <a:rPr lang="kk-KZ" sz="1800" dirty="0" smtClean="0">
                <a:latin typeface="Times New Roman" panose="02020603050405020304" pitchFamily="18" charset="0"/>
                <a:ea typeface="Calibri" panose="020F0502020204030204" pitchFamily="34" charset="0"/>
                <a:cs typeface="Times New Roman" panose="02020603050405020304" pitchFamily="18" charset="0"/>
              </a:rPr>
              <a:t>егеді</a:t>
            </a:r>
            <a:endParaRPr lang="ru-RU"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Aft>
                <a:spcPts val="0"/>
              </a:spcAft>
              <a:buNone/>
            </a:pPr>
            <a:r>
              <a:rPr lang="kk-KZ" sz="1800" b="1" dirty="0">
                <a:latin typeface="Times New Roman" panose="02020603050405020304" pitchFamily="18" charset="0"/>
                <a:ea typeface="Calibri" panose="020F0502020204030204" pitchFamily="34" charset="0"/>
                <a:cs typeface="Times New Roman" panose="02020603050405020304" pitchFamily="18" charset="0"/>
              </a:rPr>
              <a:t>Сілтеме: </a:t>
            </a:r>
            <a:r>
              <a:rPr lang="kk-KZ" sz="1800" dirty="0" smtClean="0">
                <a:latin typeface="Times New Roman" panose="02020603050405020304" pitchFamily="18" charset="0"/>
                <a:ea typeface="Calibri" panose="020F0502020204030204" pitchFamily="34" charset="0"/>
                <a:cs typeface="Times New Roman" panose="02020603050405020304" pitchFamily="18" charset="0"/>
              </a:rPr>
              <a:t>Қазақ </a:t>
            </a:r>
            <a:r>
              <a:rPr lang="kk-KZ" sz="1800" dirty="0">
                <a:latin typeface="Times New Roman" panose="02020603050405020304" pitchFamily="18" charset="0"/>
                <a:ea typeface="Calibri" panose="020F0502020204030204" pitchFamily="34" charset="0"/>
                <a:cs typeface="Times New Roman" panose="02020603050405020304" pitchFamily="18" charset="0"/>
              </a:rPr>
              <a:t>ССР-ның Қызыл кітабы «Жоғалып кету қауіпі бар сирек кездесетін өсімдіктер мен жануарлар» (</a:t>
            </a:r>
            <a:r>
              <a:rPr lang="kk-KZ" sz="1800" dirty="0" smtClean="0">
                <a:latin typeface="Times New Roman" panose="02020603050405020304" pitchFamily="18" charset="0"/>
                <a:ea typeface="Calibri" panose="020F0502020204030204" pitchFamily="34" charset="0"/>
                <a:cs typeface="Times New Roman" panose="02020603050405020304" pitchFamily="18" charset="0"/>
              </a:rPr>
              <a:t>2бөлім/өсімдіктер</a:t>
            </a:r>
            <a:r>
              <a:rPr lang="kk-KZ" sz="1800" dirty="0">
                <a:latin typeface="Times New Roman" panose="02020603050405020304" pitchFamily="18" charset="0"/>
                <a:ea typeface="Calibri" panose="020F0502020204030204" pitchFamily="34" charset="0"/>
                <a:cs typeface="Times New Roman" panose="02020603050405020304" pitchFamily="18" charset="0"/>
              </a:rPr>
              <a:t>). – Алматы: Қайнар, </a:t>
            </a:r>
            <a:r>
              <a:rPr lang="kk-KZ" sz="1800" dirty="0" smtClean="0">
                <a:latin typeface="Times New Roman" panose="02020603050405020304" pitchFamily="18" charset="0"/>
                <a:ea typeface="Calibri" panose="020F0502020204030204" pitchFamily="34" charset="0"/>
                <a:cs typeface="Times New Roman" panose="02020603050405020304" pitchFamily="18" charset="0"/>
              </a:rPr>
              <a:t>1981Қазақстан </a:t>
            </a:r>
            <a:r>
              <a:rPr lang="kk-KZ" sz="1800" dirty="0">
                <a:latin typeface="Times New Roman" panose="02020603050405020304" pitchFamily="18" charset="0"/>
                <a:ea typeface="Calibri" panose="020F0502020204030204" pitchFamily="34" charset="0"/>
                <a:cs typeface="Times New Roman" panose="02020603050405020304" pitchFamily="18" charset="0"/>
              </a:rPr>
              <a:t>Энциклопедиясы</a:t>
            </a:r>
            <a:endParaRPr lang="ru-RU"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Aft>
                <a:spcPts val="0"/>
              </a:spcAft>
              <a:buNone/>
            </a:pPr>
            <a:r>
              <a:rPr lang="kk-KZ" dirty="0">
                <a:latin typeface="Times New Roman" panose="02020603050405020304" pitchFamily="18" charset="0"/>
                <a:ea typeface="Calibri" panose="020F0502020204030204" pitchFamily="34" charset="0"/>
                <a:cs typeface="Times New Roman" panose="02020603050405020304" pitchFamily="18" charset="0"/>
              </a:rPr>
              <a:t> </a:t>
            </a:r>
            <a:r>
              <a:rPr lang="kk-KZ" dirty="0" smtClean="0">
                <a:latin typeface="Times New Roman" panose="02020603050405020304" pitchFamily="18" charset="0"/>
                <a:ea typeface="Calibri" panose="020F0502020204030204" pitchFamily="34" charset="0"/>
                <a:cs typeface="Times New Roman" panose="02020603050405020304" pitchFamily="18" charset="0"/>
              </a:rPr>
              <a:t>                                                                                                                            Аманжолова Сымбат</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ru-RU" dirty="0"/>
          </a:p>
        </p:txBody>
      </p:sp>
      <p:pic>
        <p:nvPicPr>
          <p:cNvPr id="4" name="Рисунок 3" descr="C:\Users\Мой ПК\Desktop\yablonya-red-dzhonaprinc.jpg"/>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865418" cy="2093976"/>
          </a:xfrm>
          <a:prstGeom prst="rect">
            <a:avLst/>
          </a:prstGeom>
          <a:noFill/>
          <a:ln>
            <a:noFill/>
          </a:ln>
        </p:spPr>
      </p:pic>
    </p:spTree>
    <p:extLst>
      <p:ext uri="{BB962C8B-B14F-4D97-AF65-F5344CB8AC3E}">
        <p14:creationId xmlns:p14="http://schemas.microsoft.com/office/powerpoint/2010/main" val="89201163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149435" y="13855"/>
            <a:ext cx="7869383" cy="2369126"/>
          </a:xfrm>
        </p:spPr>
        <p:txBody>
          <a:bodyPr>
            <a:normAutofit fontScale="90000"/>
          </a:bodyPr>
          <a:lstStyle/>
          <a:p>
            <a:pPr>
              <a:lnSpc>
                <a:spcPct val="115000"/>
              </a:lnSpc>
              <a:spcAft>
                <a:spcPts val="1000"/>
              </a:spcAft>
            </a:pPr>
            <a:r>
              <a:rPr lang="kk-KZ" sz="1900" b="1" dirty="0" smtClean="0">
                <a:latin typeface="Times New Roman" panose="02020603050405020304" pitchFamily="18" charset="0"/>
                <a:ea typeface="Calibri" panose="020F0502020204030204" pitchFamily="34" charset="0"/>
                <a:cs typeface="Times New Roman" panose="02020603050405020304" pitchFamily="18" charset="0"/>
              </a:rPr>
              <a:t>          </a:t>
            </a:r>
            <a:r>
              <a:rPr lang="kk-KZ" sz="2100" b="1" dirty="0" smtClean="0">
                <a:latin typeface="Times New Roman" panose="02020603050405020304" pitchFamily="18" charset="0"/>
                <a:ea typeface="Calibri" panose="020F0502020204030204" pitchFamily="34" charset="0"/>
                <a:cs typeface="Times New Roman" panose="02020603050405020304" pitchFamily="18" charset="0"/>
              </a:rPr>
              <a:t>Бөлімі</a:t>
            </a:r>
            <a:r>
              <a:rPr lang="kk-KZ" sz="2100" b="1" dirty="0">
                <a:latin typeface="Times New Roman" panose="02020603050405020304" pitchFamily="18" charset="0"/>
                <a:ea typeface="Calibri" panose="020F0502020204030204" pitchFamily="34" charset="0"/>
                <a:cs typeface="Times New Roman" panose="02020603050405020304" pitchFamily="18" charset="0"/>
              </a:rPr>
              <a:t>: </a:t>
            </a:r>
            <a:r>
              <a:rPr lang="kk-KZ" sz="2100" dirty="0">
                <a:latin typeface="Times New Roman" panose="02020603050405020304" pitchFamily="18" charset="0"/>
                <a:ea typeface="Calibri" panose="020F0502020204030204" pitchFamily="34" charset="0"/>
                <a:cs typeface="Times New Roman" panose="02020603050405020304" pitchFamily="18" charset="0"/>
              </a:rPr>
              <a:t>Гүлді өсімдіктер - Angiosperms</a:t>
            </a:r>
            <a:r>
              <a:rPr lang="ru-RU" sz="2100" dirty="0">
                <a:latin typeface="Times New Roman" panose="02020603050405020304" pitchFamily="18" charset="0"/>
                <a:ea typeface="Calibri" panose="020F0502020204030204" pitchFamily="34" charset="0"/>
                <a:cs typeface="Times New Roman" panose="02020603050405020304" pitchFamily="18" charset="0"/>
              </a:rPr>
              <a:t/>
            </a:r>
            <a:br>
              <a:rPr lang="ru-RU" sz="2100" dirty="0">
                <a:latin typeface="Times New Roman" panose="02020603050405020304" pitchFamily="18" charset="0"/>
                <a:ea typeface="Calibri" panose="020F0502020204030204" pitchFamily="34" charset="0"/>
                <a:cs typeface="Times New Roman" panose="02020603050405020304" pitchFamily="18" charset="0"/>
              </a:rPr>
            </a:br>
            <a:r>
              <a:rPr lang="kk-KZ" sz="2100" b="1" dirty="0">
                <a:latin typeface="Times New Roman" panose="02020603050405020304" pitchFamily="18" charset="0"/>
                <a:ea typeface="Calibri" panose="020F0502020204030204" pitchFamily="34" charset="0"/>
                <a:cs typeface="Times New Roman" panose="02020603050405020304" pitchFamily="18" charset="0"/>
              </a:rPr>
              <a:t>             Класс: </a:t>
            </a:r>
            <a:r>
              <a:rPr lang="kk-KZ" sz="2100" dirty="0">
                <a:latin typeface="Times New Roman" panose="02020603050405020304" pitchFamily="18" charset="0"/>
                <a:ea typeface="Calibri" panose="020F0502020204030204" pitchFamily="34" charset="0"/>
                <a:cs typeface="Times New Roman" panose="02020603050405020304" pitchFamily="18" charset="0"/>
              </a:rPr>
              <a:t>Қосжарнақтылар - Magnoliopsida</a:t>
            </a:r>
            <a:r>
              <a:rPr lang="ru-RU" sz="2100" dirty="0">
                <a:latin typeface="Times New Roman" panose="02020603050405020304" pitchFamily="18" charset="0"/>
                <a:ea typeface="Calibri" panose="020F0502020204030204" pitchFamily="34" charset="0"/>
                <a:cs typeface="Times New Roman" panose="02020603050405020304" pitchFamily="18" charset="0"/>
              </a:rPr>
              <a:t/>
            </a:r>
            <a:br>
              <a:rPr lang="ru-RU" sz="2100" dirty="0">
                <a:latin typeface="Times New Roman" panose="02020603050405020304" pitchFamily="18" charset="0"/>
                <a:ea typeface="Calibri" panose="020F0502020204030204" pitchFamily="34" charset="0"/>
                <a:cs typeface="Times New Roman" panose="02020603050405020304" pitchFamily="18" charset="0"/>
              </a:rPr>
            </a:br>
            <a:r>
              <a:rPr lang="kk-KZ" sz="2100" b="1" dirty="0">
                <a:latin typeface="Times New Roman" panose="02020603050405020304" pitchFamily="18" charset="0"/>
                <a:ea typeface="Calibri" panose="020F0502020204030204" pitchFamily="34" charset="0"/>
                <a:cs typeface="Times New Roman" panose="02020603050405020304" pitchFamily="18" charset="0"/>
              </a:rPr>
              <a:t>                 Отряд: </a:t>
            </a:r>
            <a:r>
              <a:rPr lang="kk-KZ" sz="2100" dirty="0">
                <a:latin typeface="Times New Roman" panose="02020603050405020304" pitchFamily="18" charset="0"/>
                <a:ea typeface="Calibri" panose="020F0502020204030204" pitchFamily="34" charset="0"/>
                <a:cs typeface="Times New Roman" panose="02020603050405020304" pitchFamily="18" charset="0"/>
              </a:rPr>
              <a:t>Дәнді дақылдар - Poales</a:t>
            </a:r>
            <a:r>
              <a:rPr lang="kk-KZ" sz="2100" b="1" dirty="0">
                <a:latin typeface="Times New Roman" panose="02020603050405020304" pitchFamily="18" charset="0"/>
                <a:ea typeface="Calibri" panose="020F0502020204030204" pitchFamily="34" charset="0"/>
                <a:cs typeface="Times New Roman" panose="02020603050405020304" pitchFamily="18" charset="0"/>
              </a:rPr>
              <a:t>               </a:t>
            </a:r>
            <a:r>
              <a:rPr lang="ru-RU" sz="2100" dirty="0">
                <a:latin typeface="Times New Roman" panose="02020603050405020304" pitchFamily="18" charset="0"/>
                <a:ea typeface="Calibri" panose="020F0502020204030204" pitchFamily="34" charset="0"/>
                <a:cs typeface="Times New Roman" panose="02020603050405020304" pitchFamily="18" charset="0"/>
              </a:rPr>
              <a:t/>
            </a:r>
            <a:br>
              <a:rPr lang="ru-RU" sz="2100" dirty="0">
                <a:latin typeface="Times New Roman" panose="02020603050405020304" pitchFamily="18" charset="0"/>
                <a:ea typeface="Calibri" panose="020F0502020204030204" pitchFamily="34" charset="0"/>
                <a:cs typeface="Times New Roman" panose="02020603050405020304" pitchFamily="18" charset="0"/>
              </a:rPr>
            </a:br>
            <a:r>
              <a:rPr lang="kk-KZ" sz="2100" b="1" dirty="0">
                <a:latin typeface="Times New Roman" panose="02020603050405020304" pitchFamily="18" charset="0"/>
                <a:ea typeface="Calibri" panose="020F0502020204030204" pitchFamily="34" charset="0"/>
                <a:cs typeface="Times New Roman" panose="02020603050405020304" pitchFamily="18" charset="0"/>
              </a:rPr>
              <a:t>                     Тұқымдасы:</a:t>
            </a:r>
            <a:r>
              <a:rPr lang="kk-KZ" sz="2100" dirty="0">
                <a:latin typeface="Times New Roman" panose="02020603050405020304" pitchFamily="18" charset="0"/>
                <a:ea typeface="Calibri" panose="020F0502020204030204" pitchFamily="34" charset="0"/>
                <a:cs typeface="Times New Roman" panose="02020603050405020304" pitchFamily="18" charset="0"/>
              </a:rPr>
              <a:t> Астық - Poaceae</a:t>
            </a:r>
            <a:r>
              <a:rPr lang="ru-RU" sz="2100" dirty="0">
                <a:latin typeface="Times New Roman" panose="02020603050405020304" pitchFamily="18" charset="0"/>
                <a:ea typeface="Calibri" panose="020F0502020204030204" pitchFamily="34" charset="0"/>
                <a:cs typeface="Times New Roman" panose="02020603050405020304" pitchFamily="18" charset="0"/>
              </a:rPr>
              <a:t/>
            </a:r>
            <a:br>
              <a:rPr lang="ru-RU" sz="2100" dirty="0">
                <a:latin typeface="Times New Roman" panose="02020603050405020304" pitchFamily="18" charset="0"/>
                <a:ea typeface="Calibri" panose="020F0502020204030204" pitchFamily="34" charset="0"/>
                <a:cs typeface="Times New Roman" panose="02020603050405020304" pitchFamily="18" charset="0"/>
              </a:rPr>
            </a:br>
            <a:r>
              <a:rPr lang="kk-KZ" sz="2100" b="1" dirty="0">
                <a:latin typeface="Times New Roman" panose="02020603050405020304" pitchFamily="18" charset="0"/>
                <a:ea typeface="Calibri" panose="020F0502020204030204" pitchFamily="34" charset="0"/>
                <a:cs typeface="Times New Roman" panose="02020603050405020304" pitchFamily="18" charset="0"/>
              </a:rPr>
              <a:t>                        Туысы:</a:t>
            </a:r>
            <a:r>
              <a:rPr lang="kk-KZ" sz="2100" dirty="0">
                <a:latin typeface="Times New Roman" panose="02020603050405020304" pitchFamily="18" charset="0"/>
                <a:ea typeface="Calibri" panose="020F0502020204030204" pitchFamily="34" charset="0"/>
                <a:cs typeface="Times New Roman" panose="02020603050405020304" pitchFamily="18" charset="0"/>
              </a:rPr>
              <a:t> Бетеге - Festuca</a:t>
            </a:r>
            <a:r>
              <a:rPr lang="ru-RU" sz="2100" dirty="0">
                <a:latin typeface="Times New Roman" panose="02020603050405020304" pitchFamily="18" charset="0"/>
                <a:ea typeface="Calibri" panose="020F0502020204030204" pitchFamily="34" charset="0"/>
                <a:cs typeface="Times New Roman" panose="02020603050405020304" pitchFamily="18" charset="0"/>
              </a:rPr>
              <a:t/>
            </a:r>
            <a:br>
              <a:rPr lang="ru-RU" sz="2100" dirty="0">
                <a:latin typeface="Times New Roman" panose="02020603050405020304" pitchFamily="18" charset="0"/>
                <a:ea typeface="Calibri" panose="020F0502020204030204" pitchFamily="34" charset="0"/>
                <a:cs typeface="Times New Roman" panose="02020603050405020304" pitchFamily="18" charset="0"/>
              </a:rPr>
            </a:br>
            <a:r>
              <a:rPr lang="kk-KZ" sz="2100" b="1"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a:t>
            </a:r>
            <a:r>
              <a:rPr lang="kk-KZ" sz="2100"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Түрі</a:t>
            </a:r>
            <a:r>
              <a:rPr lang="kk-KZ" sz="21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kk-KZ" sz="21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Су бетегесі - Festuca pratensis</a:t>
            </a:r>
            <a:r>
              <a:rPr lang="ru-RU" sz="1900" dirty="0">
                <a:latin typeface="Times New Roman" panose="02020603050405020304" pitchFamily="18" charset="0"/>
                <a:ea typeface="Calibri" panose="020F0502020204030204" pitchFamily="34" charset="0"/>
                <a:cs typeface="Times New Roman" panose="02020603050405020304" pitchFamily="18" charset="0"/>
              </a:rPr>
              <a:t/>
            </a:r>
            <a:br>
              <a:rPr lang="ru-RU" sz="1900" dirty="0">
                <a:latin typeface="Times New Roman" panose="02020603050405020304" pitchFamily="18" charset="0"/>
                <a:ea typeface="Calibri" panose="020F0502020204030204" pitchFamily="34" charset="0"/>
                <a:cs typeface="Times New Roman" panose="02020603050405020304" pitchFamily="18" charset="0"/>
              </a:rPr>
            </a:br>
            <a:endParaRPr lang="ru-RU" sz="19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0" y="2369126"/>
            <a:ext cx="12192000" cy="4488873"/>
          </a:xfrm>
        </p:spPr>
        <p:txBody>
          <a:bodyPr>
            <a:normAutofit fontScale="25000" lnSpcReduction="20000"/>
          </a:bodyPr>
          <a:lstStyle/>
          <a:p>
            <a:pPr marL="0" indent="0">
              <a:lnSpc>
                <a:spcPct val="115000"/>
              </a:lnSpc>
              <a:spcAft>
                <a:spcPts val="1000"/>
              </a:spcAft>
              <a:buNone/>
            </a:pPr>
            <a:r>
              <a:rPr lang="kk-KZ" dirty="0">
                <a:latin typeface="Times New Roman" panose="02020603050405020304" pitchFamily="18" charset="0"/>
                <a:ea typeface="Calibri" panose="020F0502020204030204" pitchFamily="34" charset="0"/>
                <a:cs typeface="Times New Roman" panose="02020603050405020304" pitchFamily="18" charset="0"/>
              </a:rPr>
              <a:t/>
            </a:r>
            <a:br>
              <a:rPr lang="kk-KZ" dirty="0">
                <a:latin typeface="Times New Roman" panose="02020603050405020304" pitchFamily="18" charset="0"/>
                <a:ea typeface="Calibri" panose="020F0502020204030204" pitchFamily="34" charset="0"/>
                <a:cs typeface="Times New Roman" panose="02020603050405020304" pitchFamily="18" charset="0"/>
              </a:rPr>
            </a:br>
            <a:r>
              <a:rPr lang="kk-KZ" sz="7200"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Сипаттамасы:</a:t>
            </a:r>
            <a:r>
              <a:rPr lang="ru-RU" sz="7200" dirty="0" smtClean="0">
                <a:latin typeface="Times New Roman" panose="02020603050405020304" pitchFamily="18" charset="0"/>
                <a:ea typeface="Calibri" panose="020F0502020204030204" pitchFamily="34" charset="0"/>
                <a:cs typeface="Times New Roman" panose="02020603050405020304" pitchFamily="18" charset="0"/>
              </a:rPr>
              <a:t> </a:t>
            </a:r>
            <a:r>
              <a:rPr lang="kk-KZ" sz="72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Су бетегесі (Festuca </a:t>
            </a:r>
            <a:r>
              <a:rPr lang="kk-KZ" sz="7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pratensіs) - биіктігі 30-100 см, сирек түпті өсімдік. Олардың гүлшоғыры селдір, кейде тығыз сыпыртқы гүлді. Масақ гүлі үш немесе көп гүлді болады. </a:t>
            </a:r>
            <a:r>
              <a:rPr lang="kk-KZ" sz="72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Сабағында жапырағы </a:t>
            </a:r>
            <a:r>
              <a:rPr lang="kk-KZ" sz="7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сирек орналасқан, ұзынша, </a:t>
            </a:r>
            <a:r>
              <a:rPr lang="kk-KZ" sz="72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жылтыр болып </a:t>
            </a:r>
            <a:r>
              <a:rPr lang="kk-KZ" sz="7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келеді</a:t>
            </a:r>
            <a:r>
              <a:rPr lang="kk-KZ" sz="7200"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a:t>
            </a:r>
            <a:r>
              <a:rPr lang="ru-RU" sz="7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Гүлдегенге дейін оның құрамында протеин (17%), белок (15%), май (23%), клетчатка (8%) көп болады</a:t>
            </a:r>
            <a:r>
              <a:rPr lang="kk-KZ" sz="72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p>
          <a:p>
            <a:pPr marL="0" indent="0">
              <a:lnSpc>
                <a:spcPct val="115000"/>
              </a:lnSpc>
              <a:spcAft>
                <a:spcPts val="1000"/>
              </a:spcAft>
              <a:buNone/>
            </a:pPr>
            <a:endParaRPr lang="ru-RU" sz="7200" dirty="0">
              <a:latin typeface="Times New Roman" panose="02020603050405020304" pitchFamily="18" charset="0"/>
              <a:ea typeface="Calibri" panose="020F0502020204030204" pitchFamily="34" charset="0"/>
              <a:cs typeface="Times New Roman" panose="02020603050405020304" pitchFamily="18" charset="0"/>
            </a:endParaRPr>
          </a:p>
          <a:p>
            <a:pPr marL="0" indent="0">
              <a:spcBef>
                <a:spcPts val="600"/>
              </a:spcBef>
              <a:spcAft>
                <a:spcPts val="600"/>
              </a:spcAft>
              <a:buNone/>
            </a:pPr>
            <a:r>
              <a:rPr lang="kk-KZ" sz="72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Таралуы:</a:t>
            </a:r>
            <a:r>
              <a:rPr lang="ru-RU" sz="72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kk-KZ" sz="7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Қазақстанда </a:t>
            </a:r>
            <a:r>
              <a:rPr lang="kk-KZ" sz="7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20 түрі бар, жиі кездесетін түрлері кәдімгі бетеге, су бетегесі.</a:t>
            </a:r>
            <a:endParaRPr lang="ru-RU" sz="72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spcBef>
                <a:spcPts val="600"/>
              </a:spcBef>
              <a:spcAft>
                <a:spcPts val="600"/>
              </a:spcAft>
              <a:buNone/>
            </a:pPr>
            <a:r>
              <a:rPr lang="kk-KZ" sz="7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Жабайы түрде Ертіс, Есіл, Тобыл, Жайық өзендерінің шалғынды алқаптарында өседі.</a:t>
            </a:r>
            <a:endParaRPr lang="ru-RU" sz="72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spcBef>
                <a:spcPts val="600"/>
              </a:spcBef>
              <a:spcAft>
                <a:spcPts val="600"/>
              </a:spcAft>
              <a:buNone/>
            </a:pPr>
            <a:r>
              <a:rPr lang="kk-KZ" sz="72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Қолданылуы:</a:t>
            </a:r>
            <a:r>
              <a:rPr lang="ru-RU" sz="72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kk-KZ" sz="7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Су </a:t>
            </a:r>
            <a:r>
              <a:rPr lang="kk-KZ" sz="7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бетегесі-суыққа, қуаңшылыққа төзімді, құнарлы мал азықтық шөп</a:t>
            </a:r>
            <a:r>
              <a:rPr lang="kk-KZ" sz="7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marL="0" indent="0">
              <a:spcBef>
                <a:spcPts val="600"/>
              </a:spcBef>
              <a:spcAft>
                <a:spcPts val="600"/>
              </a:spcAft>
              <a:buNone/>
            </a:pPr>
            <a:endParaRPr lang="ru-RU" sz="72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lnSpc>
                <a:spcPct val="115000"/>
              </a:lnSpc>
              <a:spcAft>
                <a:spcPts val="1000"/>
              </a:spcAft>
              <a:buNone/>
            </a:pPr>
            <a:r>
              <a:rPr lang="kk-KZ" sz="7200"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Сілтеме:</a:t>
            </a:r>
            <a:r>
              <a:rPr lang="ru-RU" sz="7200" dirty="0">
                <a:latin typeface="Times New Roman" panose="02020603050405020304" pitchFamily="18" charset="0"/>
                <a:ea typeface="Calibri" panose="020F0502020204030204" pitchFamily="34" charset="0"/>
                <a:cs typeface="Times New Roman" panose="02020603050405020304" pitchFamily="18" charset="0"/>
              </a:rPr>
              <a:t> </a:t>
            </a:r>
            <a:r>
              <a:rPr lang="kk-KZ" sz="7200" dirty="0" smtClean="0">
                <a:solidFill>
                  <a:srgbClr val="222222"/>
                </a:solidFill>
                <a:latin typeface="Times New Roman" panose="02020603050405020304" pitchFamily="18" charset="0"/>
                <a:ea typeface="Calibri" panose="020F0502020204030204" pitchFamily="34" charset="0"/>
                <a:cs typeface="Times New Roman" panose="02020603050405020304" pitchFamily="18" charset="0"/>
              </a:rPr>
              <a:t>А.Қ.Құсайынов. – Алматы: «Мектеп» баспасы» ЖАҚ, 2002 жыл. 456 бет.</a:t>
            </a:r>
          </a:p>
          <a:p>
            <a:pPr marL="0" indent="0">
              <a:lnSpc>
                <a:spcPct val="115000"/>
              </a:lnSpc>
              <a:spcAft>
                <a:spcPts val="1000"/>
              </a:spcAft>
              <a:buNone/>
            </a:pPr>
            <a:endParaRPr lang="kk-KZ" sz="7200" dirty="0">
              <a:solidFill>
                <a:srgbClr val="222222"/>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kk-KZ" sz="7200" dirty="0" smtClean="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Зинешова Лаура</a:t>
            </a:r>
            <a:endParaRPr lang="ru-RU" sz="7200"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kk-KZ" dirty="0">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kk-KZ" dirty="0">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kk-KZ" dirty="0">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marL="0" lvl="0" indent="0">
              <a:buClr>
                <a:srgbClr val="9DBFBE">
                  <a:lumMod val="75000"/>
                </a:srgbClr>
              </a:buClr>
              <a:buNone/>
            </a:pPr>
            <a:endParaRPr lang="ru-RU" dirty="0">
              <a:solidFill>
                <a:prstClr val="black"/>
              </a:solidFill>
            </a:endParaRPr>
          </a:p>
        </p:txBody>
      </p:sp>
      <p:pic>
        <p:nvPicPr>
          <p:cNvPr id="4" name="Рисунок 3" descr="Су бетегесі"/>
          <p:cNvPicPr/>
          <p:nvPr/>
        </p:nvPicPr>
        <p:blipFill>
          <a:blip r:embed="rId2" cstate="print"/>
          <a:srcRect/>
          <a:stretch>
            <a:fillRect/>
          </a:stretch>
        </p:blipFill>
        <p:spPr bwMode="auto">
          <a:xfrm>
            <a:off x="-1" y="0"/>
            <a:ext cx="3976255" cy="2369126"/>
          </a:xfrm>
          <a:prstGeom prst="rect">
            <a:avLst/>
          </a:prstGeom>
          <a:noFill/>
          <a:ln w="9525">
            <a:noFill/>
            <a:miter lim="800000"/>
            <a:headEnd/>
            <a:tailEnd/>
          </a:ln>
        </p:spPr>
      </p:pic>
    </p:spTree>
    <p:extLst>
      <p:ext uri="{BB962C8B-B14F-4D97-AF65-F5344CB8AC3E}">
        <p14:creationId xmlns:p14="http://schemas.microsoft.com/office/powerpoint/2010/main" val="364368075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087090" y="0"/>
            <a:ext cx="8104910" cy="2093976"/>
          </a:xfrm>
        </p:spPr>
        <p:txBody>
          <a:bodyPr>
            <a:normAutofit/>
          </a:bodyPr>
          <a:lstStyle/>
          <a:p>
            <a:pPr>
              <a:lnSpc>
                <a:spcPct val="115000"/>
              </a:lnSpc>
              <a:spcAft>
                <a:spcPts val="0"/>
              </a:spcAft>
            </a:pPr>
            <a:r>
              <a:rPr lang="kk-KZ" sz="1800" dirty="0" smtClean="0">
                <a:latin typeface="Times New Roman" panose="02020603050405020304" pitchFamily="18" charset="0"/>
                <a:ea typeface="Calibri" panose="020F0502020204030204" pitchFamily="34" charset="0"/>
                <a:cs typeface="Times New Roman" panose="02020603050405020304" pitchFamily="18" charset="0"/>
              </a:rPr>
              <a:t>Дүниесі:Өсімдіктер </a:t>
            </a:r>
            <a:r>
              <a:rPr lang="kk-KZ" sz="1800" dirty="0">
                <a:latin typeface="Times New Roman" panose="02020603050405020304" pitchFamily="18" charset="0"/>
                <a:ea typeface="Calibri" panose="020F0502020204030204" pitchFamily="34" charset="0"/>
                <a:cs typeface="Times New Roman" panose="02020603050405020304" pitchFamily="18" charset="0"/>
              </a:rPr>
              <a:t>- Plantae</a:t>
            </a:r>
            <a:r>
              <a:rPr lang="ru-RU" sz="1800" dirty="0">
                <a:latin typeface="Times New Roman" panose="02020603050405020304" pitchFamily="18" charset="0"/>
                <a:ea typeface="Calibri" panose="020F0502020204030204" pitchFamily="34" charset="0"/>
                <a:cs typeface="Times New Roman" panose="02020603050405020304" pitchFamily="18" charset="0"/>
              </a:rPr>
              <a:t/>
            </a:r>
            <a:br>
              <a:rPr lang="ru-RU" sz="1800" dirty="0">
                <a:latin typeface="Times New Roman" panose="02020603050405020304" pitchFamily="18" charset="0"/>
                <a:ea typeface="Calibri" panose="020F0502020204030204" pitchFamily="34" charset="0"/>
                <a:cs typeface="Times New Roman" panose="02020603050405020304" pitchFamily="18" charset="0"/>
              </a:rPr>
            </a:br>
            <a:r>
              <a:rPr lang="kk-KZ" sz="1800" dirty="0">
                <a:latin typeface="Times New Roman" panose="02020603050405020304" pitchFamily="18" charset="0"/>
                <a:ea typeface="Calibri" panose="020F0502020204030204" pitchFamily="34" charset="0"/>
                <a:cs typeface="Times New Roman" panose="02020603050405020304" pitchFamily="18" charset="0"/>
              </a:rPr>
              <a:t> Бөлімі:Гүлдіөсімдіктер - Magnoliophyta</a:t>
            </a:r>
            <a:r>
              <a:rPr lang="ru-RU" sz="1800" dirty="0">
                <a:latin typeface="Times New Roman" panose="02020603050405020304" pitchFamily="18" charset="0"/>
                <a:ea typeface="Calibri" panose="020F0502020204030204" pitchFamily="34" charset="0"/>
                <a:cs typeface="Times New Roman" panose="02020603050405020304" pitchFamily="18" charset="0"/>
              </a:rPr>
              <a:t/>
            </a:r>
            <a:br>
              <a:rPr lang="ru-RU" sz="1800" dirty="0">
                <a:latin typeface="Times New Roman" panose="02020603050405020304" pitchFamily="18" charset="0"/>
                <a:ea typeface="Calibri" panose="020F0502020204030204" pitchFamily="34" charset="0"/>
                <a:cs typeface="Times New Roman" panose="02020603050405020304" pitchFamily="18" charset="0"/>
              </a:rPr>
            </a:br>
            <a:r>
              <a:rPr lang="kk-KZ" sz="1800" dirty="0">
                <a:latin typeface="Times New Roman" panose="02020603050405020304" pitchFamily="18" charset="0"/>
                <a:ea typeface="Calibri" panose="020F0502020204030204" pitchFamily="34" charset="0"/>
                <a:cs typeface="Times New Roman" panose="02020603050405020304" pitchFamily="18" charset="0"/>
              </a:rPr>
              <a:t>  Классы:Қосжарнақтылар -  Magnoliopsida</a:t>
            </a:r>
            <a:r>
              <a:rPr lang="ru-RU" sz="1800" dirty="0">
                <a:latin typeface="Times New Roman" panose="02020603050405020304" pitchFamily="18" charset="0"/>
                <a:ea typeface="Calibri" panose="020F0502020204030204" pitchFamily="34" charset="0"/>
                <a:cs typeface="Times New Roman" panose="02020603050405020304" pitchFamily="18" charset="0"/>
              </a:rPr>
              <a:t/>
            </a:r>
            <a:br>
              <a:rPr lang="ru-RU" sz="1800" dirty="0">
                <a:latin typeface="Times New Roman" panose="02020603050405020304" pitchFamily="18" charset="0"/>
                <a:ea typeface="Calibri" panose="020F0502020204030204" pitchFamily="34" charset="0"/>
                <a:cs typeface="Times New Roman" panose="02020603050405020304" pitchFamily="18" charset="0"/>
              </a:rPr>
            </a:br>
            <a:r>
              <a:rPr lang="kk-KZ" sz="1800" dirty="0">
                <a:latin typeface="Times New Roman" panose="02020603050405020304" pitchFamily="18" charset="0"/>
                <a:ea typeface="Calibri" panose="020F0502020204030204" pitchFamily="34" charset="0"/>
                <a:cs typeface="Times New Roman" panose="02020603050405020304" pitchFamily="18" charset="0"/>
              </a:rPr>
              <a:t>   Тұқымдасы:Жүзім тұқымдасы – Vitaceae</a:t>
            </a:r>
            <a:r>
              <a:rPr lang="ru-RU" sz="1800" dirty="0">
                <a:latin typeface="Times New Roman" panose="02020603050405020304" pitchFamily="18" charset="0"/>
                <a:ea typeface="Calibri" panose="020F0502020204030204" pitchFamily="34" charset="0"/>
                <a:cs typeface="Times New Roman" panose="02020603050405020304" pitchFamily="18" charset="0"/>
              </a:rPr>
              <a:t/>
            </a:r>
            <a:br>
              <a:rPr lang="ru-RU" sz="1800" dirty="0">
                <a:latin typeface="Times New Roman" panose="02020603050405020304" pitchFamily="18" charset="0"/>
                <a:ea typeface="Calibri" panose="020F0502020204030204" pitchFamily="34" charset="0"/>
                <a:cs typeface="Times New Roman" panose="02020603050405020304" pitchFamily="18" charset="0"/>
              </a:rPr>
            </a:br>
            <a:r>
              <a:rPr lang="kk-KZ" sz="1800" dirty="0">
                <a:latin typeface="Times New Roman" panose="02020603050405020304" pitchFamily="18" charset="0"/>
                <a:ea typeface="Calibri" panose="020F0502020204030204" pitchFamily="34" charset="0"/>
                <a:cs typeface="Times New Roman" panose="02020603050405020304" pitchFamily="18" charset="0"/>
              </a:rPr>
              <a:t>     Тегі:Жүзім – Vitis</a:t>
            </a:r>
            <a:r>
              <a:rPr lang="ru-RU" sz="1800" dirty="0">
                <a:latin typeface="Times New Roman" panose="02020603050405020304" pitchFamily="18" charset="0"/>
                <a:ea typeface="Calibri" panose="020F0502020204030204" pitchFamily="34" charset="0"/>
                <a:cs typeface="Times New Roman" panose="02020603050405020304" pitchFamily="18" charset="0"/>
              </a:rPr>
              <a:t/>
            </a:r>
            <a:br>
              <a:rPr lang="ru-RU" sz="1800" dirty="0">
                <a:latin typeface="Times New Roman" panose="02020603050405020304" pitchFamily="18" charset="0"/>
                <a:ea typeface="Calibri" panose="020F0502020204030204" pitchFamily="34" charset="0"/>
                <a:cs typeface="Times New Roman" panose="02020603050405020304" pitchFamily="18" charset="0"/>
              </a:rPr>
            </a:br>
            <a:r>
              <a:rPr lang="kk-KZ" sz="1800" dirty="0">
                <a:latin typeface="Times New Roman" panose="02020603050405020304" pitchFamily="18" charset="0"/>
                <a:ea typeface="Calibri" panose="020F0502020204030204" pitchFamily="34" charset="0"/>
                <a:cs typeface="Times New Roman" panose="02020603050405020304" pitchFamily="18" charset="0"/>
              </a:rPr>
              <a:t>      Түрі:Жабайы жүзім –Vitis vinifera</a:t>
            </a:r>
            <a:endParaRPr lang="ru-RU" sz="18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0" y="2121408"/>
            <a:ext cx="12192000" cy="4736592"/>
          </a:xfrm>
        </p:spPr>
        <p:txBody>
          <a:bodyPr>
            <a:normAutofit fontScale="92500"/>
          </a:bodyPr>
          <a:lstStyle/>
          <a:p>
            <a:pPr marL="0" indent="0">
              <a:lnSpc>
                <a:spcPct val="115000"/>
              </a:lnSpc>
              <a:spcAft>
                <a:spcPts val="0"/>
              </a:spcAft>
              <a:buNone/>
            </a:pPr>
            <a:r>
              <a:rPr lang="kk-KZ" b="1" dirty="0" smtClean="0">
                <a:latin typeface="Times New Roman" panose="02020603050405020304" pitchFamily="18" charset="0"/>
                <a:ea typeface="Calibri" panose="020F0502020204030204" pitchFamily="34" charset="0"/>
                <a:cs typeface="Times New Roman" panose="02020603050405020304" pitchFamily="18" charset="0"/>
              </a:rPr>
              <a:t>Сипаттамасы</a:t>
            </a:r>
            <a:r>
              <a:rPr lang="ru-RU" sz="1600" dirty="0" smtClean="0">
                <a:latin typeface="Calibri" panose="020F0502020204030204" pitchFamily="34" charset="0"/>
                <a:ea typeface="Calibri" panose="020F0502020204030204" pitchFamily="34" charset="0"/>
                <a:cs typeface="Times New Roman" panose="02020603050405020304" pitchFamily="18" charset="0"/>
              </a:rPr>
              <a:t>  </a:t>
            </a:r>
            <a:r>
              <a:rPr lang="kk-KZ" b="1" i="1" dirty="0" smtClean="0">
                <a:latin typeface="Times New Roman" panose="02020603050405020304" pitchFamily="18" charset="0"/>
                <a:ea typeface="Calibri" panose="020F0502020204030204" pitchFamily="34" charset="0"/>
                <a:cs typeface="Times New Roman" panose="02020603050405020304" pitchFamily="18" charset="0"/>
              </a:rPr>
              <a:t>Жабайы </a:t>
            </a:r>
            <a:r>
              <a:rPr lang="kk-KZ" b="1" i="1" dirty="0">
                <a:latin typeface="Times New Roman" panose="02020603050405020304" pitchFamily="18" charset="0"/>
                <a:ea typeface="Calibri" panose="020F0502020204030204" pitchFamily="34" charset="0"/>
                <a:cs typeface="Times New Roman" panose="02020603050405020304" pitchFamily="18" charset="0"/>
              </a:rPr>
              <a:t>жүзім (Vіtіs vіnіfera) </a:t>
            </a:r>
            <a:r>
              <a:rPr lang="kk-KZ" dirty="0">
                <a:latin typeface="Times New Roman" panose="02020603050405020304" pitchFamily="18" charset="0"/>
                <a:ea typeface="Calibri" panose="020F0502020204030204" pitchFamily="34" charset="0"/>
                <a:cs typeface="Times New Roman" panose="02020603050405020304" pitchFamily="18" charset="0"/>
              </a:rPr>
              <a:t>— жүзім тұқымдасына жататын, ағаштанып қатайып кеткен көп жылдық шырмауық. Биікт. 20 — 30 м. Тамыры тереңге жайылады. Жапырақтары дөңгеленіп келген, жиектері тілімденген, кезектесіп орналасады. Сабағының ұшындағы ширатылған мұртшаларымен басқа өсімдіктерге шырмалып өседі. өсақ гүлдері қос жынысты, қалың сыпыртқыгүл гүлшоғырына топталған. Ж. ж. тұқымынан және вегетативтік (өсімді) жолмен көбейеді. </a:t>
            </a:r>
            <a:endParaRPr lang="kk-KZ"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15000"/>
              </a:lnSpc>
              <a:spcAft>
                <a:spcPts val="0"/>
              </a:spcAft>
              <a:buNone/>
            </a:pPr>
            <a:r>
              <a:rPr lang="kk-KZ" b="1" dirty="0" smtClean="0">
                <a:latin typeface="Times New Roman" panose="02020603050405020304" pitchFamily="18" charset="0"/>
                <a:ea typeface="Calibri" panose="020F0502020204030204" pitchFamily="34" charset="0"/>
                <a:cs typeface="Times New Roman" panose="02020603050405020304" pitchFamily="18" charset="0"/>
              </a:rPr>
              <a:t>Таралуы</a:t>
            </a:r>
            <a:r>
              <a:rPr lang="ru-RU" sz="1600" dirty="0" smtClean="0">
                <a:latin typeface="Calibri" panose="020F0502020204030204" pitchFamily="34" charset="0"/>
                <a:ea typeface="Calibri" panose="020F0502020204030204" pitchFamily="34" charset="0"/>
                <a:cs typeface="Times New Roman" panose="02020603050405020304" pitchFamily="18" charset="0"/>
              </a:rPr>
              <a:t> </a:t>
            </a:r>
            <a:r>
              <a:rPr lang="kk-KZ" dirty="0" smtClean="0">
                <a:latin typeface="Times New Roman" panose="02020603050405020304" pitchFamily="18" charset="0"/>
                <a:ea typeface="Calibri" panose="020F0502020204030204" pitchFamily="34" charset="0"/>
                <a:cs typeface="Times New Roman" panose="02020603050405020304" pitchFamily="18" charset="0"/>
              </a:rPr>
              <a:t>Қаратау </a:t>
            </a:r>
            <a:r>
              <a:rPr lang="kk-KZ" dirty="0">
                <a:latin typeface="Times New Roman" panose="02020603050405020304" pitchFamily="18" charset="0"/>
                <a:ea typeface="Calibri" panose="020F0502020204030204" pitchFamily="34" charset="0"/>
                <a:cs typeface="Times New Roman" panose="02020603050405020304" pitchFamily="18" charset="0"/>
              </a:rPr>
              <a:t>жотасында (Боралдай тауы, Бозторғай қонысы, Бөген, Көкбұлақ, Қиыршықты өзендері алабында), Талас Алатауының сілемдерінде және Іле Алатауының батысында кездеседі.</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0"/>
              </a:spcAft>
              <a:buNone/>
            </a:pPr>
            <a:r>
              <a:rPr lang="kk-KZ" b="1" dirty="0" smtClean="0">
                <a:latin typeface="Times New Roman" panose="02020603050405020304" pitchFamily="18" charset="0"/>
                <a:ea typeface="Calibri" panose="020F0502020204030204" pitchFamily="34" charset="0"/>
                <a:cs typeface="Times New Roman" panose="02020603050405020304" pitchFamily="18" charset="0"/>
              </a:rPr>
              <a:t>Қолданылуы</a:t>
            </a:r>
            <a:r>
              <a:rPr lang="ru-RU" sz="1600" dirty="0" smtClean="0">
                <a:latin typeface="Calibri" panose="020F0502020204030204" pitchFamily="34" charset="0"/>
                <a:ea typeface="Calibri" panose="020F0502020204030204" pitchFamily="34" charset="0"/>
                <a:cs typeface="Times New Roman" panose="02020603050405020304" pitchFamily="18" charset="0"/>
              </a:rPr>
              <a:t> </a:t>
            </a:r>
            <a:r>
              <a:rPr lang="kk-KZ" dirty="0" smtClean="0">
                <a:latin typeface="Times New Roman" panose="02020603050405020304" pitchFamily="18" charset="0"/>
                <a:ea typeface="Calibri" panose="020F0502020204030204" pitchFamily="34" charset="0"/>
                <a:cs typeface="Times New Roman" panose="02020603050405020304" pitchFamily="18" charset="0"/>
              </a:rPr>
              <a:t>Ж</a:t>
            </a:r>
            <a:r>
              <a:rPr lang="kk-KZ" dirty="0">
                <a:latin typeface="Times New Roman" panose="02020603050405020304" pitchFamily="18" charset="0"/>
                <a:ea typeface="Calibri" panose="020F0502020204030204" pitchFamily="34" charset="0"/>
                <a:cs typeface="Times New Roman" panose="02020603050405020304" pitchFamily="18" charset="0"/>
              </a:rPr>
              <a:t>. ж-нің шипалық және емдік маңызы зор. Оның құрамында А1, В1, В2, РР витаминдері бар. Ж. ж. — өте сирек кездесетін өсімдік болғандықтан қорғауға алынып, Қазақстанның “Қызыл кітабына” </a:t>
            </a:r>
            <a:r>
              <a:rPr lang="kk-KZ" dirty="0" smtClean="0">
                <a:latin typeface="Times New Roman" panose="02020603050405020304" pitchFamily="18" charset="0"/>
                <a:ea typeface="Calibri" panose="020F0502020204030204" pitchFamily="34" charset="0"/>
                <a:cs typeface="Times New Roman" panose="02020603050405020304" pitchFamily="18" charset="0"/>
              </a:rPr>
              <a:t>енгізілген.</a:t>
            </a:r>
            <a:endParaRPr lang="ru-RU" sz="1600" dirty="0" smtClean="0">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0"/>
              </a:spcAft>
              <a:buNone/>
            </a:pPr>
            <a:r>
              <a:rPr lang="kk-KZ" b="1" dirty="0" smtClean="0">
                <a:latin typeface="Times New Roman" panose="02020603050405020304" pitchFamily="18" charset="0"/>
                <a:ea typeface="Calibri" panose="020F0502020204030204" pitchFamily="34" charset="0"/>
                <a:cs typeface="Times New Roman" panose="02020603050405020304" pitchFamily="18" charset="0"/>
              </a:rPr>
              <a:t>Сілтеме</a:t>
            </a:r>
            <a:r>
              <a:rPr lang="ru-RU" sz="1600" dirty="0" smtClean="0">
                <a:latin typeface="Calibri" panose="020F0502020204030204" pitchFamily="34" charset="0"/>
                <a:ea typeface="Calibri" panose="020F0502020204030204" pitchFamily="34" charset="0"/>
                <a:cs typeface="Times New Roman" panose="02020603050405020304" pitchFamily="18" charset="0"/>
              </a:rPr>
              <a:t> </a:t>
            </a:r>
            <a:r>
              <a:rPr lang="kk-KZ" dirty="0" smtClean="0">
                <a:latin typeface="Times New Roman" panose="02020603050405020304" pitchFamily="18" charset="0"/>
                <a:ea typeface="Calibri" panose="020F0502020204030204" pitchFamily="34" charset="0"/>
                <a:cs typeface="Times New Roman" panose="02020603050405020304" pitchFamily="18" charset="0"/>
              </a:rPr>
              <a:t>1.Жетісу </a:t>
            </a:r>
            <a:r>
              <a:rPr lang="kk-KZ" dirty="0">
                <a:latin typeface="Times New Roman" panose="02020603050405020304" pitchFamily="18" charset="0"/>
                <a:ea typeface="Calibri" panose="020F0502020204030204" pitchFamily="34" charset="0"/>
                <a:cs typeface="Times New Roman" panose="02020603050405020304" pitchFamily="18" charset="0"/>
              </a:rPr>
              <a:t>энциклопедия. - Алматы: «Арыс» баспасы, 2004 жыл. — 712 бет + 48 бет түрлі түсті суретті жапсырма. ISBN </a:t>
            </a:r>
            <a:r>
              <a:rPr lang="kk-KZ" dirty="0" smtClean="0">
                <a:latin typeface="Times New Roman" panose="02020603050405020304" pitchFamily="18" charset="0"/>
                <a:ea typeface="Calibri" panose="020F0502020204030204" pitchFamily="34" charset="0"/>
                <a:cs typeface="Times New Roman" panose="02020603050405020304" pitchFamily="18" charset="0"/>
              </a:rPr>
              <a:t>9965-17-134-3</a:t>
            </a:r>
          </a:p>
          <a:p>
            <a:pPr marL="0" indent="0" algn="ctr">
              <a:lnSpc>
                <a:spcPct val="115000"/>
              </a:lnSpc>
              <a:spcAft>
                <a:spcPts val="0"/>
              </a:spcAft>
              <a:buNone/>
            </a:pPr>
            <a:r>
              <a:rPr lang="kk-KZ" sz="1900" dirty="0" smtClean="0">
                <a:latin typeface="Times New Roman" panose="02020603050405020304" pitchFamily="18" charset="0"/>
                <a:ea typeface="Calibri" panose="020F0502020204030204" pitchFamily="34" charset="0"/>
                <a:cs typeface="Times New Roman" panose="02020603050405020304" pitchFamily="18" charset="0"/>
              </a:rPr>
              <a:t>Сейілхан Жансая</a:t>
            </a:r>
            <a:endParaRPr lang="ru-RU" sz="1900"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ru-RU" dirty="0"/>
          </a:p>
        </p:txBody>
      </p:sp>
      <p:pic>
        <p:nvPicPr>
          <p:cNvPr id="4" name="Рисунок 3" descr="7.jpg"/>
          <p:cNvPicPr/>
          <p:nvPr/>
        </p:nvPicPr>
        <p:blipFill>
          <a:blip r:embed="rId2" cstate="print"/>
          <a:stretch>
            <a:fillRect/>
          </a:stretch>
        </p:blipFill>
        <p:spPr>
          <a:xfrm>
            <a:off x="207817" y="0"/>
            <a:ext cx="3768437" cy="2093976"/>
          </a:xfrm>
          <a:prstGeom prst="rect">
            <a:avLst/>
          </a:prstGeom>
        </p:spPr>
      </p:pic>
    </p:spTree>
    <p:extLst>
      <p:ext uri="{BB962C8B-B14F-4D97-AF65-F5344CB8AC3E}">
        <p14:creationId xmlns:p14="http://schemas.microsoft.com/office/powerpoint/2010/main" val="1360086337"/>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685308" y="0"/>
            <a:ext cx="8506692" cy="2093976"/>
          </a:xfrm>
        </p:spPr>
        <p:txBody>
          <a:bodyPr>
            <a:normAutofit fontScale="90000"/>
          </a:bodyPr>
          <a:lstStyle/>
          <a:p>
            <a:pPr>
              <a:lnSpc>
                <a:spcPct val="115000"/>
              </a:lnSpc>
              <a:spcAft>
                <a:spcPts val="1000"/>
              </a:spcAft>
            </a:pPr>
            <a:r>
              <a:rPr lang="kk-KZ" dirty="0">
                <a:latin typeface="Times New Roman" panose="02020603050405020304" pitchFamily="18" charset="0"/>
                <a:ea typeface="Times New Roman" panose="02020603050405020304" pitchFamily="18" charset="0"/>
                <a:cs typeface="Times New Roman" panose="02020603050405020304" pitchFamily="18" charset="0"/>
              </a:rPr>
              <a:t> </a:t>
            </a:r>
            <a:r>
              <a:rPr lang="kk-KZ" sz="2000" b="1" dirty="0">
                <a:latin typeface="Times New Roman" panose="02020603050405020304" pitchFamily="18" charset="0"/>
                <a:ea typeface="Times New Roman" panose="02020603050405020304" pitchFamily="18" charset="0"/>
                <a:cs typeface="Times New Roman" panose="02020603050405020304" pitchFamily="18" charset="0"/>
              </a:rPr>
              <a:t>Бөлімі:</a:t>
            </a:r>
            <a:r>
              <a:rPr lang="kk-KZ" sz="2000" dirty="0">
                <a:latin typeface="Times New Roman" panose="02020603050405020304" pitchFamily="18" charset="0"/>
                <a:ea typeface="Times New Roman" panose="02020603050405020304" pitchFamily="18" charset="0"/>
                <a:cs typeface="Times New Roman" panose="02020603050405020304" pitchFamily="18" charset="0"/>
              </a:rPr>
              <a:t> Жабық тұқымдылар-Magnoliophyto</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
            </a:r>
            <a:br>
              <a:rPr lang="ru-RU" sz="2000" dirty="0">
                <a:latin typeface="Times New Roman" panose="02020603050405020304" pitchFamily="18" charset="0"/>
                <a:ea typeface="Times New Roman" panose="02020603050405020304" pitchFamily="18" charset="0"/>
                <a:cs typeface="Times New Roman" panose="02020603050405020304" pitchFamily="18" charset="0"/>
              </a:rPr>
            </a:br>
            <a:r>
              <a:rPr lang="kk-KZ" sz="2000" dirty="0">
                <a:latin typeface="Times New Roman" panose="02020603050405020304" pitchFamily="18" charset="0"/>
                <a:ea typeface="Times New Roman" panose="02020603050405020304" pitchFamily="18" charset="0"/>
                <a:cs typeface="Times New Roman" panose="02020603050405020304" pitchFamily="18" charset="0"/>
              </a:rPr>
              <a:t>     </a:t>
            </a:r>
            <a:r>
              <a:rPr lang="kk-KZ" sz="2000" b="1" dirty="0" smtClean="0">
                <a:latin typeface="Times New Roman" panose="02020603050405020304" pitchFamily="18" charset="0"/>
                <a:ea typeface="Times New Roman" panose="02020603050405020304" pitchFamily="18" charset="0"/>
                <a:cs typeface="Times New Roman" panose="02020603050405020304" pitchFamily="18" charset="0"/>
              </a:rPr>
              <a:t>Класы</a:t>
            </a:r>
            <a:r>
              <a:rPr lang="kk-KZ" sz="2000" b="1" dirty="0">
                <a:latin typeface="Times New Roman" panose="02020603050405020304" pitchFamily="18" charset="0"/>
                <a:ea typeface="Times New Roman" panose="02020603050405020304" pitchFamily="18" charset="0"/>
                <a:cs typeface="Times New Roman" panose="02020603050405020304" pitchFamily="18" charset="0"/>
              </a:rPr>
              <a:t>:</a:t>
            </a:r>
            <a:r>
              <a:rPr lang="kk-KZ" sz="2000" dirty="0">
                <a:latin typeface="Times New Roman" panose="02020603050405020304" pitchFamily="18" charset="0"/>
                <a:ea typeface="Times New Roman" panose="02020603050405020304" pitchFamily="18" charset="0"/>
                <a:cs typeface="Times New Roman" panose="02020603050405020304" pitchFamily="18" charset="0"/>
              </a:rPr>
              <a:t> Қос жарнақтылар-Magnoliopsida</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
            </a:r>
            <a:br>
              <a:rPr lang="ru-RU" sz="2000" dirty="0">
                <a:latin typeface="Times New Roman" panose="02020603050405020304" pitchFamily="18" charset="0"/>
                <a:ea typeface="Times New Roman" panose="02020603050405020304" pitchFamily="18" charset="0"/>
                <a:cs typeface="Times New Roman" panose="02020603050405020304" pitchFamily="18" charset="0"/>
              </a:rPr>
            </a:br>
            <a:r>
              <a:rPr lang="kk-KZ" sz="2000" dirty="0">
                <a:latin typeface="Times New Roman" panose="02020603050405020304" pitchFamily="18" charset="0"/>
                <a:ea typeface="Times New Roman" panose="02020603050405020304" pitchFamily="18" charset="0"/>
                <a:cs typeface="Times New Roman" panose="02020603050405020304" pitchFamily="18" charset="0"/>
              </a:rPr>
              <a:t>       </a:t>
            </a:r>
            <a:r>
              <a:rPr lang="kk-KZ" sz="2000" b="1" dirty="0" smtClean="0">
                <a:latin typeface="Times New Roman" panose="02020603050405020304" pitchFamily="18" charset="0"/>
                <a:ea typeface="Times New Roman" panose="02020603050405020304" pitchFamily="18" charset="0"/>
                <a:cs typeface="Times New Roman" panose="02020603050405020304" pitchFamily="18" charset="0"/>
              </a:rPr>
              <a:t>Тұқымдасы</a:t>
            </a:r>
            <a:r>
              <a:rPr lang="kk-KZ" sz="2000" b="1" dirty="0">
                <a:latin typeface="Times New Roman" panose="02020603050405020304" pitchFamily="18" charset="0"/>
                <a:ea typeface="Times New Roman" panose="02020603050405020304" pitchFamily="18" charset="0"/>
                <a:cs typeface="Times New Roman" panose="02020603050405020304" pitchFamily="18" charset="0"/>
              </a:rPr>
              <a:t>:</a:t>
            </a:r>
            <a:r>
              <a:rPr lang="kk-KZ" sz="2000" dirty="0">
                <a:latin typeface="Times New Roman" panose="02020603050405020304" pitchFamily="18" charset="0"/>
                <a:ea typeface="Times New Roman" panose="02020603050405020304" pitchFamily="18" charset="0"/>
                <a:cs typeface="Times New Roman" panose="02020603050405020304" pitchFamily="18" charset="0"/>
              </a:rPr>
              <a:t> Асқабақ тұқымдасы-Cucurbitaceae</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
            </a:r>
            <a:br>
              <a:rPr lang="ru-RU" sz="2000" dirty="0">
                <a:latin typeface="Times New Roman" panose="02020603050405020304" pitchFamily="18" charset="0"/>
                <a:ea typeface="Times New Roman" panose="02020603050405020304" pitchFamily="18" charset="0"/>
                <a:cs typeface="Times New Roman" panose="02020603050405020304" pitchFamily="18" charset="0"/>
              </a:rPr>
            </a:br>
            <a:r>
              <a:rPr lang="kk-KZ" sz="2000" dirty="0">
                <a:latin typeface="Times New Roman" panose="02020603050405020304" pitchFamily="18" charset="0"/>
                <a:ea typeface="Times New Roman" panose="02020603050405020304" pitchFamily="18" charset="0"/>
                <a:cs typeface="Times New Roman" panose="02020603050405020304" pitchFamily="18" charset="0"/>
              </a:rPr>
              <a:t>         </a:t>
            </a:r>
            <a:r>
              <a:rPr lang="kk-KZ" sz="2000" b="1" dirty="0" smtClean="0">
                <a:latin typeface="Times New Roman" panose="02020603050405020304" pitchFamily="18" charset="0"/>
                <a:ea typeface="Times New Roman" panose="02020603050405020304" pitchFamily="18" charset="0"/>
                <a:cs typeface="Times New Roman" panose="02020603050405020304" pitchFamily="18" charset="0"/>
              </a:rPr>
              <a:t>Туысы</a:t>
            </a:r>
            <a:r>
              <a:rPr lang="kk-KZ" sz="2000" b="1" dirty="0">
                <a:latin typeface="Times New Roman" panose="02020603050405020304" pitchFamily="18" charset="0"/>
                <a:ea typeface="Times New Roman" panose="02020603050405020304" pitchFamily="18" charset="0"/>
                <a:cs typeface="Times New Roman" panose="02020603050405020304" pitchFamily="18" charset="0"/>
              </a:rPr>
              <a:t>:</a:t>
            </a:r>
            <a:r>
              <a:rPr lang="kk-KZ" sz="2000" dirty="0">
                <a:latin typeface="Times New Roman" panose="02020603050405020304" pitchFamily="18" charset="0"/>
                <a:ea typeface="Times New Roman" panose="02020603050405020304" pitchFamily="18" charset="0"/>
                <a:cs typeface="Times New Roman" panose="02020603050405020304" pitchFamily="18" charset="0"/>
              </a:rPr>
              <a:t>  Қияр-Cucumis</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
            </a:r>
            <a:br>
              <a:rPr lang="ru-RU" sz="2000" dirty="0">
                <a:latin typeface="Times New Roman" panose="02020603050405020304" pitchFamily="18" charset="0"/>
                <a:ea typeface="Times New Roman" panose="02020603050405020304" pitchFamily="18" charset="0"/>
                <a:cs typeface="Times New Roman" panose="02020603050405020304" pitchFamily="18" charset="0"/>
              </a:rPr>
            </a:br>
            <a:r>
              <a:rPr lang="kk-KZ" sz="2000" dirty="0">
                <a:latin typeface="Times New Roman" panose="02020603050405020304" pitchFamily="18" charset="0"/>
                <a:ea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kk-KZ" sz="2000" b="1" dirty="0">
                <a:latin typeface="Times New Roman" panose="02020603050405020304" pitchFamily="18" charset="0"/>
                <a:ea typeface="Times New Roman" panose="02020603050405020304" pitchFamily="18" charset="0"/>
                <a:cs typeface="Times New Roman" panose="02020603050405020304" pitchFamily="18" charset="0"/>
              </a:rPr>
              <a:t>Түрі:</a:t>
            </a:r>
            <a:r>
              <a:rPr lang="kk-KZ" sz="2000" dirty="0">
                <a:latin typeface="Times New Roman" panose="02020603050405020304" pitchFamily="18" charset="0"/>
                <a:ea typeface="Times New Roman" panose="02020603050405020304" pitchFamily="18" charset="0"/>
                <a:cs typeface="Times New Roman" panose="02020603050405020304" pitchFamily="18" charset="0"/>
              </a:rPr>
              <a:t> Кәдімгі қияр-Cucumis sativus</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
            </a:r>
            <a:br>
              <a:rPr lang="ru-RU" sz="2000" dirty="0">
                <a:latin typeface="Times New Roman" panose="02020603050405020304" pitchFamily="18" charset="0"/>
                <a:ea typeface="Times New Roman" panose="02020603050405020304" pitchFamily="18" charset="0"/>
                <a:cs typeface="Times New Roman" panose="02020603050405020304" pitchFamily="18" charset="0"/>
              </a:rPr>
            </a:br>
            <a:r>
              <a:rPr lang="kk-KZ" sz="2000" b="1" dirty="0">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dirty="0"/>
          </a:p>
        </p:txBody>
      </p:sp>
      <p:sp>
        <p:nvSpPr>
          <p:cNvPr id="3" name="Объект 2"/>
          <p:cNvSpPr>
            <a:spLocks noGrp="1"/>
          </p:cNvSpPr>
          <p:nvPr>
            <p:ph idx="1"/>
          </p:nvPr>
        </p:nvSpPr>
        <p:spPr>
          <a:xfrm>
            <a:off x="0" y="2258290"/>
            <a:ext cx="12192000" cy="4572277"/>
          </a:xfrm>
        </p:spPr>
        <p:txBody>
          <a:bodyPr>
            <a:normAutofit lnSpcReduction="10000"/>
          </a:bodyPr>
          <a:lstStyle/>
          <a:p>
            <a:pPr marL="0" indent="0" algn="just">
              <a:lnSpc>
                <a:spcPct val="115000"/>
              </a:lnSpc>
              <a:spcAft>
                <a:spcPts val="1000"/>
              </a:spcAft>
              <a:buNone/>
            </a:pPr>
            <a:r>
              <a:rPr lang="kk-KZ" sz="1800" b="1" dirty="0">
                <a:latin typeface="Times New Roman" panose="02020603050405020304" pitchFamily="18" charset="0"/>
                <a:ea typeface="Times New Roman" panose="02020603050405020304" pitchFamily="18" charset="0"/>
                <a:cs typeface="Times New Roman" panose="02020603050405020304" pitchFamily="18" charset="0"/>
              </a:rPr>
              <a:t>Сипаттамасы: </a:t>
            </a:r>
            <a:r>
              <a:rPr lang="kk-KZ" sz="1800" dirty="0">
                <a:latin typeface="Times New Roman" panose="02020603050405020304" pitchFamily="18" charset="0"/>
                <a:ea typeface="Times New Roman" panose="02020603050405020304" pitchFamily="18" charset="0"/>
                <a:cs typeface="Times New Roman" panose="02020603050405020304" pitchFamily="18" charset="0"/>
              </a:rPr>
              <a:t>Сабағы түкті, мұртшалары арқылы шырмалып өседі, биіктігі 1-2 метрге дейін барады. Жемісі – жеуге жарамды, тұқымы көп, шырынды және түсі жасыл болып келеді. Түріне байланысты көлемі әртүрлі болады. Кәдімгі қияр мәдениетке 6000 жыл бұрын енген. Оның Отаны – Үндістанның тропикалық аймағы және Қытай. Бүгінгі күнге дейін осы аймақтарда қияр табиғи жағдайда өсіріледі.</a:t>
            </a:r>
            <a:endParaRPr lang="ru-RU" sz="18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lnSpc>
                <a:spcPct val="115000"/>
              </a:lnSpc>
              <a:spcAft>
                <a:spcPts val="1000"/>
              </a:spcAft>
              <a:buNone/>
            </a:pPr>
            <a:r>
              <a:rPr lang="kk-KZ" sz="1800" b="1" dirty="0">
                <a:latin typeface="Times New Roman" panose="02020603050405020304" pitchFamily="18" charset="0"/>
                <a:ea typeface="Times New Roman" panose="02020603050405020304" pitchFamily="18" charset="0"/>
                <a:cs typeface="Times New Roman" panose="02020603050405020304" pitchFamily="18" charset="0"/>
              </a:rPr>
              <a:t>Таралуы:</a:t>
            </a:r>
            <a:r>
              <a:rPr lang="kk-KZ" sz="1800" dirty="0">
                <a:latin typeface="Times New Roman" panose="02020603050405020304" pitchFamily="18" charset="0"/>
                <a:ea typeface="Times New Roman" panose="02020603050405020304" pitchFamily="18" charset="0"/>
                <a:cs typeface="Times New Roman" panose="02020603050405020304" pitchFamily="18" charset="0"/>
              </a:rPr>
              <a:t> Қазақстанның оңтүстік облыстарында, әсіресе Арыс, Кентау аудандарында өсіріледі.</a:t>
            </a:r>
            <a:endParaRPr lang="ru-RU" sz="18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lnSpc>
                <a:spcPct val="115000"/>
              </a:lnSpc>
              <a:spcAft>
                <a:spcPts val="1000"/>
              </a:spcAft>
              <a:buNone/>
            </a:pPr>
            <a:r>
              <a:rPr lang="kk-KZ" sz="1800" b="1" dirty="0">
                <a:latin typeface="Times New Roman" panose="02020603050405020304" pitchFamily="18" charset="0"/>
                <a:ea typeface="Times New Roman" panose="02020603050405020304" pitchFamily="18" charset="0"/>
                <a:cs typeface="Times New Roman" panose="02020603050405020304" pitchFamily="18" charset="0"/>
              </a:rPr>
              <a:t>Қолданылуы:</a:t>
            </a:r>
            <a:r>
              <a:rPr lang="kk-KZ" sz="1800" dirty="0">
                <a:latin typeface="Times New Roman" panose="02020603050405020304" pitchFamily="18" charset="0"/>
                <a:ea typeface="Times New Roman" panose="02020603050405020304" pitchFamily="18" charset="0"/>
                <a:cs typeface="Times New Roman" panose="02020603050405020304" pitchFamily="18" charset="0"/>
              </a:rPr>
              <a:t> Кәдімгі қиярдың дәрілік қасиеттері адамға ежелгі заманнан мәлім. Мысалға, XVII ғасырда жазылған «Прохладный ветроград» атты орыс кітабында қиярдың шырыны өте пайдалы деп айтылған. Кәдімгі қияр шырынын судың орнына ішуге болады деп айтылған. </a:t>
            </a:r>
            <a:endParaRPr lang="kk-KZ" sz="18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lnSpc>
                <a:spcPct val="115000"/>
              </a:lnSpc>
              <a:spcAft>
                <a:spcPts val="1000"/>
              </a:spcAft>
              <a:buNone/>
            </a:pPr>
            <a:r>
              <a:rPr lang="kk-KZ" sz="1800" b="1" dirty="0" smtClean="0">
                <a:latin typeface="Times New Roman" panose="02020603050405020304" pitchFamily="18" charset="0"/>
                <a:ea typeface="Times New Roman" panose="02020603050405020304" pitchFamily="18" charset="0"/>
                <a:cs typeface="Times New Roman" panose="02020603050405020304" pitchFamily="18" charset="0"/>
              </a:rPr>
              <a:t>Сілтеме</a:t>
            </a:r>
            <a:r>
              <a:rPr lang="kk-KZ" sz="1800" b="1" dirty="0">
                <a:latin typeface="Times New Roman" panose="02020603050405020304" pitchFamily="18" charset="0"/>
                <a:ea typeface="Times New Roman" panose="02020603050405020304" pitchFamily="18" charset="0"/>
                <a:cs typeface="Times New Roman" panose="02020603050405020304" pitchFamily="18" charset="0"/>
              </a:rPr>
              <a:t>:</a:t>
            </a:r>
            <a:r>
              <a:rPr lang="kk-KZ" sz="1800" dirty="0">
                <a:latin typeface="Times New Roman" panose="02020603050405020304" pitchFamily="18" charset="0"/>
                <a:ea typeface="Times New Roman" panose="02020603050405020304" pitchFamily="18" charset="0"/>
                <a:cs typeface="Times New Roman" panose="02020603050405020304" pitchFamily="18" charset="0"/>
              </a:rPr>
              <a:t> Құлжабаева Г.Ә.;«Өсімдіктер әлемі» оқу-әдістемелік кешені, Жемістер: Дидактикалық материал. - Алматы, 2011. - 16 б</a:t>
            </a:r>
            <a:r>
              <a:rPr lang="kk-KZ" sz="1800" dirty="0" smtClean="0">
                <a:latin typeface="Times New Roman" panose="02020603050405020304" pitchFamily="18" charset="0"/>
                <a:ea typeface="Times New Roman" panose="02020603050405020304" pitchFamily="18" charset="0"/>
                <a:cs typeface="Times New Roman" panose="02020603050405020304" pitchFamily="18" charset="0"/>
              </a:rPr>
              <a:t>.                                                                                                                                       </a:t>
            </a:r>
          </a:p>
          <a:p>
            <a:pPr marL="0" indent="0" algn="just">
              <a:lnSpc>
                <a:spcPct val="115000"/>
              </a:lnSpc>
              <a:spcAft>
                <a:spcPts val="1000"/>
              </a:spcAft>
              <a:buNone/>
            </a:pPr>
            <a:r>
              <a:rPr lang="kk-KZ" sz="1800" dirty="0">
                <a:latin typeface="Times New Roman" panose="02020603050405020304" pitchFamily="18" charset="0"/>
                <a:ea typeface="Times New Roman" panose="02020603050405020304" pitchFamily="18" charset="0"/>
                <a:cs typeface="Times New Roman" panose="02020603050405020304" pitchFamily="18" charset="0"/>
              </a:rPr>
              <a:t> </a:t>
            </a:r>
            <a:r>
              <a:rPr lang="kk-KZ" sz="1800" dirty="0" smtClean="0">
                <a:latin typeface="Times New Roman" panose="02020603050405020304" pitchFamily="18" charset="0"/>
                <a:ea typeface="Times New Roman" panose="02020603050405020304" pitchFamily="18" charset="0"/>
                <a:cs typeface="Times New Roman" panose="02020603050405020304" pitchFamily="18" charset="0"/>
              </a:rPr>
              <a:t>                                                                                                                                             Қойшыбай Ләззат</a:t>
            </a:r>
            <a:endParaRPr lang="ru-RU" sz="1800" dirty="0">
              <a:latin typeface="Times New Roman" panose="02020603050405020304" pitchFamily="18" charset="0"/>
              <a:ea typeface="Times New Roman" panose="02020603050405020304" pitchFamily="18" charset="0"/>
              <a:cs typeface="Times New Roman" panose="02020603050405020304" pitchFamily="18" charset="0"/>
            </a:endParaRPr>
          </a:p>
          <a:p>
            <a:endParaRPr lang="ru-RU" dirty="0"/>
          </a:p>
        </p:txBody>
      </p:sp>
      <p:pic>
        <p:nvPicPr>
          <p:cNvPr id="4" name="Рисунок 3" descr="C:\Users\админ\Pictures\250px-ARS_cucumber.jpg"/>
          <p:cNvPicPr/>
          <p:nvPr/>
        </p:nvPicPr>
        <p:blipFill>
          <a:blip r:embed="rId2" cstate="print"/>
          <a:srcRect/>
          <a:stretch>
            <a:fillRect/>
          </a:stretch>
        </p:blipFill>
        <p:spPr bwMode="auto">
          <a:xfrm>
            <a:off x="0" y="0"/>
            <a:ext cx="3685308" cy="2258290"/>
          </a:xfrm>
          <a:prstGeom prst="rect">
            <a:avLst/>
          </a:prstGeom>
          <a:noFill/>
          <a:ln w="9525">
            <a:noFill/>
            <a:miter lim="800000"/>
            <a:headEnd/>
            <a:tailEnd/>
          </a:ln>
        </p:spPr>
      </p:pic>
    </p:spTree>
    <p:extLst>
      <p:ext uri="{BB962C8B-B14F-4D97-AF65-F5344CB8AC3E}">
        <p14:creationId xmlns:p14="http://schemas.microsoft.com/office/powerpoint/2010/main" val="221015093"/>
      </p:ext>
    </p:extLst>
  </p:cSld>
  <p:clrMapOvr>
    <a:masterClrMapping/>
  </p:clrMapOvr>
  <p:transition spd="slow">
    <p:comb/>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0" y="0"/>
            <a:ext cx="8382000" cy="2093976"/>
          </a:xfrm>
        </p:spPr>
        <p:txBody>
          <a:bodyPr>
            <a:normAutofit/>
          </a:bodyPr>
          <a:lstStyle/>
          <a:p>
            <a:pPr>
              <a:lnSpc>
                <a:spcPct val="115000"/>
              </a:lnSpc>
              <a:spcAft>
                <a:spcPts val="1000"/>
              </a:spcAft>
            </a:pPr>
            <a:r>
              <a:rPr lang="kk-KZ" sz="1800" b="1" dirty="0">
                <a:latin typeface="Times New Roman" panose="02020603050405020304" pitchFamily="18" charset="0"/>
                <a:ea typeface="Calibri" panose="020F0502020204030204" pitchFamily="34" charset="0"/>
                <a:cs typeface="Times New Roman" panose="02020603050405020304" pitchFamily="18" charset="0"/>
              </a:rPr>
              <a:t>Бөлімі:</a:t>
            </a:r>
            <a:r>
              <a:rPr lang="kk-KZ" sz="1800" dirty="0">
                <a:latin typeface="Times New Roman" panose="02020603050405020304" pitchFamily="18" charset="0"/>
                <a:ea typeface="Calibri" panose="020F0502020204030204" pitchFamily="34" charset="0"/>
                <a:cs typeface="Times New Roman" panose="02020603050405020304" pitchFamily="18" charset="0"/>
              </a:rPr>
              <a:t>Angiosperms-Жабық тұқымды</a:t>
            </a:r>
            <a:r>
              <a:rPr lang="ru-RU" sz="1800" dirty="0">
                <a:latin typeface="Times New Roman" panose="02020603050405020304" pitchFamily="18" charset="0"/>
                <a:ea typeface="Calibri" panose="020F0502020204030204" pitchFamily="34" charset="0"/>
                <a:cs typeface="Times New Roman" panose="02020603050405020304" pitchFamily="18" charset="0"/>
              </a:rPr>
              <a:t/>
            </a:r>
            <a:br>
              <a:rPr lang="ru-RU" sz="1800" dirty="0">
                <a:latin typeface="Times New Roman" panose="02020603050405020304" pitchFamily="18" charset="0"/>
                <a:ea typeface="Calibri" panose="020F0502020204030204" pitchFamily="34" charset="0"/>
                <a:cs typeface="Times New Roman" panose="02020603050405020304" pitchFamily="18" charset="0"/>
              </a:rPr>
            </a:br>
            <a:r>
              <a:rPr lang="kk-KZ" sz="1800" b="1" dirty="0">
                <a:latin typeface="Times New Roman" panose="02020603050405020304" pitchFamily="18" charset="0"/>
                <a:ea typeface="Calibri" panose="020F0502020204030204" pitchFamily="34" charset="0"/>
                <a:cs typeface="Times New Roman" panose="02020603050405020304" pitchFamily="18" charset="0"/>
              </a:rPr>
              <a:t>  Класс:</a:t>
            </a:r>
            <a:r>
              <a:rPr lang="kk-KZ" sz="1800" dirty="0">
                <a:latin typeface="Times New Roman" panose="02020603050405020304" pitchFamily="18" charset="0"/>
                <a:ea typeface="Calibri" panose="020F0502020204030204" pitchFamily="34" charset="0"/>
                <a:cs typeface="Times New Roman" panose="02020603050405020304" pitchFamily="18" charset="0"/>
              </a:rPr>
              <a:t>Magnoliopsida-Қос жарнақты</a:t>
            </a:r>
            <a:r>
              <a:rPr lang="ru-RU" sz="1800" dirty="0">
                <a:latin typeface="Times New Roman" panose="02020603050405020304" pitchFamily="18" charset="0"/>
                <a:ea typeface="Calibri" panose="020F0502020204030204" pitchFamily="34" charset="0"/>
                <a:cs typeface="Times New Roman" panose="02020603050405020304" pitchFamily="18" charset="0"/>
              </a:rPr>
              <a:t/>
            </a:r>
            <a:br>
              <a:rPr lang="ru-RU" sz="1800" dirty="0">
                <a:latin typeface="Times New Roman" panose="02020603050405020304" pitchFamily="18" charset="0"/>
                <a:ea typeface="Calibri" panose="020F0502020204030204" pitchFamily="34" charset="0"/>
                <a:cs typeface="Times New Roman" panose="02020603050405020304" pitchFamily="18" charset="0"/>
              </a:rPr>
            </a:br>
            <a:r>
              <a:rPr lang="kk-KZ" sz="1800" b="1" dirty="0">
                <a:latin typeface="Times New Roman" panose="02020603050405020304" pitchFamily="18" charset="0"/>
                <a:ea typeface="Calibri" panose="020F0502020204030204" pitchFamily="34" charset="0"/>
                <a:cs typeface="Times New Roman" panose="02020603050405020304" pitchFamily="18" charset="0"/>
              </a:rPr>
              <a:t>   Тұқымдасы:</a:t>
            </a:r>
            <a:r>
              <a:rPr lang="en-US" sz="1800" dirty="0">
                <a:latin typeface="Times New Roman" panose="02020603050405020304" pitchFamily="18" charset="0"/>
                <a:ea typeface="Calibri" panose="020F0502020204030204" pitchFamily="34" charset="0"/>
                <a:cs typeface="Times New Roman" panose="02020603050405020304" pitchFamily="18" charset="0"/>
              </a:rPr>
              <a:t>Rosaceae-</a:t>
            </a:r>
            <a:r>
              <a:rPr lang="kk-KZ" sz="1800" dirty="0">
                <a:latin typeface="Times New Roman" panose="02020603050405020304" pitchFamily="18" charset="0"/>
                <a:ea typeface="Calibri" panose="020F0502020204030204" pitchFamily="34" charset="0"/>
                <a:cs typeface="Times New Roman" panose="02020603050405020304" pitchFamily="18" charset="0"/>
              </a:rPr>
              <a:t>Раушангүлділер</a:t>
            </a:r>
            <a:r>
              <a:rPr lang="ru-RU" sz="1800" dirty="0">
                <a:latin typeface="Times New Roman" panose="02020603050405020304" pitchFamily="18" charset="0"/>
                <a:ea typeface="Calibri" panose="020F0502020204030204" pitchFamily="34" charset="0"/>
                <a:cs typeface="Times New Roman" panose="02020603050405020304" pitchFamily="18" charset="0"/>
              </a:rPr>
              <a:t/>
            </a:r>
            <a:br>
              <a:rPr lang="ru-RU" sz="1800" dirty="0">
                <a:latin typeface="Times New Roman" panose="02020603050405020304" pitchFamily="18" charset="0"/>
                <a:ea typeface="Calibri" panose="020F0502020204030204" pitchFamily="34" charset="0"/>
                <a:cs typeface="Times New Roman" panose="02020603050405020304" pitchFamily="18" charset="0"/>
              </a:rPr>
            </a:br>
            <a:r>
              <a:rPr lang="kk-KZ" sz="1800" b="1" dirty="0">
                <a:latin typeface="Times New Roman" panose="02020603050405020304" pitchFamily="18" charset="0"/>
                <a:ea typeface="Calibri" panose="020F0502020204030204" pitchFamily="34" charset="0"/>
                <a:cs typeface="Times New Roman" panose="02020603050405020304" pitchFamily="18" charset="0"/>
              </a:rPr>
              <a:t>     Туысы:</a:t>
            </a:r>
            <a:r>
              <a:rPr lang="en-US" sz="1800" dirty="0">
                <a:latin typeface="Times New Roman" panose="02020603050405020304" pitchFamily="18" charset="0"/>
                <a:ea typeface="Calibri" panose="020F0502020204030204" pitchFamily="34" charset="0"/>
                <a:cs typeface="Times New Roman" panose="02020603050405020304" pitchFamily="18" charset="0"/>
              </a:rPr>
              <a:t>Prunus-</a:t>
            </a:r>
            <a:r>
              <a:rPr lang="kk-KZ" sz="1800" dirty="0">
                <a:latin typeface="Times New Roman" panose="02020603050405020304" pitchFamily="18" charset="0"/>
                <a:ea typeface="Calibri" panose="020F0502020204030204" pitchFamily="34" charset="0"/>
                <a:cs typeface="Times New Roman" panose="02020603050405020304" pitchFamily="18" charset="0"/>
              </a:rPr>
              <a:t>Қара өрік</a:t>
            </a:r>
            <a:r>
              <a:rPr lang="ru-RU" sz="1800" dirty="0">
                <a:latin typeface="Times New Roman" panose="02020603050405020304" pitchFamily="18" charset="0"/>
                <a:ea typeface="Calibri" panose="020F0502020204030204" pitchFamily="34" charset="0"/>
                <a:cs typeface="Times New Roman" panose="02020603050405020304" pitchFamily="18" charset="0"/>
              </a:rPr>
              <a:t/>
            </a:r>
            <a:br>
              <a:rPr lang="ru-RU" sz="1800" dirty="0">
                <a:latin typeface="Times New Roman" panose="02020603050405020304" pitchFamily="18" charset="0"/>
                <a:ea typeface="Calibri" panose="020F0502020204030204" pitchFamily="34" charset="0"/>
                <a:cs typeface="Times New Roman" panose="02020603050405020304" pitchFamily="18" charset="0"/>
              </a:rPr>
            </a:br>
            <a:r>
              <a:rPr lang="kk-KZ" sz="1800" b="1" dirty="0">
                <a:latin typeface="Times New Roman" panose="02020603050405020304" pitchFamily="18" charset="0"/>
                <a:ea typeface="Calibri" panose="020F0502020204030204" pitchFamily="34" charset="0"/>
                <a:cs typeface="Times New Roman" panose="02020603050405020304" pitchFamily="18" charset="0"/>
              </a:rPr>
              <a:t>      Түрі: </a:t>
            </a:r>
            <a:r>
              <a:rPr lang="en-US" sz="1800" dirty="0">
                <a:latin typeface="Times New Roman" panose="02020603050405020304" pitchFamily="18" charset="0"/>
                <a:ea typeface="Calibri" panose="020F0502020204030204" pitchFamily="34" charset="0"/>
                <a:cs typeface="Times New Roman" panose="02020603050405020304" pitchFamily="18" charset="0"/>
              </a:rPr>
              <a:t>Prunus domestica-</a:t>
            </a:r>
            <a:r>
              <a:rPr lang="kk-KZ" sz="1800" dirty="0">
                <a:latin typeface="Times New Roman" panose="02020603050405020304" pitchFamily="18" charset="0"/>
                <a:ea typeface="Calibri" panose="020F0502020204030204" pitchFamily="34" charset="0"/>
                <a:cs typeface="Times New Roman" panose="02020603050405020304" pitchFamily="18" charset="0"/>
              </a:rPr>
              <a:t>Үй қара өрігі</a:t>
            </a:r>
            <a:r>
              <a:rPr lang="ru-RU" sz="1800" dirty="0">
                <a:latin typeface="Times New Roman" panose="02020603050405020304" pitchFamily="18" charset="0"/>
                <a:ea typeface="Calibri" panose="020F0502020204030204" pitchFamily="34" charset="0"/>
                <a:cs typeface="Times New Roman" panose="02020603050405020304" pitchFamily="18" charset="0"/>
              </a:rPr>
              <a:t/>
            </a:r>
            <a:br>
              <a:rPr lang="ru-RU" sz="1800" dirty="0">
                <a:latin typeface="Times New Roman" panose="02020603050405020304" pitchFamily="18" charset="0"/>
                <a:ea typeface="Calibri" panose="020F0502020204030204" pitchFamily="34" charset="0"/>
                <a:cs typeface="Times New Roman" panose="02020603050405020304" pitchFamily="18" charset="0"/>
              </a:rPr>
            </a:br>
            <a:endParaRPr lang="ru-RU" sz="18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0" y="2121408"/>
            <a:ext cx="12192000" cy="4736592"/>
          </a:xfrm>
        </p:spPr>
        <p:txBody>
          <a:bodyPr>
            <a:normAutofit fontScale="92500" lnSpcReduction="20000"/>
          </a:bodyPr>
          <a:lstStyle/>
          <a:p>
            <a:pPr marL="0" indent="0">
              <a:buNone/>
            </a:pPr>
            <a:r>
              <a:rPr lang="kk-KZ" sz="1900" b="1" dirty="0">
                <a:latin typeface="Times New Roman" panose="02020603050405020304" pitchFamily="18" charset="0"/>
                <a:ea typeface="Calibri" panose="020F0502020204030204" pitchFamily="34" charset="0"/>
                <a:cs typeface="Times New Roman" panose="02020603050405020304" pitchFamily="18" charset="0"/>
              </a:rPr>
              <a:t> Сипаттамасы:</a:t>
            </a:r>
            <a:r>
              <a:rPr lang="kk-KZ" sz="1900" dirty="0">
                <a:latin typeface="Times New Roman" panose="02020603050405020304" pitchFamily="18" charset="0"/>
                <a:ea typeface="Calibri" panose="020F0502020204030204" pitchFamily="34" charset="0"/>
                <a:cs typeface="Times New Roman" panose="02020603050405020304" pitchFamily="18" charset="0"/>
              </a:rPr>
              <a:t>Үй </a:t>
            </a:r>
            <a:r>
              <a:rPr lang="kk-KZ" sz="1900" b="1"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a:t>
            </a:r>
            <a:r>
              <a:rPr lang="kk-KZ"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қара өрігі (Armeniaca dasycarpa) — </a:t>
            </a:r>
            <a:r>
              <a:rPr lang="kk-KZ" sz="1900" u="sng"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жемісінің</a:t>
            </a:r>
            <a:r>
              <a:rPr lang="kk-KZ" sz="19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kk-KZ"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түсі қара-көк  немесе қара-күрең,  дәмі  қышқылдау  болады. Қара өрік — биіктігі 5—12 м, құрамында 17%- дай  қант, 0,4—1,4% органикалық  қышқыл, каротин, С витамині бар, жемісі сүйекті. Жеуге жарамды, жемісінен тосап, джем, </a:t>
            </a:r>
            <a:r>
              <a:rPr lang="kk-KZ" sz="1900" u="sng"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повидло</a:t>
            </a:r>
            <a:r>
              <a:rPr lang="kk-KZ"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шырынсу, </a:t>
            </a:r>
            <a:r>
              <a:rPr lang="kk-KZ" sz="1900" u="sng"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маринад</a:t>
            </a:r>
            <a:r>
              <a:rPr lang="kk-KZ"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дайындалады, ал дәнінің құрамында 30%-ға дейін  </a:t>
            </a:r>
            <a:r>
              <a:rPr lang="kk-KZ" sz="1900" u="sng"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май</a:t>
            </a:r>
            <a:r>
              <a:rPr lang="kk-KZ"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бар. </a:t>
            </a:r>
            <a:endParaRPr lang="kk-KZ" sz="19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kk-KZ" sz="19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600"/>
              </a:spcBef>
              <a:spcAft>
                <a:spcPts val="600"/>
              </a:spcAft>
              <a:buNone/>
            </a:pPr>
            <a:r>
              <a:rPr lang="kk-KZ" sz="19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Таралуы:</a:t>
            </a:r>
            <a:r>
              <a:rPr lang="kk-KZ" sz="19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kk-KZ" sz="19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Барлық  жерде  дерлік өседі. Оның </a:t>
            </a:r>
            <a:r>
              <a:rPr lang="kk-KZ" sz="1900"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солтүстік</a:t>
            </a:r>
            <a:r>
              <a:rPr lang="kk-KZ" sz="19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жартышардың қо-ңыр салқын ендігінде 32 түрі, ал КСРО-да 7 түрі — </a:t>
            </a:r>
            <a:r>
              <a:rPr lang="kk-KZ" sz="1900"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шомырт</a:t>
            </a:r>
            <a:r>
              <a:rPr lang="kk-KZ" sz="19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kk-KZ" sz="1900"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алша</a:t>
            </a:r>
            <a:r>
              <a:rPr lang="kk-KZ" sz="19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үй өрігі, </a:t>
            </a:r>
            <a:r>
              <a:rPr lang="kk-KZ" sz="1900"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уссурийлік</a:t>
            </a:r>
            <a:r>
              <a:rPr lang="kk-KZ" sz="19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kk-KZ" sz="1900"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Симон өрігі</a:t>
            </a:r>
            <a:r>
              <a:rPr lang="kk-KZ" sz="19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үйеңкі өрігі, Қазақстанда жабайы 4 </a:t>
            </a:r>
            <a:r>
              <a:rPr lang="kk-KZ" sz="19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түрі (оның </a:t>
            </a:r>
            <a:r>
              <a:rPr lang="kk-KZ" sz="19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бәрі қолдан отырғызылады) кездеседі. Өнеркәсіптік ең маңыздылары — үй өрігі немесе кәдімгі өрік.</a:t>
            </a:r>
            <a:r>
              <a:rPr lang="kk-KZ" sz="1900" b="1"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sz="19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spcBef>
                <a:spcPts val="600"/>
              </a:spcBef>
              <a:spcAft>
                <a:spcPts val="600"/>
              </a:spcAft>
              <a:buNone/>
            </a:pPr>
            <a:r>
              <a:rPr lang="kk-KZ" sz="1900" b="1"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sz="19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spcBef>
                <a:spcPts val="600"/>
              </a:spcBef>
              <a:spcAft>
                <a:spcPts val="600"/>
              </a:spcAft>
              <a:buNone/>
            </a:pPr>
            <a:r>
              <a:rPr lang="kk-KZ" sz="1900" b="1"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kk-KZ" sz="1900" b="1" dirty="0" smtClean="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Қолданылуы</a:t>
            </a:r>
            <a:r>
              <a:rPr lang="kk-KZ" sz="1900" b="1"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a:t>
            </a:r>
            <a:r>
              <a:rPr lang="kk-KZ" sz="19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kk-KZ" sz="19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Жеуге жарамды, жемісінен тосап, джем, </a:t>
            </a:r>
            <a:r>
              <a:rPr lang="kk-KZ" sz="1900"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повидло</a:t>
            </a:r>
            <a:r>
              <a:rPr lang="kk-KZ" sz="19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шырынсу, </a:t>
            </a:r>
            <a:r>
              <a:rPr lang="kk-KZ" sz="1900"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маринад</a:t>
            </a:r>
            <a:r>
              <a:rPr lang="kk-KZ" sz="19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дайындалады, ал дәнінің құрамында 30%-ға дейін </a:t>
            </a:r>
            <a:r>
              <a:rPr lang="kk-KZ" sz="1900" u="sng"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май</a:t>
            </a:r>
            <a:r>
              <a:rPr lang="kk-KZ" sz="19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бар</a:t>
            </a:r>
            <a:r>
              <a:rPr lang="kk-KZ" sz="19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Жемісінен шарап алынады.</a:t>
            </a:r>
            <a:endParaRPr lang="ru-RU" sz="19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spcBef>
                <a:spcPts val="600"/>
              </a:spcBef>
              <a:spcAft>
                <a:spcPts val="600"/>
              </a:spcAft>
              <a:buNone/>
            </a:pPr>
            <a:r>
              <a:rPr lang="kk-KZ" sz="1900" b="1"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sz="19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spcBef>
                <a:spcPts val="600"/>
              </a:spcBef>
              <a:spcAft>
                <a:spcPts val="600"/>
              </a:spcAft>
              <a:buNone/>
            </a:pPr>
            <a:r>
              <a:rPr lang="kk-KZ" sz="1900" b="1"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kk-KZ" sz="1900" b="1" dirty="0" smtClean="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Сілтемесі</a:t>
            </a:r>
            <a:r>
              <a:rPr lang="kk-KZ" sz="1900" b="1"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a:t>
            </a:r>
            <a:r>
              <a:rPr lang="kk-KZ" sz="1900" dirty="0">
                <a:latin typeface="Times New Roman" panose="02020603050405020304" pitchFamily="18" charset="0"/>
                <a:ea typeface="Times New Roman" panose="02020603050405020304" pitchFamily="18" charset="0"/>
                <a:cs typeface="Times New Roman" panose="02020603050405020304" pitchFamily="18" charset="0"/>
              </a:rPr>
              <a:t> </a:t>
            </a:r>
            <a:r>
              <a:rPr lang="kk-KZ" sz="19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https://kk.wikipedia.org/wiki/%D3%A8%D1%80%</a:t>
            </a:r>
            <a:endParaRPr lang="ru-RU" sz="19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spcBef>
                <a:spcPts val="600"/>
              </a:spcBef>
              <a:spcAft>
                <a:spcPts val="600"/>
              </a:spcAft>
              <a:buNone/>
            </a:pPr>
            <a:r>
              <a:rPr lang="kk-KZ" sz="1400" dirty="0">
                <a:solidFill>
                  <a:srgbClr val="222222"/>
                </a:solidFill>
                <a:latin typeface="Arial" panose="020B0604020202020204" pitchFamily="34" charset="0"/>
                <a:ea typeface="Times New Roman" panose="02020603050405020304" pitchFamily="18" charset="0"/>
              </a:rPr>
              <a:t> </a:t>
            </a:r>
            <a:endParaRPr lang="kk-KZ" sz="1400" dirty="0" smtClean="0">
              <a:solidFill>
                <a:srgbClr val="222222"/>
              </a:solidFill>
              <a:latin typeface="Arial" panose="020B0604020202020204" pitchFamily="34" charset="0"/>
              <a:ea typeface="Times New Roman" panose="02020603050405020304" pitchFamily="18" charset="0"/>
            </a:endParaRPr>
          </a:p>
          <a:p>
            <a:pPr marL="0" indent="0" algn="just">
              <a:spcBef>
                <a:spcPts val="600"/>
              </a:spcBef>
              <a:spcAft>
                <a:spcPts val="600"/>
              </a:spcAft>
              <a:buNone/>
            </a:pPr>
            <a:r>
              <a:rPr lang="kk-KZ" sz="2100" dirty="0" smtClean="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Қалыбаев Алихан</a:t>
            </a:r>
            <a:endParaRPr lang="ru-RU" sz="21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lnSpc>
                <a:spcPct val="115000"/>
              </a:lnSpc>
              <a:spcAft>
                <a:spcPts val="1000"/>
              </a:spcAft>
              <a:buNone/>
            </a:pPr>
            <a:r>
              <a:rPr lang="kk-KZ" b="1" dirty="0">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ru-RU" dirty="0">
              <a:latin typeface="Times New Roman" panose="02020603050405020304" pitchFamily="18" charset="0"/>
              <a:cs typeface="Times New Roman" panose="02020603050405020304" pitchFamily="18" charset="0"/>
            </a:endParaRPr>
          </a:p>
        </p:txBody>
      </p:sp>
      <p:pic>
        <p:nvPicPr>
          <p:cNvPr id="4" name="Рисунок 3" descr="A."/>
          <p:cNvPicPr/>
          <p:nvPr/>
        </p:nvPicPr>
        <p:blipFill>
          <a:blip r:embed="rId2" cstate="print"/>
          <a:srcRect/>
          <a:stretch>
            <a:fillRect/>
          </a:stretch>
        </p:blipFill>
        <p:spPr bwMode="auto">
          <a:xfrm>
            <a:off x="0" y="0"/>
            <a:ext cx="3810000" cy="2121408"/>
          </a:xfrm>
          <a:prstGeom prst="rect">
            <a:avLst/>
          </a:prstGeom>
          <a:noFill/>
          <a:ln w="9525">
            <a:noFill/>
            <a:miter lim="800000"/>
            <a:headEnd/>
            <a:tailEnd/>
          </a:ln>
        </p:spPr>
      </p:pic>
    </p:spTree>
    <p:extLst>
      <p:ext uri="{BB962C8B-B14F-4D97-AF65-F5344CB8AC3E}">
        <p14:creationId xmlns:p14="http://schemas.microsoft.com/office/powerpoint/2010/main" val="4110432467"/>
      </p:ext>
    </p:extLst>
  </p:cSld>
  <p:clrMapOvr>
    <a:masterClrMapping/>
  </p:clrMapOvr>
  <p:transition spd="slow">
    <p:wheel spokes="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16581" y="0"/>
            <a:ext cx="7287491" cy="2093976"/>
          </a:xfrm>
        </p:spPr>
        <p:txBody>
          <a:bodyPr>
            <a:normAutofit/>
          </a:bodyPr>
          <a:lstStyle/>
          <a:p>
            <a:pPr>
              <a:lnSpc>
                <a:spcPct val="115000"/>
              </a:lnSpc>
              <a:spcAft>
                <a:spcPts val="1000"/>
              </a:spcAft>
            </a:pPr>
            <a:r>
              <a:rPr lang="kk-KZ" sz="1800" b="1"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Бөлімі:</a:t>
            </a:r>
            <a:r>
              <a:rPr lang="kk-KZ" sz="1800"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 Гүлді өсімдіктер- Magnoliphyta</a:t>
            </a:r>
            <a:r>
              <a:rPr lang="ru-RU" sz="1800" dirty="0">
                <a:latin typeface="Times New Roman" panose="02020603050405020304" pitchFamily="18" charset="0"/>
                <a:ea typeface="Calibri" panose="020F0502020204030204" pitchFamily="34" charset="0"/>
                <a:cs typeface="Times New Roman" panose="02020603050405020304" pitchFamily="18" charset="0"/>
              </a:rPr>
              <a:t/>
            </a:r>
            <a:br>
              <a:rPr lang="ru-RU" sz="1800" dirty="0">
                <a:latin typeface="Times New Roman" panose="02020603050405020304" pitchFamily="18" charset="0"/>
                <a:ea typeface="Calibri" panose="020F0502020204030204" pitchFamily="34" charset="0"/>
                <a:cs typeface="Times New Roman" panose="02020603050405020304" pitchFamily="18" charset="0"/>
              </a:rPr>
            </a:br>
            <a:r>
              <a:rPr lang="kk-KZ" sz="1800"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      </a:t>
            </a:r>
            <a:r>
              <a:rPr lang="kk-KZ" sz="1800" b="1"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Класы:</a:t>
            </a:r>
            <a:r>
              <a:rPr lang="kk-KZ" sz="1800"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 Қос жарнақтылар- Magnoliopsida</a:t>
            </a:r>
            <a:r>
              <a:rPr lang="ru-RU" sz="1800" dirty="0">
                <a:latin typeface="Times New Roman" panose="02020603050405020304" pitchFamily="18" charset="0"/>
                <a:ea typeface="Calibri" panose="020F0502020204030204" pitchFamily="34" charset="0"/>
                <a:cs typeface="Times New Roman" panose="02020603050405020304" pitchFamily="18" charset="0"/>
              </a:rPr>
              <a:t/>
            </a:r>
            <a:br>
              <a:rPr lang="ru-RU" sz="1800" dirty="0">
                <a:latin typeface="Times New Roman" panose="02020603050405020304" pitchFamily="18" charset="0"/>
                <a:ea typeface="Calibri" panose="020F0502020204030204" pitchFamily="34" charset="0"/>
                <a:cs typeface="Times New Roman" panose="02020603050405020304" pitchFamily="18" charset="0"/>
              </a:rPr>
            </a:br>
            <a:r>
              <a:rPr lang="kk-KZ" sz="1800" b="1"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          Тұқымдасы: </a:t>
            </a:r>
            <a:r>
              <a:rPr lang="kk-KZ" sz="1800"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Асқабақ тұқымдасы</a:t>
            </a:r>
            <a:r>
              <a:rPr lang="kk-KZ" sz="1800" b="1"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 </a:t>
            </a:r>
            <a:r>
              <a:rPr lang="kk-KZ" sz="1800"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 Cucurbitaceae</a:t>
            </a:r>
            <a:r>
              <a:rPr lang="ru-RU" sz="1800" dirty="0">
                <a:latin typeface="Times New Roman" panose="02020603050405020304" pitchFamily="18" charset="0"/>
                <a:ea typeface="Calibri" panose="020F0502020204030204" pitchFamily="34" charset="0"/>
                <a:cs typeface="Times New Roman" panose="02020603050405020304" pitchFamily="18" charset="0"/>
              </a:rPr>
              <a:t/>
            </a:r>
            <a:br>
              <a:rPr lang="ru-RU" sz="1800" dirty="0">
                <a:latin typeface="Times New Roman" panose="02020603050405020304" pitchFamily="18" charset="0"/>
                <a:ea typeface="Calibri" panose="020F0502020204030204" pitchFamily="34" charset="0"/>
                <a:cs typeface="Times New Roman" panose="02020603050405020304" pitchFamily="18" charset="0"/>
              </a:rPr>
            </a:br>
            <a:r>
              <a:rPr lang="kk-KZ" sz="1800" b="1"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                 Туысы: </a:t>
            </a:r>
            <a:r>
              <a:rPr lang="kk-KZ" sz="1800"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Қызанақ - </a:t>
            </a:r>
            <a:r>
              <a:rPr lang="kk-KZ" sz="1800"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Solanum</a:t>
            </a:r>
            <a:r>
              <a:rPr lang="kk-KZ" sz="1800"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 lecopersicum  </a:t>
            </a:r>
            <a:r>
              <a:rPr lang="ru-RU" sz="1800" dirty="0">
                <a:latin typeface="Times New Roman" panose="02020603050405020304" pitchFamily="18" charset="0"/>
                <a:ea typeface="Calibri" panose="020F0502020204030204" pitchFamily="34" charset="0"/>
                <a:cs typeface="Times New Roman" panose="02020603050405020304" pitchFamily="18" charset="0"/>
              </a:rPr>
              <a:t/>
            </a:r>
            <a:br>
              <a:rPr lang="ru-RU" sz="1800" dirty="0">
                <a:latin typeface="Times New Roman" panose="02020603050405020304" pitchFamily="18" charset="0"/>
                <a:ea typeface="Calibri" panose="020F0502020204030204" pitchFamily="34" charset="0"/>
                <a:cs typeface="Times New Roman" panose="02020603050405020304" pitchFamily="18" charset="0"/>
              </a:rPr>
            </a:br>
            <a:r>
              <a:rPr lang="kk-KZ" sz="1800"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                      </a:t>
            </a:r>
            <a:r>
              <a:rPr lang="kk-KZ" sz="1800" b="1"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Түрі: </a:t>
            </a:r>
            <a:r>
              <a:rPr lang="kk-KZ" sz="1800"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Кәдімгі қызанақ-T.esculentum</a:t>
            </a:r>
            <a:endParaRPr lang="ru-RU"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Объект 2"/>
          <p:cNvSpPr>
            <a:spLocks noGrp="1"/>
          </p:cNvSpPr>
          <p:nvPr>
            <p:ph idx="1"/>
          </p:nvPr>
        </p:nvSpPr>
        <p:spPr>
          <a:xfrm>
            <a:off x="110836" y="2121408"/>
            <a:ext cx="11928764" cy="4625756"/>
          </a:xfrm>
        </p:spPr>
        <p:txBody>
          <a:bodyPr>
            <a:normAutofit/>
          </a:bodyPr>
          <a:lstStyle/>
          <a:p>
            <a:pPr marL="0" indent="0">
              <a:buNone/>
            </a:pPr>
            <a:r>
              <a:rPr lang="kk-KZ" sz="1800" b="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Сипаттама</a:t>
            </a:r>
            <a:r>
              <a:rPr lang="kk-KZ" sz="1800"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 Кәдімгі қызанақ , помидор (лат. T.esculentum) – алқалар  тұқымдасына жататын бір және көп жылдық шөптесін өсімдіктер (кейде жартылай бұта).  Сабағының биіктігі 30 — 40 см-ден жоғары. </a:t>
            </a:r>
            <a:r>
              <a:rPr lang="ru-RU" sz="1800"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Жапырағы қауырсын тәрізді. Гүлінің түсі сары, </a:t>
            </a:r>
            <a:r>
              <a:rPr lang="kk-KZ" sz="1800"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           </a:t>
            </a:r>
            <a:r>
              <a:rPr lang="ru-RU" sz="1800"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жемісі — екі не көп ұялы жидек, пішіні әртүрлі. Салм</a:t>
            </a:r>
            <a:r>
              <a:rPr lang="kk-KZ" sz="1800"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ағы </a:t>
            </a:r>
            <a:r>
              <a:rPr lang="ru-RU" sz="1800"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25 — 500 г,  кейде 800 — 900 г-ға дейін жетеді. Қызыл, сарғыш жемісінің құрамында  4,5 — 8,1% құрғақ зат, 3,5 — 8,5% органикалық қышқыл, минералдық тұздар, С витамині, В, РР тобының витаминдері, каротин бар. </a:t>
            </a:r>
            <a:endParaRPr lang="ru-RU" sz="1800" dirty="0" smtClean="0">
              <a:solidFill>
                <a:srgbClr val="0D0D0D"/>
              </a:solidFill>
              <a:latin typeface="Times New Roman" panose="02020603050405020304" pitchFamily="18" charset="0"/>
              <a:ea typeface="Calibri" panose="020F0502020204030204" pitchFamily="34" charset="0"/>
              <a:cs typeface="Times New Roman" panose="02020603050405020304" pitchFamily="18" charset="0"/>
            </a:endParaRPr>
          </a:p>
          <a:p>
            <a:pPr marL="0" marR="36195" indent="0" algn="just">
              <a:lnSpc>
                <a:spcPct val="115000"/>
              </a:lnSpc>
              <a:spcAft>
                <a:spcPts val="120"/>
              </a:spcAft>
              <a:buNone/>
            </a:pPr>
            <a:r>
              <a:rPr lang="kk-KZ" sz="1800" b="1"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Қолданылуы</a:t>
            </a:r>
            <a:r>
              <a:rPr lang="kk-KZ" sz="1800"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a:t>
            </a:r>
            <a:r>
              <a:rPr lang="kk-KZ" sz="1800"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 </a:t>
            </a:r>
            <a:r>
              <a:rPr lang="ru-RU" sz="1800"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Қызанақ адам организміне пайдалы витаминдерге бай, құрамында қышқыл, каротин бар. Ересек адамдарда жиі кездестін көк тамыр қуысының тығындалып қабынуы (тромбофлебит) мен көк тамырдың кеңеюін (</a:t>
            </a:r>
            <a:r>
              <a:rPr lang="ru-RU" sz="1800" dirty="0" smtClean="0">
                <a:solidFill>
                  <a:srgbClr val="0D0D0D"/>
                </a:solidFill>
                <a:latin typeface="Times New Roman" panose="02020603050405020304" pitchFamily="18" charset="0"/>
                <a:ea typeface="Calibri" panose="020F0502020204030204" pitchFamily="34" charset="0"/>
                <a:cs typeface="Times New Roman" panose="02020603050405020304" pitchFamily="18" charset="0"/>
              </a:rPr>
              <a:t>варикоз</a:t>
            </a:r>
            <a:r>
              <a:rPr lang="en-US" sz="1800"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a:t>
            </a:r>
            <a:r>
              <a:rPr lang="ru-RU" sz="1800" dirty="0" smtClean="0">
                <a:solidFill>
                  <a:srgbClr val="0D0D0D"/>
                </a:solidFill>
                <a:latin typeface="Times New Roman" panose="02020603050405020304" pitchFamily="18" charset="0"/>
                <a:ea typeface="Calibri" panose="020F0502020204030204" pitchFamily="34" charset="0"/>
                <a:cs typeface="Times New Roman" panose="02020603050405020304" pitchFamily="18" charset="0"/>
              </a:rPr>
              <a:t> </a:t>
            </a:r>
            <a:r>
              <a:rPr lang="ru-RU" sz="1800"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емдеуде әсері зор. Сонымен қатар, қызанақ пен оның шырынын төменгі қышқылдықты, гастритті емдеуге пайдаланады</a:t>
            </a:r>
            <a:r>
              <a:rPr lang="kk-KZ" sz="1800"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 </a:t>
            </a:r>
            <a:r>
              <a:rPr lang="ru-RU" sz="1800"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Қантты диабетке және семіздікке шалдыққан науқастар үшін томат құнды тағам. Сапасы жақсы, тұзы аз немесе мүлде жоқ томат шырынының құрамында ликопин бар. Ол организмді зиянды ісік ауруларының талшықтарынан қорғайды. Қызанақ шырыны семіздікке жол бермейді.</a:t>
            </a:r>
            <a:endParaRPr lang="ru-RU" sz="1800" dirty="0">
              <a:latin typeface="Times New Roman" panose="02020603050405020304" pitchFamily="18" charset="0"/>
              <a:ea typeface="Calibri" panose="020F0502020204030204" pitchFamily="34" charset="0"/>
              <a:cs typeface="Times New Roman" panose="02020603050405020304" pitchFamily="18" charset="0"/>
            </a:endParaRPr>
          </a:p>
          <a:p>
            <a:pPr marL="0" marR="36195" indent="0" algn="just">
              <a:lnSpc>
                <a:spcPct val="115000"/>
              </a:lnSpc>
              <a:spcAft>
                <a:spcPts val="1000"/>
              </a:spcAft>
              <a:buNone/>
            </a:pPr>
            <a:r>
              <a:rPr lang="kk-KZ" sz="1800" b="1" dirty="0">
                <a:solidFill>
                  <a:srgbClr val="0D0D0D"/>
                </a:solidFill>
                <a:latin typeface="Times New Roman" panose="02020603050405020304" pitchFamily="18" charset="0"/>
                <a:ea typeface="Calibri" panose="020F0502020204030204" pitchFamily="34" charset="0"/>
                <a:cs typeface="Times New Roman" panose="02020603050405020304" pitchFamily="18" charset="0"/>
              </a:rPr>
              <a:t>Сілтеме:</a:t>
            </a:r>
            <a:r>
              <a:rPr lang="kk-KZ" sz="1800" dirty="0">
                <a:latin typeface="Times New Roman" panose="02020603050405020304" pitchFamily="18" charset="0"/>
                <a:ea typeface="Times New Roman" panose="02020603050405020304" pitchFamily="18" charset="0"/>
                <a:cs typeface="Times New Roman" panose="02020603050405020304" pitchFamily="18" charset="0"/>
              </a:rPr>
              <a:t> http//www.google,kz/https://</a:t>
            </a:r>
            <a:r>
              <a:rPr lang="kk-KZ" sz="1800" dirty="0" smtClean="0">
                <a:latin typeface="Times New Roman" panose="02020603050405020304" pitchFamily="18" charset="0"/>
                <a:ea typeface="Times New Roman" panose="02020603050405020304" pitchFamily="18" charset="0"/>
                <a:cs typeface="Times New Roman" panose="02020603050405020304" pitchFamily="18" charset="0"/>
              </a:rPr>
              <a:t>kk.m.wiki</a:t>
            </a:r>
          </a:p>
          <a:p>
            <a:pPr marL="0" marR="36195" indent="0" algn="just">
              <a:lnSpc>
                <a:spcPct val="115000"/>
              </a:lnSpc>
              <a:spcAft>
                <a:spcPts val="1000"/>
              </a:spcAft>
              <a:buNone/>
            </a:pPr>
            <a:r>
              <a:rPr lang="kk-KZ" sz="1800" dirty="0" smtClean="0">
                <a:latin typeface="Times New Roman" panose="02020603050405020304" pitchFamily="18" charset="0"/>
                <a:ea typeface="Calibri" panose="020F0502020204030204" pitchFamily="34" charset="0"/>
                <a:cs typeface="Times New Roman" panose="02020603050405020304" pitchFamily="18" charset="0"/>
              </a:rPr>
              <a:t>                                                                                                                                           Сарсенғалиева Гүлжихан </a:t>
            </a:r>
            <a:endParaRPr lang="ru-RU" sz="1800" dirty="0">
              <a:latin typeface="Times New Roman" panose="02020603050405020304" pitchFamily="18" charset="0"/>
              <a:ea typeface="Calibri" panose="020F0502020204030204" pitchFamily="34" charset="0"/>
              <a:cs typeface="Times New Roman" panose="02020603050405020304" pitchFamily="18" charset="0"/>
            </a:endParaRPr>
          </a:p>
          <a:p>
            <a:pPr marL="107950" marR="36195" algn="just">
              <a:lnSpc>
                <a:spcPct val="115000"/>
              </a:lnSpc>
              <a:spcAft>
                <a:spcPts val="1000"/>
              </a:spcAft>
            </a:pP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ru-RU" dirty="0"/>
          </a:p>
        </p:txBody>
      </p:sp>
      <p:pic>
        <p:nvPicPr>
          <p:cNvPr id="4" name="Рисунок 3" descr="Картинки по запросу қызанақ"/>
          <p:cNvPicPr/>
          <p:nvPr/>
        </p:nvPicPr>
        <p:blipFill>
          <a:blip r:embed="rId2">
            <a:extLst>
              <a:ext uri="{28A0092B-C50C-407E-A947-70E740481C1C}">
                <a14:useLocalDpi xmlns:a14="http://schemas.microsoft.com/office/drawing/2010/main" val="0"/>
              </a:ext>
            </a:extLst>
          </a:blip>
          <a:srcRect/>
          <a:stretch>
            <a:fillRect/>
          </a:stretch>
        </p:blipFill>
        <p:spPr bwMode="auto">
          <a:xfrm>
            <a:off x="-1" y="96983"/>
            <a:ext cx="3990109" cy="2024426"/>
          </a:xfrm>
          <a:prstGeom prst="rect">
            <a:avLst/>
          </a:prstGeom>
          <a:noFill/>
          <a:ln>
            <a:noFill/>
          </a:ln>
        </p:spPr>
      </p:pic>
    </p:spTree>
    <p:extLst>
      <p:ext uri="{BB962C8B-B14F-4D97-AF65-F5344CB8AC3E}">
        <p14:creationId xmlns:p14="http://schemas.microsoft.com/office/powerpoint/2010/main" val="479697467"/>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158836" y="17838"/>
            <a:ext cx="7969412" cy="2076138"/>
          </a:xfrm>
        </p:spPr>
        <p:txBody>
          <a:bodyPr>
            <a:normAutofit/>
          </a:bodyPr>
          <a:lstStyle/>
          <a:p>
            <a:r>
              <a:rPr lang="ru-RU" sz="1800" dirty="0">
                <a:solidFill>
                  <a:srgbClr val="000000"/>
                </a:solidFill>
                <a:latin typeface="Times New Roman" panose="02020603050405020304" pitchFamily="18" charset="0"/>
              </a:rPr>
              <a:t>Бөлімі: Гүлді өсімдіктер- </a:t>
            </a:r>
            <a:r>
              <a:rPr lang="en-US" sz="1800" dirty="0">
                <a:solidFill>
                  <a:srgbClr val="000000"/>
                </a:solidFill>
                <a:latin typeface="Times New Roman" panose="02020603050405020304" pitchFamily="18" charset="0"/>
              </a:rPr>
              <a:t>Magnoliphyta</a:t>
            </a:r>
            <a:br>
              <a:rPr lang="en-US" sz="1800" dirty="0">
                <a:solidFill>
                  <a:srgbClr val="000000"/>
                </a:solidFill>
                <a:latin typeface="Times New Roman" panose="02020603050405020304" pitchFamily="18" charset="0"/>
              </a:rPr>
            </a:br>
            <a:r>
              <a:rPr lang="en-US" sz="1800" dirty="0">
                <a:solidFill>
                  <a:srgbClr val="000000"/>
                </a:solidFill>
                <a:latin typeface="Times New Roman" panose="02020603050405020304" pitchFamily="18" charset="0"/>
              </a:rPr>
              <a:t> </a:t>
            </a:r>
            <a:r>
              <a:rPr lang="en-US" sz="1800" dirty="0" smtClean="0">
                <a:solidFill>
                  <a:srgbClr val="000000"/>
                </a:solidFill>
                <a:latin typeface="Times New Roman" panose="02020603050405020304" pitchFamily="18" charset="0"/>
              </a:rPr>
              <a:t>  </a:t>
            </a:r>
            <a:r>
              <a:rPr lang="ru-RU" sz="1800" dirty="0" smtClean="0">
                <a:solidFill>
                  <a:srgbClr val="000000"/>
                </a:solidFill>
                <a:latin typeface="Times New Roman" panose="02020603050405020304" pitchFamily="18" charset="0"/>
              </a:rPr>
              <a:t>Класы</a:t>
            </a:r>
            <a:r>
              <a:rPr lang="ru-RU" sz="1800" dirty="0">
                <a:solidFill>
                  <a:srgbClr val="000000"/>
                </a:solidFill>
                <a:latin typeface="Times New Roman" panose="02020603050405020304" pitchFamily="18" charset="0"/>
              </a:rPr>
              <a:t>: Қос жарнақтылар- </a:t>
            </a:r>
            <a:r>
              <a:rPr lang="en-US" sz="1800" dirty="0">
                <a:solidFill>
                  <a:srgbClr val="000000"/>
                </a:solidFill>
                <a:latin typeface="Times New Roman" panose="02020603050405020304" pitchFamily="18" charset="0"/>
              </a:rPr>
              <a:t>Magnoliopsida </a:t>
            </a:r>
            <a:r>
              <a:rPr lang="en-US" sz="1800" dirty="0" smtClean="0">
                <a:solidFill>
                  <a:srgbClr val="000000"/>
                </a:solidFill>
                <a:latin typeface="Times New Roman" panose="02020603050405020304" pitchFamily="18" charset="0"/>
              </a:rPr>
              <a:t/>
            </a:r>
            <a:br>
              <a:rPr lang="en-US" sz="1800" dirty="0" smtClean="0">
                <a:solidFill>
                  <a:srgbClr val="000000"/>
                </a:solidFill>
                <a:latin typeface="Times New Roman" panose="02020603050405020304" pitchFamily="18" charset="0"/>
              </a:rPr>
            </a:br>
            <a:r>
              <a:rPr lang="en-US" sz="1800" dirty="0">
                <a:solidFill>
                  <a:srgbClr val="000000"/>
                </a:solidFill>
                <a:latin typeface="Times New Roman" panose="02020603050405020304" pitchFamily="18" charset="0"/>
              </a:rPr>
              <a:t> </a:t>
            </a:r>
            <a:r>
              <a:rPr lang="en-US" sz="1800" dirty="0" smtClean="0">
                <a:solidFill>
                  <a:srgbClr val="000000"/>
                </a:solidFill>
                <a:latin typeface="Times New Roman" panose="02020603050405020304" pitchFamily="18" charset="0"/>
              </a:rPr>
              <a:t>    </a:t>
            </a:r>
            <a:r>
              <a:rPr lang="ru-RU" sz="1800" dirty="0" smtClean="0">
                <a:solidFill>
                  <a:srgbClr val="000000"/>
                </a:solidFill>
                <a:latin typeface="Times New Roman" panose="02020603050405020304" pitchFamily="18" charset="0"/>
              </a:rPr>
              <a:t>Тұқымдасы</a:t>
            </a:r>
            <a:r>
              <a:rPr lang="ru-RU" sz="1800" dirty="0">
                <a:solidFill>
                  <a:srgbClr val="000000"/>
                </a:solidFill>
                <a:latin typeface="Times New Roman" panose="02020603050405020304" pitchFamily="18" charset="0"/>
              </a:rPr>
              <a:t>: Амариллистер-</a:t>
            </a:r>
            <a:r>
              <a:rPr lang="en-US" sz="1800" dirty="0">
                <a:solidFill>
                  <a:srgbClr val="000000"/>
                </a:solidFill>
                <a:latin typeface="Times New Roman" panose="02020603050405020304" pitchFamily="18" charset="0"/>
              </a:rPr>
              <a:t>Allium cepa </a:t>
            </a:r>
            <a:r>
              <a:rPr lang="en-US" sz="1800" dirty="0" smtClean="0">
                <a:solidFill>
                  <a:srgbClr val="000000"/>
                </a:solidFill>
                <a:latin typeface="Times New Roman" panose="02020603050405020304" pitchFamily="18" charset="0"/>
              </a:rPr>
              <a:t/>
            </a:r>
            <a:br>
              <a:rPr lang="en-US" sz="1800" dirty="0" smtClean="0">
                <a:solidFill>
                  <a:srgbClr val="000000"/>
                </a:solidFill>
                <a:latin typeface="Times New Roman" panose="02020603050405020304" pitchFamily="18" charset="0"/>
              </a:rPr>
            </a:br>
            <a:r>
              <a:rPr lang="en-US" sz="1800" dirty="0">
                <a:solidFill>
                  <a:srgbClr val="000000"/>
                </a:solidFill>
                <a:latin typeface="Times New Roman" panose="02020603050405020304" pitchFamily="18" charset="0"/>
              </a:rPr>
              <a:t> </a:t>
            </a:r>
            <a:r>
              <a:rPr lang="en-US" sz="1800" dirty="0" smtClean="0">
                <a:solidFill>
                  <a:srgbClr val="000000"/>
                </a:solidFill>
                <a:latin typeface="Times New Roman" panose="02020603050405020304" pitchFamily="18" charset="0"/>
              </a:rPr>
              <a:t>      </a:t>
            </a:r>
            <a:r>
              <a:rPr lang="ru-RU" sz="1800" dirty="0" smtClean="0">
                <a:solidFill>
                  <a:srgbClr val="000000"/>
                </a:solidFill>
                <a:latin typeface="Times New Roman" panose="02020603050405020304" pitchFamily="18" charset="0"/>
              </a:rPr>
              <a:t>Туысы</a:t>
            </a:r>
            <a:r>
              <a:rPr lang="ru-RU" sz="1800" dirty="0">
                <a:solidFill>
                  <a:srgbClr val="000000"/>
                </a:solidFill>
                <a:latin typeface="Times New Roman" panose="02020603050405020304" pitchFamily="18" charset="0"/>
              </a:rPr>
              <a:t>: Ургинея -</a:t>
            </a:r>
            <a:r>
              <a:rPr lang="en-US" sz="1800" dirty="0">
                <a:solidFill>
                  <a:srgbClr val="000000"/>
                </a:solidFill>
                <a:latin typeface="Times New Roman" panose="02020603050405020304" pitchFamily="18" charset="0"/>
              </a:rPr>
              <a:t>Urginea</a:t>
            </a:r>
            <a:br>
              <a:rPr lang="en-US" sz="1800" dirty="0">
                <a:solidFill>
                  <a:srgbClr val="000000"/>
                </a:solidFill>
                <a:latin typeface="Times New Roman" panose="02020603050405020304" pitchFamily="18" charset="0"/>
              </a:rPr>
            </a:br>
            <a:r>
              <a:rPr lang="en-US" sz="1800" dirty="0" smtClean="0">
                <a:solidFill>
                  <a:srgbClr val="000000"/>
                </a:solidFill>
                <a:latin typeface="Times New Roman" panose="02020603050405020304" pitchFamily="18" charset="0"/>
              </a:rPr>
              <a:t>           </a:t>
            </a:r>
            <a:r>
              <a:rPr lang="ru-RU" sz="1800" dirty="0" smtClean="0">
                <a:solidFill>
                  <a:srgbClr val="000000"/>
                </a:solidFill>
                <a:latin typeface="Times New Roman" panose="02020603050405020304" pitchFamily="18" charset="0"/>
              </a:rPr>
              <a:t>Түрі</a:t>
            </a:r>
            <a:r>
              <a:rPr lang="ru-RU" sz="1800" dirty="0">
                <a:solidFill>
                  <a:srgbClr val="000000"/>
                </a:solidFill>
                <a:latin typeface="Times New Roman" panose="02020603050405020304" pitchFamily="18" charset="0"/>
              </a:rPr>
              <a:t>: Пияз-С</a:t>
            </a:r>
            <a:r>
              <a:rPr lang="en-US" sz="1800" dirty="0">
                <a:solidFill>
                  <a:srgbClr val="000000"/>
                </a:solidFill>
                <a:latin typeface="Times New Roman" panose="02020603050405020304" pitchFamily="18" charset="0"/>
              </a:rPr>
              <a:t>epa</a:t>
            </a:r>
            <a:endParaRPr lang="en-US" sz="1800" b="0" i="0" dirty="0">
              <a:solidFill>
                <a:srgbClr val="000000"/>
              </a:solidFill>
              <a:effectLst/>
              <a:latin typeface="Times New Roman" panose="02020603050405020304" pitchFamily="18" charset="0"/>
            </a:endParaRPr>
          </a:p>
        </p:txBody>
      </p:sp>
      <p:sp>
        <p:nvSpPr>
          <p:cNvPr id="3" name="Объект 2"/>
          <p:cNvSpPr>
            <a:spLocks noGrp="1"/>
          </p:cNvSpPr>
          <p:nvPr>
            <p:ph idx="1"/>
          </p:nvPr>
        </p:nvSpPr>
        <p:spPr>
          <a:xfrm>
            <a:off x="-1" y="2111814"/>
            <a:ext cx="12053455" cy="4746186"/>
          </a:xfrm>
        </p:spPr>
        <p:txBody>
          <a:bodyPr>
            <a:normAutofit fontScale="40000" lnSpcReduction="20000"/>
          </a:bodyPr>
          <a:lstStyle/>
          <a:p>
            <a:pPr marL="0" indent="0">
              <a:buNone/>
            </a:pPr>
            <a:r>
              <a:rPr lang="ru-RU" sz="4300" b="1" dirty="0">
                <a:solidFill>
                  <a:srgbClr val="000000"/>
                </a:solidFill>
                <a:latin typeface="Times New Roman" panose="02020603050405020304" pitchFamily="18" charset="0"/>
                <a:cs typeface="Times New Roman" panose="02020603050405020304" pitchFamily="18" charset="0"/>
              </a:rPr>
              <a:t>Сипаттама</a:t>
            </a:r>
            <a:r>
              <a:rPr lang="ru-RU" sz="4300" dirty="0">
                <a:solidFill>
                  <a:srgbClr val="000000"/>
                </a:solidFill>
                <a:latin typeface="Times New Roman" panose="02020603050405020304" pitchFamily="18" charset="0"/>
                <a:cs typeface="Times New Roman" panose="02020603050405020304" pitchFamily="18" charset="0"/>
              </a:rPr>
              <a:t>: Пияз -(лат. </a:t>
            </a:r>
            <a:r>
              <a:rPr lang="en-US" sz="4300" dirty="0">
                <a:solidFill>
                  <a:srgbClr val="000000"/>
                </a:solidFill>
                <a:latin typeface="Times New Roman" panose="02020603050405020304" pitchFamily="18" charset="0"/>
                <a:cs typeface="Times New Roman" panose="02020603050405020304" pitchFamily="18" charset="0"/>
              </a:rPr>
              <a:t>Allium cepa) – </a:t>
            </a:r>
            <a:r>
              <a:rPr lang="ru-RU" sz="4300" dirty="0">
                <a:solidFill>
                  <a:srgbClr val="000000"/>
                </a:solidFill>
                <a:latin typeface="Times New Roman" panose="02020603050405020304" pitchFamily="18" charset="0"/>
                <a:cs typeface="Times New Roman" panose="02020603050405020304" pitchFamily="18" charset="0"/>
              </a:rPr>
              <a:t>амариллистер тұқымдасы, жуа туысының ең көп тараған түрі. Шыққан жері — Орталық Азия және Ауғанстан.Пияз өсіріп алынатын бадана тегіс, ұзын немесе домалақ пішінде болады, қысқа сабақтан және оған тығыз, біріне-бірі қысыла орналасқан етті қабыршақтан тұрады. Қабыршақтың жоғары бөлігі жұқа, жалған сабақ құрайды. Сыртқы қабыршақтары бірте-бірте өледі де, жамылғыға айналады. Олар сары, қоңыр, қызғылт-көгілдір, ал кейде ақ түсті болады. Пияздың жапырақтары етті қабыршақтың жалғасы сияқты</a:t>
            </a:r>
            <a:r>
              <a:rPr lang="ru-RU" sz="4300" dirty="0" smtClean="0">
                <a:solidFill>
                  <a:srgbClr val="000000"/>
                </a:solidFill>
                <a:latin typeface="Times New Roman" panose="02020603050405020304" pitchFamily="18" charset="0"/>
                <a:cs typeface="Times New Roman" panose="02020603050405020304" pitchFamily="18" charset="0"/>
              </a:rPr>
              <a:t>.. </a:t>
            </a:r>
            <a:endParaRPr lang="en-US" sz="4300" dirty="0">
              <a:solidFill>
                <a:srgbClr val="000000"/>
              </a:solidFill>
              <a:latin typeface="Times New Roman" panose="02020603050405020304" pitchFamily="18" charset="0"/>
              <a:cs typeface="Times New Roman" panose="02020603050405020304" pitchFamily="18" charset="0"/>
            </a:endParaRPr>
          </a:p>
          <a:p>
            <a:pPr marL="0" indent="0" algn="just">
              <a:spcBef>
                <a:spcPts val="600"/>
              </a:spcBef>
              <a:spcAft>
                <a:spcPts val="600"/>
              </a:spcAft>
              <a:buNone/>
            </a:pPr>
            <a:r>
              <a:rPr lang="kk-KZ" sz="4300" b="1"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Қолданылуы</a:t>
            </a:r>
            <a:r>
              <a:rPr lang="kk-KZ" sz="4300"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:Құрамындағы эфир майының мөлшеріне, дәмінің ащылығына қарай пияздың сорттарын 3 топқа — ащы, жартылай ащы және тәтті деп бөледі. Ащы сорттарында құрғақ заттың, қанттың және эфир майының мөлшері көбірек болады. Пиязды ауыспалы егісте көкөніс және егіс танабынан кейін отырғызып, жапырақтары сарғайған кезде жинайды. Шабындықта және жайылымдарда пияз отырғызбаған абзал, өйткені пияз мал сүтінің дәмін өзгертіп, жағымсыз дәм береді. Пияз ежелден бағалы дәрілік өсімдік деп саналған. Ол ас қорытуды жақсартады, асқазан шырынының бөлінуін күшейтеді. Пиязға эфир майы ерекше иіс береді. Одан басқа пияз бен сарымсақта фитонцид бар, ол ауру қоздыратын бактериялардың өсуін тежейтін ұшпа зат</a:t>
            </a:r>
            <a:r>
              <a:rPr lang="kk-KZ" sz="4300" dirty="0" smtClean="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43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spcBef>
                <a:spcPts val="600"/>
              </a:spcBef>
              <a:spcAft>
                <a:spcPts val="600"/>
              </a:spcAft>
              <a:buNone/>
            </a:pPr>
            <a:r>
              <a:rPr lang="kk-KZ" sz="4300" b="1" dirty="0">
                <a:latin typeface="Times New Roman" panose="02020603050405020304" pitchFamily="18" charset="0"/>
                <a:ea typeface="Times New Roman" panose="02020603050405020304" pitchFamily="18" charset="0"/>
                <a:cs typeface="Times New Roman" panose="02020603050405020304" pitchFamily="18" charset="0"/>
              </a:rPr>
              <a:t>Сілтеме</a:t>
            </a:r>
            <a:r>
              <a:rPr lang="kk-KZ" sz="4300" dirty="0">
                <a:latin typeface="Times New Roman" panose="02020603050405020304" pitchFamily="18" charset="0"/>
                <a:ea typeface="Times New Roman" panose="02020603050405020304" pitchFamily="18" charset="0"/>
                <a:cs typeface="Times New Roman" panose="02020603050405020304" pitchFamily="18" charset="0"/>
              </a:rPr>
              <a:t>:</a:t>
            </a:r>
            <a:r>
              <a:rPr lang="kk-KZ" sz="4300"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http//www.google «Қазақстан»: Ұлттық энцклопедия / Бас редактор Ә. Нысанбаев – Алматы «</a:t>
            </a:r>
            <a:r>
              <a:rPr lang="kk-KZ" sz="4300" u="sng"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Қазақ </a:t>
            </a:r>
            <a:r>
              <a:rPr lang="kk-KZ" sz="4300" u="sng" dirty="0" smtClean="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энциклопедияс</a:t>
            </a:r>
            <a:r>
              <a:rPr lang="kk-KZ" sz="4300" u="sng"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ы</a:t>
            </a:r>
            <a:r>
              <a:rPr lang="kk-KZ" sz="4300" u="sng" dirty="0" smtClean="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a:t>
            </a:r>
            <a:r>
              <a:rPr lang="kk-KZ" sz="4300"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 Бас редакциясы, 1998 </a:t>
            </a:r>
            <a:r>
              <a:rPr lang="kk-KZ" sz="4300" u="sng"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ISBN 5-89800-123-9</a:t>
            </a:r>
            <a:r>
              <a:rPr lang="kk-KZ" sz="4300"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 VII </a:t>
            </a:r>
            <a:r>
              <a:rPr lang="kk-KZ" sz="4300" dirty="0" smtClean="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том</a:t>
            </a:r>
          </a:p>
          <a:p>
            <a:pPr marL="0" indent="0" algn="just">
              <a:spcBef>
                <a:spcPts val="600"/>
              </a:spcBef>
              <a:spcAft>
                <a:spcPts val="600"/>
              </a:spcAft>
              <a:buNone/>
            </a:pPr>
            <a:endParaRPr lang="kk-KZ" sz="3600"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spcBef>
                <a:spcPts val="600"/>
              </a:spcBef>
              <a:spcAft>
                <a:spcPts val="600"/>
              </a:spcAft>
              <a:buNone/>
            </a:pPr>
            <a:endParaRPr lang="kk-KZ" sz="3600" dirty="0" smtClean="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spcBef>
                <a:spcPts val="600"/>
              </a:spcBef>
              <a:spcAft>
                <a:spcPts val="600"/>
              </a:spcAft>
              <a:buNone/>
            </a:pPr>
            <a:r>
              <a:rPr lang="kk-KZ" sz="3600" dirty="0" smtClean="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                                                                                                                                                                    </a:t>
            </a:r>
          </a:p>
          <a:p>
            <a:pPr marL="0" indent="0" algn="just">
              <a:spcBef>
                <a:spcPts val="600"/>
              </a:spcBef>
              <a:spcAft>
                <a:spcPts val="600"/>
              </a:spcAft>
              <a:buNone/>
            </a:pPr>
            <a:r>
              <a:rPr lang="kk-KZ" sz="4300" dirty="0" smtClean="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  Бакарова –Сыдыхова Айдана</a:t>
            </a:r>
            <a:endParaRPr lang="ru-RU" sz="43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lnSpc>
                <a:spcPct val="115000"/>
              </a:lnSpc>
              <a:spcAft>
                <a:spcPts val="1000"/>
              </a:spcAft>
              <a:buNone/>
            </a:pPr>
            <a:r>
              <a:rPr lang="kk-KZ"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sz="18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ru-RU" dirty="0"/>
          </a:p>
        </p:txBody>
      </p:sp>
      <p:pic>
        <p:nvPicPr>
          <p:cNvPr id="4" name="Рисунок 3" descr="C:\Users\Гафура\Downloads\220px-Onions.jpg"/>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3158837" cy="2040890"/>
          </a:xfrm>
          <a:prstGeom prst="rect">
            <a:avLst/>
          </a:prstGeom>
          <a:noFill/>
          <a:ln>
            <a:noFill/>
          </a:ln>
        </p:spPr>
      </p:pic>
    </p:spTree>
    <p:extLst>
      <p:ext uri="{BB962C8B-B14F-4D97-AF65-F5344CB8AC3E}">
        <p14:creationId xmlns:p14="http://schemas.microsoft.com/office/powerpoint/2010/main" val="1597122214"/>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Дерево">
  <a:themeElements>
    <a:clrScheme name="Дерево">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Дерево">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Дерево">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TM03090434[[fn=Дерево]]</Template>
  <TotalTime>273</TotalTime>
  <Words>2236</Words>
  <Application>Microsoft Office PowerPoint</Application>
  <PresentationFormat>Широкоэкранный</PresentationFormat>
  <Paragraphs>157</Paragraphs>
  <Slides>24</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24</vt:i4>
      </vt:variant>
    </vt:vector>
  </HeadingPairs>
  <TitlesOfParts>
    <vt:vector size="32" baseType="lpstr">
      <vt:lpstr>Arial</vt:lpstr>
      <vt:lpstr>Calibri</vt:lpstr>
      <vt:lpstr>Cambria</vt:lpstr>
      <vt:lpstr>Rockwell</vt:lpstr>
      <vt:lpstr>Rockwell Condensed</vt:lpstr>
      <vt:lpstr>Times New Roman</vt:lpstr>
      <vt:lpstr>Wingdings</vt:lpstr>
      <vt:lpstr>Дерево</vt:lpstr>
      <vt:lpstr>Бау-бақша өсімдіктері</vt:lpstr>
      <vt:lpstr>Дүниесі: Өсімдіктер – Plantae    Бөлімі: Гүлді өсімдіктер – Angiosperms       Класс: Қосжарнақтылар – Magnoliopsida          Отряд: Раушангүлділер – Rosales             Тұқымдасы: Раушангүлділер – Rosaceae                Туысы: Алмұрт – Pyrus                   Түрі: Кәдімгі алмұрт – P. Communis</vt:lpstr>
      <vt:lpstr>Бөлімі: Гүлді     өсімдіктер – Magnoliophyta      Класс: Қос жарнақтылар – Dicotyledoneae         Қатар: Жүзім - Rosanea            Тұқымдас: Жүзім тектес -  Vitoideae                  Туыс: Жүзім - Vitis                     Түр: Дақылдық жүзім – Vitis vinifera </vt:lpstr>
      <vt:lpstr> Дүние: Өсімдіктер Рlantae     Бөлім: Жабық тұқымдылар  Magnoliophyta        Класс: Қос жарнақтылар Мagnoliopsida             Тұқымдас: Жүзім Vitis                Туыс:Жабайы жүзім  Vіtіs vіnіfera                    Түр:Дақылдық жүзім Vitis </vt:lpstr>
      <vt:lpstr>    Бөлім: Жабық тұқымдылар - Magnoliophyta        Класс: Қосжарнақтылар – Dicotyledoneae            Қатар: Розидтер – Rosales               Тұқымдас: Раушангүлділер – Rosaceae                    Тұқымдас тармағы: Алмалар – Pomoideae                         Туыс: Алма- Malus                            Түр: Сиверс алмасы- Malus sieversi </vt:lpstr>
      <vt:lpstr>Бөлім: Жабық тұқымдылар – Magnoliophyta   Класы: Қос жарнақтылар - Picotyledoneae      Қатар: Алқалар - Solanales          Тұқымдас: Алқалар -  Solanaceae              Туыс:  Solanum                 Түрі: Solanum melongena - Баклажан</vt:lpstr>
      <vt:lpstr>Бөлім: Жабық тұқымдылар – Magnoliophyta   Класы: Қос жарнақтылар – Dicotyledoneae    Қатар: Розидтар – Rosales     Тұқымдас: Раушангүлділер – Rosaceae       Туысы: Шие – Prunus        Түрі: Далалық шие – Prunus fruticosa</vt:lpstr>
      <vt:lpstr>Дүниесі: Өсімдіктер- Plantae     Бөлімі: Гүлді өсімдіктер- Magnoliophyta        Класы: Қос жарнақтылар- Magnoliopsida           Тұқымдасы: Алабота-Chenopodiaceae              Туысы:   Қызылша-Beta                  Түрі:  Қант қызылша- Beta vulgarіs </vt:lpstr>
      <vt:lpstr>Бөлімі: Гүлді өсімдіктер-Magnoliphyta       Класс: Қос жарнақтылар-Dicotyledoneae           Қатар: Асқабақтар қатары-Curcubitae              Тұқымдасы: Асқабақтар тұқымдасы-Curcubitaceae                  Туысы:Асқбақ -Curcubita                     Түрі: Кәдімгі асқабақ-Curcubita pepo</vt:lpstr>
      <vt:lpstr>Дүниесі:Өсімдіктер- Plants   Бөлімі:Гүлді өсімдіктер- Magnoliophyta     Табы:Қос жарнақтылар- Dicotyledoneae        Тұқымдасы:Асқабақ тұқ.-Cucurbitaceae            Тегі: Қарбыз-Citrullus</vt:lpstr>
      <vt:lpstr>Бөлімі: Гүлді өсімдіктер - Magnoliophyta        Табы: Қос жарнақтылар - Magnoliopsida             Сабы:Асқабақ - Cucurbitales               Тұқымдасы: Асқабақ - Cucurbitaceae                    Тайпасы: Асқабақ - Benincaseae                      Тегі: Қауын - Cucumis melo </vt:lpstr>
      <vt:lpstr>Бөлім: Жабық тұқымдылар – Magnoliophyta   Клас: Қос жарнақтылар – Dicotyledoneae     Қатар: Түтікшегүлділер – Tubiflorales      Тұқымдас: Алқалар – Solanaceae        Туыс: Қызанақ – Licopersicom          Түрі: Кәдімгі қызанақ – Licopersicom esculentum</vt:lpstr>
      <vt:lpstr>Бөлімі: Tracheophyta - Түтікті    Типі: Angiosperms - Жабықтұқымды     Классы: Magnoliopsida - Қосжарнақтылар      Отряды: Cucurbitales - Асқабақгүлдер        Тұқымдасы : Cucurbitaceae – Асқабақ            Туысы: Cucurbitoideae - Асқабақ           Түрі: Cucumis sativus - қияр </vt:lpstr>
      <vt:lpstr>                                                          Бөлімі: Гүлді өсімдіктер-Magnoliophyta                                                              Класс: Қос жарнақтылар-Dicotyledoneae                                                                 Қатар: Rosales                                                                    Тұқымдас: Раушангүділер-Rosaceae                                                                       Туысы: Шабдалы-Persica                                                                          Түрі: Кәдімгі шабдалы-P.vulgaris </vt:lpstr>
      <vt:lpstr>    Бөлімі: Гүлді өсімдіктер-Magnoliophyta              Табы: Гүлді өсімдіктер-Magnoliopsida                 Сабы: Раушангүлділер-Rosales                   Тұқымдасы: Раушангүлділер -Rosaceae                      Туыс::Өрік-Prunus                         Түрі:Кәдімгі өрік-P. armeniaca </vt:lpstr>
      <vt:lpstr>Патшалығы:Өсімдіктер – Plantae     Бөлімі:Гүлді өсімдіктер -  Angiosperms        Классы:Қос жарнақтылар - Magnoliopsida          Тұқымдасы: Руталар - Rutaceae             Туысы:Цитрус – Citrus                Түрі: Citrus reticulate - Мандарин </vt:lpstr>
      <vt:lpstr>Бөлім: Жабык тұқымдылар – Magnoliophina   Клас: Қос жарнақтылар – Dicotyledoneae     Қатар: Розидтер – Rosales       Тұқымдасы: Раушангүлділер – Rosaceae         Туыс: Шие – Prunus subgen           Түрі: Кәдімгі шие – Cerasus </vt:lpstr>
      <vt:lpstr>Бөлім: Дара жарнақтылар -  Monocotyledoneae     Қатар: Розиттер - Rosales        Тұқымдасы:Раушангүлділер - Rosaceae           Туыс: Алма - Malus              Түрі: Қара алма – Malus kirghisorum </vt:lpstr>
      <vt:lpstr>          Бөлімі: Гүлді өсімдіктер - Angiosperms              Класс: Қосжарнақтылар - Magnoliopsida                  Отряд: Дәнді дақылдар - Poales                                     Тұқымдасы: Астық - Poaceae                         Туысы: Бетеге - Festuca                             Түрі: Су бетегесі - Festuca pratensis </vt:lpstr>
      <vt:lpstr>Дүниесі:Өсімдіктер - Plantae  Бөлімі:Гүлдіөсімдіктер - Magnoliophyta   Классы:Қосжарнақтылар -  Magnoliopsida    Тұқымдасы:Жүзім тұқымдасы – Vitaceae      Тегі:Жүзім – Vitis       Түрі:Жабайы жүзім –Vitis vinifera</vt:lpstr>
      <vt:lpstr> Бөлімі: Жабық тұқымдылар-Magnoliophyto      Класы: Қос жарнақтылар-Magnoliopsida        Тұқымдасы: Асқабақ тұқымдасы-Cucurbitaceae          Туысы:  Қияр-Cucumis            Түрі: Кәдімгі қияр-Cucumis sativus  </vt:lpstr>
      <vt:lpstr>Бөлімі:Angiosperms-Жабық тұқымды   Класс:Magnoliopsida-Қос жарнақты    Тұқымдасы:Rosaceae-Раушангүлділер      Туысы:Prunus-Қара өрік       Түрі: Prunus domestica-Үй қара өрігі </vt:lpstr>
      <vt:lpstr>Бөлімі: Гүлді өсімдіктер- Magnoliphyta       Класы: Қос жарнақтылар- Magnoliopsida           Тұқымдасы: Асқабақ тұқымдасы - Cucurbitaceae                  Туысы: Қызанақ - Solanum lecopersicum                         Түрі: Кәдімгі қызанақ-T.esculentum</vt:lpstr>
      <vt:lpstr>Бөлімі: Гүлді өсімдіктер- Magnoliphyta    Класы: Қос жарнақтылар- Magnoliopsida       Тұқымдасы: Амариллистер-Allium cepa         Туысы: Ургинея -Urginea            Түрі: Пияз-Сepa</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Дүниесі: Өсімдіктер – Plantae         Бөлімі: Гүлді өсімдіктер – Angiosperms            Класс: Қосжарнақтылар – Magnoliopsida               Отряд: Раушангүлділер – Rosales                   Тұқымдасы: Раушангүлділер – Rosaceae                       Туысы: Алмұрт – Pyrus                          Түрі: Кәдімгі алмұрт – P. Communis  Сипаттама: Алмұрт көп күтімді қажет етпейді, жылу сүйгіш, суыққа төзімсіз ағаш. Биікт. 10-12 м болады. Бұтақ шоғырының аумағы жалпақ, пирамида тәрізді. Жапырағы жұмыртқа пішінді, түксіз, жылтыр. Гүлі ақ, қызғылт, сарғыш, кейде қызыл түсті, гүлтабақшасына шоғырланған. Жемісі — сары, жасыл не қызғылт түсті сопақша келеді. Салм. 20-300 гр-дай. Алмұрт отырғызылғаннан кейін 4-5 жылда жеміс бере бастайды, 40-50 жылдай өседі.  Таралуы: Алматы, Жамбыл, Оңтүстік Қазақстан, Қызылорда облыстарында өсіріледі.  Қолданылуы: Алмұрт қантқа, органикалық қышқылдарға, ферменттерге, өзектерге, илік, азотты және пектинді заттарға, С, В1, Р, РР дәрумендеріне, каротинге, сонымен қатар йод, калий, мырыш, магний, кремний, темір, флавоноидтарға бай. Емдік мақсатта жаңа піскен немесе кептірілген жемісін және жапырақтарын пайдаланады. Алмұрттың құрамындағы арбутин деген антибиотик микробтарды жояды.  Сілтеме:  https://kk.wikipedia.org/wiki/Алмұрт Қиланбекова Айкөркем  </dc:title>
  <dc:creator>Жанат</dc:creator>
  <cp:lastModifiedBy>Жанат</cp:lastModifiedBy>
  <cp:revision>30</cp:revision>
  <dcterms:created xsi:type="dcterms:W3CDTF">2017-10-26T17:26:14Z</dcterms:created>
  <dcterms:modified xsi:type="dcterms:W3CDTF">2017-10-27T07:22:23Z</dcterms:modified>
</cp:coreProperties>
</file>