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5" r:id="rId3"/>
    <p:sldId id="276" r:id="rId4"/>
    <p:sldId id="278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ED83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154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DB8F9-1B15-4EA4-8719-50C38A0FE3DC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F09DD-828A-408A-8558-EFCA5C926D4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cfpphr.free.fr/carcalc/bigherblay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524125"/>
            <a:ext cx="7056784" cy="4333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40679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i="1" baseline="-25000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Каменная крепь</a:t>
            </a:r>
            <a:endParaRPr lang="ru-RU" sz="6000" i="1" dirty="0">
              <a:ln>
                <a:solidFill>
                  <a:sysClr val="windowText" lastClr="000000"/>
                </a:solidFill>
              </a:ln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39952" y="404664"/>
            <a:ext cx="50040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accent5">
                      <a:lumMod val="40000"/>
                      <a:lumOff val="6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 горная крепь из горных пород или искусственных материалов (кирпич, бетонные и литые шлаковые камни). Применяют в вертикальных, наклонных и горизонтальных выработках с длительным сроком службы при значительном горном давлении. </a:t>
            </a:r>
            <a:endParaRPr lang="ru-RU" sz="2000" dirty="0">
              <a:ln>
                <a:solidFill>
                  <a:sysClr val="windowText" lastClr="000000"/>
                </a:solidFill>
              </a:ln>
              <a:effectLst>
                <a:glow rad="101600">
                  <a:schemeClr val="accent5">
                    <a:lumMod val="40000"/>
                    <a:lumOff val="60000"/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http://www.lowbird.com/data/images/2012/12/big-3c587879aa77dbc514110206ee83c66c924899d2.jpg"/>
          <p:cNvPicPr>
            <a:picLocks noChangeAspect="1" noChangeArrowheads="1"/>
          </p:cNvPicPr>
          <p:nvPr/>
        </p:nvPicPr>
        <p:blipFill>
          <a:blip r:embed="rId3" cstate="print"/>
          <a:srcRect l="52884"/>
          <a:stretch>
            <a:fillRect/>
          </a:stretch>
        </p:blipFill>
        <p:spPr bwMode="auto">
          <a:xfrm>
            <a:off x="6300192" y="0"/>
            <a:ext cx="2367838" cy="3140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6" name="Picture 2" descr="http://www.lowbird.com/data/images/2012/12/big-3c587879aa77dbc514110206ee83c66c924899d2.jpg"/>
          <p:cNvPicPr>
            <a:picLocks noChangeAspect="1" noChangeArrowheads="1"/>
          </p:cNvPicPr>
          <p:nvPr/>
        </p:nvPicPr>
        <p:blipFill>
          <a:blip r:embed="rId4" cstate="print"/>
          <a:srcRect l="398" r="50000"/>
          <a:stretch>
            <a:fillRect/>
          </a:stretch>
        </p:blipFill>
        <p:spPr bwMode="auto">
          <a:xfrm>
            <a:off x="0" y="3545632"/>
            <a:ext cx="2628800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0" y="188640"/>
            <a:ext cx="49675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accent5">
                      <a:lumMod val="40000"/>
                      <a:lumOff val="6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Каменные крепи подразделяют: </a:t>
            </a:r>
          </a:p>
          <a:p>
            <a:pPr algn="ctr"/>
            <a:r>
              <a:rPr lang="ru-RU" sz="2000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accent5">
                      <a:lumMod val="40000"/>
                      <a:lumOff val="6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характеру работы — на жёсткую и податливую</a:t>
            </a:r>
            <a:endParaRPr lang="ru-RU" sz="2000" dirty="0">
              <a:ln>
                <a:solidFill>
                  <a:sysClr val="windowText" lastClr="000000"/>
                </a:solidFill>
              </a:ln>
              <a:effectLst>
                <a:glow rad="101600">
                  <a:schemeClr val="accent5">
                    <a:lumMod val="40000"/>
                    <a:lumOff val="60000"/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1484784"/>
            <a:ext cx="49685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accent5">
                      <a:lumMod val="40000"/>
                      <a:lumOff val="6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accent5">
                      <a:lumMod val="40000"/>
                      <a:lumOff val="6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видам конструкции — на сплошную и арочную (кольцевую), устанавливаемую с интервалами между арками. </a:t>
            </a:r>
            <a:endParaRPr lang="ru-RU" sz="2000" dirty="0">
              <a:ln>
                <a:solidFill>
                  <a:sysClr val="windowText" lastClr="000000"/>
                </a:solidFill>
              </a:ln>
              <a:effectLst>
                <a:glow rad="101600">
                  <a:schemeClr val="accent5">
                    <a:lumMod val="40000"/>
                    <a:lumOff val="60000"/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51720" y="2996952"/>
            <a:ext cx="51845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accent5">
                      <a:lumMod val="40000"/>
                      <a:lumOff val="6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Жёсткая каменная крепь состоит из камней, уложенных рядами на строительных растворах или насухо с перевязкой швов в рядах.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771800" y="4653136"/>
            <a:ext cx="622818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accent5">
                      <a:lumMod val="40000"/>
                      <a:lumOff val="6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Податливая — из камней со сминающимися под нагрузкой прокладками, которые размещаются в каждом шве или через несколько швов. Для прокладок чаще всего используют дерево, а также синтетические материалы.</a:t>
            </a:r>
            <a:endParaRPr lang="ru-RU" sz="2000" dirty="0">
              <a:ln>
                <a:solidFill>
                  <a:sysClr val="windowText" lastClr="000000"/>
                </a:solidFill>
              </a:ln>
              <a:effectLst>
                <a:glow rad="101600">
                  <a:schemeClr val="accent5">
                    <a:lumMod val="40000"/>
                    <a:lumOff val="60000"/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260648"/>
            <a:ext cx="87129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accent5">
                      <a:lumMod val="40000"/>
                      <a:lumOff val="6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сплошной каменной крепи поверхность выработки перекрыта полностью каменной кладкой. Промежутки между арками закреплены затяжками. В горизонтальных выработках перекрытию каменной крепи придают сводчатую форму, а стенкам — прямолинейную или криволинейную (при боковом давлении). При наличии давления со стороны пород почвы выработки каменной крепи сооружают замкнутой формы.</a:t>
            </a:r>
          </a:p>
        </p:txBody>
      </p:sp>
      <p:pic>
        <p:nvPicPr>
          <p:cNvPr id="10242" name="Picture 2" descr="http://4.bp.blogspot.com/-SjoWbbeWwHg/UsHrfBVNmmI/AAAAAAAAAyw/xRpoa8QtQng/s1600/Old-Train-Tunnel-Stone-Tunnels-Abandoned-Barrels1a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0720" y="2852936"/>
            <a:ext cx="7088609" cy="4005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404664"/>
            <a:ext cx="73083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accent5">
                      <a:lumMod val="40000"/>
                      <a:lumOff val="6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Толщина крепи (свода и стен) 30-50 см, фундаменты заглубляют в почву выработки на 70-30 см, а со стороны водоотводной канавы — на 50-70 см. Для кладки прямых стен применяют прямоугольные бетониты, для сооружения крепи криволинейной формы — клиновидные. Масса бетонитов от 20 до 45 кг. Несущая способность сплошной цилиндрической </a:t>
            </a:r>
            <a:r>
              <a:rPr lang="ru-RU" sz="2000" dirty="0" err="1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accent5">
                      <a:lumMod val="40000"/>
                      <a:lumOff val="6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бетонитовой</a:t>
            </a:r>
            <a:r>
              <a:rPr lang="ru-RU" sz="2000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accent5">
                      <a:lumMod val="40000"/>
                      <a:lumOff val="6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каменной крепи до 17,5 МПа.</a:t>
            </a:r>
            <a:endParaRPr lang="ru-RU" sz="2000" dirty="0">
              <a:ln>
                <a:solidFill>
                  <a:sysClr val="windowText" lastClr="000000"/>
                </a:solidFill>
              </a:ln>
              <a:effectLst>
                <a:glow rad="101600">
                  <a:schemeClr val="accent5">
                    <a:lumMod val="40000"/>
                    <a:lumOff val="60000"/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2924944"/>
            <a:ext cx="7200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accent5">
                      <a:lumMod val="40000"/>
                      <a:lumOff val="6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Достоинство каменной крепи </a:t>
            </a:r>
            <a:r>
              <a:rPr lang="ru-RU" sz="2000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accent5">
                      <a:lumMod val="40000"/>
                      <a:lumOff val="6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r>
              <a:rPr lang="ru-RU" sz="2000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accent5">
                      <a:lumMod val="40000"/>
                      <a:lumOff val="6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способность воспринимать давление горных пород сразу после возведения. </a:t>
            </a:r>
            <a:endParaRPr lang="ru-RU" sz="2000" dirty="0">
              <a:ln>
                <a:solidFill>
                  <a:sysClr val="windowText" lastClr="000000"/>
                </a:solidFill>
              </a:ln>
              <a:effectLst>
                <a:glow rad="101600">
                  <a:schemeClr val="accent5">
                    <a:lumMod val="40000"/>
                    <a:lumOff val="60000"/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59632" y="4221088"/>
            <a:ext cx="7344816" cy="1733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baseline="-25000" dirty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accent5">
                      <a:lumMod val="40000"/>
                      <a:lumOff val="6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Недостатки: </a:t>
            </a:r>
            <a:endParaRPr lang="ru-RU" sz="3600" b="1" i="1" baseline="-25000" dirty="0" smtClean="0">
              <a:ln>
                <a:solidFill>
                  <a:sysClr val="windowText" lastClr="000000"/>
                </a:solidFill>
              </a:ln>
              <a:effectLst>
                <a:glow rad="101600">
                  <a:schemeClr val="accent5">
                    <a:lumMod val="40000"/>
                    <a:lumOff val="60000"/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aseline="-25000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accent5">
                      <a:lumMod val="40000"/>
                      <a:lumOff val="6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большая </a:t>
            </a:r>
            <a:r>
              <a:rPr lang="ru-RU" sz="3200" baseline="-25000" dirty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accent5">
                      <a:lumMod val="40000"/>
                      <a:lumOff val="6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трудоемкость работ по возведению крепи, наличие швов, снижающих прочность и монолитность крепи</a:t>
            </a:r>
            <a:r>
              <a:rPr lang="ru-RU" sz="3200" baseline="-25000" dirty="0" smtClean="0">
                <a:ln>
                  <a:solidFill>
                    <a:sysClr val="windowText" lastClr="000000"/>
                  </a:solidFill>
                </a:ln>
                <a:effectLst>
                  <a:glow rad="101600">
                    <a:schemeClr val="accent5">
                      <a:lumMod val="40000"/>
                      <a:lumOff val="6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sz="2000" dirty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  <a:effectLst>
                  <a:glow rad="101600">
                    <a:schemeClr val="accent5">
                      <a:lumMod val="40000"/>
                      <a:lumOff val="6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Возведение каменной крепи связано с трудоёмким ручным трудом, в результате чего этот вид крепи применяют редко.</a:t>
            </a:r>
            <a:endParaRPr lang="ru-RU" sz="3200" dirty="0">
              <a:ln>
                <a:solidFill>
                  <a:sysClr val="windowText" lastClr="000000"/>
                </a:solidFill>
              </a:ln>
              <a:effectLst>
                <a:glow rad="101600">
                  <a:schemeClr val="accent5">
                    <a:lumMod val="40000"/>
                    <a:lumOff val="60000"/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1863</TotalTime>
  <Words>192</Words>
  <Application>Microsoft Office PowerPoint</Application>
  <PresentationFormat>Экран (4:3)</PresentationFormat>
  <Paragraphs>13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КРЕПЬ. ВЫДЫ ШАХТНОЙ КРЕПИ.</dc:title>
  <dc:creator>Home</dc:creator>
  <cp:lastModifiedBy>мечта</cp:lastModifiedBy>
  <cp:revision>7</cp:revision>
  <dcterms:created xsi:type="dcterms:W3CDTF">2015-12-04T13:49:00Z</dcterms:created>
  <dcterms:modified xsi:type="dcterms:W3CDTF">2020-08-30T14:47:38Z</dcterms:modified>
</cp:coreProperties>
</file>