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9" r:id="rId2"/>
    <p:sldId id="280" r:id="rId3"/>
    <p:sldId id="281" r:id="rId4"/>
    <p:sldId id="282" r:id="rId5"/>
    <p:sldId id="283" r:id="rId6"/>
    <p:sldId id="284" r:id="rId7"/>
    <p:sldId id="285" r:id="rId8"/>
    <p:sldId id="286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ED8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116" d="100"/>
          <a:sy n="116" d="100"/>
        </p:scale>
        <p:origin x="-1494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DB8F9-1B15-4EA4-8719-50C38A0FE3DC}" type="datetimeFigureOut">
              <a:rPr lang="ru-RU" smtClean="0"/>
              <a:pPr/>
              <a:t>30.08.2020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F09DD-828A-408A-8558-EFCA5C926D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DB8F9-1B15-4EA4-8719-50C38A0FE3DC}" type="datetimeFigureOut">
              <a:rPr lang="ru-RU" smtClean="0"/>
              <a:pPr/>
              <a:t>30.08.2020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F09DD-828A-408A-8558-EFCA5C926D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DB8F9-1B15-4EA4-8719-50C38A0FE3DC}" type="datetimeFigureOut">
              <a:rPr lang="ru-RU" smtClean="0"/>
              <a:pPr/>
              <a:t>30.08.2020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F09DD-828A-408A-8558-EFCA5C926D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DB8F9-1B15-4EA4-8719-50C38A0FE3DC}" type="datetimeFigureOut">
              <a:rPr lang="ru-RU" smtClean="0"/>
              <a:pPr/>
              <a:t>30.08.2020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F09DD-828A-408A-8558-EFCA5C926D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DB8F9-1B15-4EA4-8719-50C38A0FE3DC}" type="datetimeFigureOut">
              <a:rPr lang="ru-RU" smtClean="0"/>
              <a:pPr/>
              <a:t>30.08.2020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F09DD-828A-408A-8558-EFCA5C926D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DB8F9-1B15-4EA4-8719-50C38A0FE3DC}" type="datetimeFigureOut">
              <a:rPr lang="ru-RU" smtClean="0"/>
              <a:pPr/>
              <a:t>30.08.2020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F09DD-828A-408A-8558-EFCA5C926D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DB8F9-1B15-4EA4-8719-50C38A0FE3DC}" type="datetimeFigureOut">
              <a:rPr lang="ru-RU" smtClean="0"/>
              <a:pPr/>
              <a:t>30.08.2020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F09DD-828A-408A-8558-EFCA5C926D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DB8F9-1B15-4EA4-8719-50C38A0FE3DC}" type="datetimeFigureOut">
              <a:rPr lang="ru-RU" smtClean="0"/>
              <a:pPr/>
              <a:t>30.08.2020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F09DD-828A-408A-8558-EFCA5C926D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DB8F9-1B15-4EA4-8719-50C38A0FE3DC}" type="datetimeFigureOut">
              <a:rPr lang="ru-RU" smtClean="0"/>
              <a:pPr/>
              <a:t>30.08.2020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F09DD-828A-408A-8558-EFCA5C926D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DB8F9-1B15-4EA4-8719-50C38A0FE3DC}" type="datetimeFigureOut">
              <a:rPr lang="ru-RU" smtClean="0"/>
              <a:pPr/>
              <a:t>30.08.2020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F09DD-828A-408A-8558-EFCA5C926D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DB8F9-1B15-4EA4-8719-50C38A0FE3DC}" type="datetimeFigureOut">
              <a:rPr lang="ru-RU" smtClean="0"/>
              <a:pPr/>
              <a:t>30.08.2020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F09DD-828A-408A-8558-EFCA5C926D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8DB8F9-1B15-4EA4-8719-50C38A0FE3DC}" type="datetimeFigureOut">
              <a:rPr lang="ru-RU" smtClean="0"/>
              <a:pPr/>
              <a:t>30.08.2020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2F09DD-828A-408A-8558-EFCA5C926D4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332656"/>
            <a:ext cx="363589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i="1" baseline="-25000" dirty="0" smtClean="0">
                <a:ln>
                  <a:solidFill>
                    <a:sysClr val="windowText" lastClr="000000"/>
                  </a:solidFill>
                </a:ln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Железобетонная крепь</a:t>
            </a:r>
            <a:endParaRPr lang="ru-RU" sz="4800" i="1" dirty="0">
              <a:ln>
                <a:solidFill>
                  <a:sysClr val="windowText" lastClr="000000"/>
                </a:solidFill>
              </a:ln>
              <a:effectLst>
                <a:glow rad="101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491880" y="404664"/>
            <a:ext cx="543609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Char char="-"/>
            </a:pPr>
            <a:r>
              <a:rPr lang="ru-RU" sz="2400" b="0" i="0" dirty="0" smtClean="0">
                <a:ln>
                  <a:solidFill>
                    <a:sysClr val="windowText" lastClr="000000"/>
                  </a:solidFill>
                </a:ln>
                <a:solidFill>
                  <a:srgbClr val="00000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/>
              </a:rPr>
              <a:t>  горная крепь из бетона, </a:t>
            </a:r>
            <a:r>
              <a:rPr lang="ru-RU" sz="2400" b="0" i="0" dirty="0" err="1" smtClean="0">
                <a:ln>
                  <a:solidFill>
                    <a:sysClr val="windowText" lastClr="000000"/>
                  </a:solidFill>
                </a:ln>
                <a:solidFill>
                  <a:srgbClr val="00000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/>
              </a:rPr>
              <a:t>co</a:t>
            </a:r>
            <a:r>
              <a:rPr lang="ru-RU" sz="2400" b="0" i="0" dirty="0" smtClean="0">
                <a:ln>
                  <a:solidFill>
                    <a:sysClr val="windowText" lastClr="000000"/>
                  </a:solidFill>
                </a:ln>
                <a:solidFill>
                  <a:srgbClr val="00000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/>
              </a:rPr>
              <a:t> </a:t>
            </a:r>
          </a:p>
          <a:p>
            <a:pPr algn="ctr"/>
            <a:r>
              <a:rPr lang="ru-RU" sz="2400" b="0" i="0" dirty="0" smtClean="0">
                <a:ln>
                  <a:solidFill>
                    <a:sysClr val="windowText" lastClr="000000"/>
                  </a:solidFill>
                </a:ln>
                <a:solidFill>
                  <a:srgbClr val="00000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/>
              </a:rPr>
              <a:t>стальной арматурой. Применяют </a:t>
            </a:r>
          </a:p>
          <a:p>
            <a:pPr algn="ctr"/>
            <a:r>
              <a:rPr lang="ru-RU" sz="2400" b="0" i="0" dirty="0" smtClean="0">
                <a:ln>
                  <a:solidFill>
                    <a:sysClr val="windowText" lastClr="000000"/>
                  </a:solidFill>
                </a:ln>
                <a:solidFill>
                  <a:srgbClr val="00000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/>
              </a:rPr>
              <a:t>железобетонную крепь в капитальных подземных </a:t>
            </a:r>
          </a:p>
          <a:p>
            <a:pPr algn="ctr"/>
            <a:r>
              <a:rPr lang="ru-RU" sz="2400" b="0" i="0" dirty="0" smtClean="0">
                <a:ln>
                  <a:solidFill>
                    <a:sysClr val="windowText" lastClr="000000"/>
                  </a:solidFill>
                </a:ln>
                <a:solidFill>
                  <a:srgbClr val="00000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/>
              </a:rPr>
              <a:t>выработках, проводимых в сложных </a:t>
            </a:r>
            <a:r>
              <a:rPr lang="ru-RU" sz="2400" b="0" i="0" dirty="0" err="1" smtClean="0">
                <a:ln>
                  <a:solidFill>
                    <a:sysClr val="windowText" lastClr="000000"/>
                  </a:solidFill>
                </a:ln>
                <a:solidFill>
                  <a:srgbClr val="00000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/>
              </a:rPr>
              <a:t>горных-геологических</a:t>
            </a:r>
            <a:r>
              <a:rPr lang="ru-RU" sz="2400" b="0" i="0" dirty="0" smtClean="0">
                <a:ln>
                  <a:solidFill>
                    <a:sysClr val="windowText" lastClr="000000"/>
                  </a:solidFill>
                </a:ln>
                <a:solidFill>
                  <a:srgbClr val="00000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/>
              </a:rPr>
              <a:t> условиях, </a:t>
            </a:r>
            <a:r>
              <a:rPr lang="ru-RU" sz="2400" b="0" i="0" dirty="0" err="1" smtClean="0">
                <a:ln>
                  <a:solidFill>
                    <a:sysClr val="windowText" lastClr="000000"/>
                  </a:solidFill>
                </a:ln>
                <a:solidFill>
                  <a:srgbClr val="00000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/>
              </a:rPr>
              <a:t>co</a:t>
            </a:r>
            <a:r>
              <a:rPr lang="ru-RU" sz="2400" b="0" i="0" dirty="0" smtClean="0">
                <a:ln>
                  <a:solidFill>
                    <a:sysClr val="windowText" lastClr="000000"/>
                  </a:solidFill>
                </a:ln>
                <a:solidFill>
                  <a:srgbClr val="00000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/>
              </a:rPr>
              <a:t> значительным </a:t>
            </a:r>
          </a:p>
          <a:p>
            <a:pPr algn="ctr"/>
            <a:r>
              <a:rPr lang="ru-RU" sz="2400" b="0" i="0" u="none" strike="noStrike" dirty="0" smtClean="0">
                <a:ln>
                  <a:solidFill>
                    <a:sysClr val="windowText" lastClr="000000"/>
                  </a:solidFill>
                </a:ln>
                <a:solidFill>
                  <a:srgbClr val="00000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/>
              </a:rPr>
              <a:t>неравномерным</a:t>
            </a:r>
            <a:r>
              <a:rPr lang="ru-RU" sz="2400" b="0" i="0" dirty="0" smtClean="0">
                <a:ln>
                  <a:solidFill>
                    <a:sysClr val="windowText" lastClr="000000"/>
                  </a:solidFill>
                </a:ln>
                <a:solidFill>
                  <a:srgbClr val="00000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/>
              </a:rPr>
              <a:t> давлением горных </a:t>
            </a:r>
          </a:p>
          <a:p>
            <a:pPr algn="ctr"/>
            <a:r>
              <a:rPr lang="ru-RU" sz="2400" b="0" i="0" dirty="0" smtClean="0">
                <a:ln>
                  <a:solidFill>
                    <a:sysClr val="windowText" lastClr="000000"/>
                  </a:solidFill>
                </a:ln>
                <a:solidFill>
                  <a:srgbClr val="00000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/>
              </a:rPr>
              <a:t>пород, на </a:t>
            </a:r>
            <a:r>
              <a:rPr lang="ru-RU" sz="2400" b="0" i="0" dirty="0" err="1" smtClean="0">
                <a:ln>
                  <a:solidFill>
                    <a:sysClr val="windowText" lastClr="000000"/>
                  </a:solidFill>
                </a:ln>
                <a:solidFill>
                  <a:srgbClr val="00000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/>
              </a:rPr>
              <a:t>сопржениях</a:t>
            </a:r>
            <a:r>
              <a:rPr lang="ru-RU" sz="2400" b="0" i="0" dirty="0" smtClean="0">
                <a:ln>
                  <a:solidFill>
                    <a:sysClr val="windowText" lastClr="000000"/>
                  </a:solidFill>
                </a:ln>
                <a:solidFill>
                  <a:srgbClr val="00000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/>
              </a:rPr>
              <a:t> и </a:t>
            </a:r>
          </a:p>
          <a:p>
            <a:pPr algn="ctr"/>
            <a:r>
              <a:rPr lang="ru-RU" sz="2400" b="0" i="0" dirty="0" smtClean="0">
                <a:ln>
                  <a:solidFill>
                    <a:sysClr val="windowText" lastClr="000000"/>
                  </a:solidFill>
                </a:ln>
                <a:solidFill>
                  <a:srgbClr val="00000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/>
              </a:rPr>
              <a:t>пересечениях ответственных капитальных выработок и др.</a:t>
            </a:r>
            <a:endParaRPr lang="ru-RU" sz="2400" dirty="0">
              <a:ln>
                <a:solidFill>
                  <a:sysClr val="windowText" lastClr="000000"/>
                </a:solidFill>
              </a:ln>
              <a:effectLst>
                <a:glow rad="101600">
                  <a:schemeClr val="bg1">
                    <a:alpha val="6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8" descr="http://www.beroepen-plaatjes.nl/files/beroepen-plaatjes/mijnwerkers/mijnwerkers-5328466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988840"/>
            <a:ext cx="2699792" cy="41069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71600" y="332656"/>
            <a:ext cx="676875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aseline="-25000" dirty="0" smtClean="0">
                <a:ln>
                  <a:solidFill>
                    <a:sysClr val="windowText" lastClr="000000"/>
                  </a:solidFill>
                </a:ln>
                <a:solidFill>
                  <a:srgbClr val="00000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</a:rPr>
              <a:t>По способу изготовления железобетонные крепи подразделяют на монолитные и сборные. </a:t>
            </a:r>
            <a:endParaRPr lang="ru-RU" sz="3600" dirty="0">
              <a:ln>
                <a:solidFill>
                  <a:sysClr val="windowText" lastClr="000000"/>
                </a:solidFill>
              </a:ln>
              <a:effectLst>
                <a:glow rad="101600">
                  <a:schemeClr val="bg1">
                    <a:alpha val="6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3" cstate="print"/>
          <a:srcRect l="15174" t="24898" r="52247" b="17384"/>
          <a:stretch>
            <a:fillRect/>
          </a:stretch>
        </p:blipFill>
        <p:spPr bwMode="auto">
          <a:xfrm>
            <a:off x="1763688" y="1490306"/>
            <a:ext cx="5472608" cy="53676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http://img15.nnm.me/0/a/c/b/d/e332c44896139b1a5172cb558a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2276872"/>
            <a:ext cx="8081879" cy="45811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395536" y="332656"/>
            <a:ext cx="8424936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ln>
                  <a:solidFill>
                    <a:sysClr val="windowText" lastClr="000000"/>
                  </a:solidFill>
                </a:ln>
                <a:effectLst>
                  <a:glow rad="1016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Монолитные железобетонные крепи </a:t>
            </a:r>
            <a:r>
              <a:rPr lang="ru-RU" sz="2400" dirty="0" smtClean="0">
                <a:ln>
                  <a:solidFill>
                    <a:sysClr val="windowText" lastClr="000000"/>
                  </a:solidFill>
                </a:ln>
                <a:effectLst>
                  <a:glow rad="1016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изготовляют на месте их возведения в выработке. По форме они аналогичны бетонным. Возводят эту крепь так же, как и бетонную, но перед бетонированием выполняют операции по изготовлению и установке арматурного каркаса.</a:t>
            </a:r>
            <a:endParaRPr lang="ru-RU" sz="2400" dirty="0">
              <a:ln>
                <a:solidFill>
                  <a:sysClr val="windowText" lastClr="000000"/>
                </a:solidFill>
              </a:ln>
              <a:effectLst>
                <a:glow rad="101600">
                  <a:schemeClr val="bg1">
                    <a:alpha val="6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60" name="Picture 4" descr="http://vignette2.wikia.nocookie.net/mining/images/3/32/%D0%92%D1%8B%D1%80%D0%B0%D0%B1%D0%BE%D1%82%D0%BA%D0%B0_%D0%9F.jpg/revision/latest?cb=20100909180823&amp;path-prefix=r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404664"/>
            <a:ext cx="8136904" cy="44644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51520" y="4797152"/>
            <a:ext cx="88924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n>
                  <a:solidFill>
                    <a:sysClr val="windowText" lastClr="000000"/>
                  </a:solidFill>
                </a:ln>
                <a:effectLst>
                  <a:glow rad="1016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Арматура крепи может быть гибкой, состоящей из стержней круглого или периодического профиля диаметром 8—25 мм, или жесткой, изготовленной из двутавровых или швеллерных балок, </a:t>
            </a:r>
            <a:r>
              <a:rPr lang="ru-RU" sz="2400" dirty="0" err="1" smtClean="0">
                <a:ln>
                  <a:solidFill>
                    <a:sysClr val="windowText" lastClr="000000"/>
                  </a:solidFill>
                </a:ln>
                <a:effectLst>
                  <a:glow rad="1016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спецпрофиля</a:t>
            </a:r>
            <a:r>
              <a:rPr lang="ru-RU" sz="2400" dirty="0" smtClean="0">
                <a:ln>
                  <a:solidFill>
                    <a:sysClr val="windowText" lastClr="000000"/>
                  </a:solidFill>
                </a:ln>
                <a:effectLst>
                  <a:glow rad="1016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или рельсов в виде рам, арок и колец. </a:t>
            </a:r>
            <a:endParaRPr lang="ru-RU" sz="2400" dirty="0">
              <a:ln>
                <a:solidFill>
                  <a:sysClr val="windowText" lastClr="000000"/>
                </a:solidFill>
              </a:ln>
              <a:effectLst>
                <a:glow rad="101600">
                  <a:schemeClr val="bg1">
                    <a:alpha val="6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55576" y="1340768"/>
            <a:ext cx="403244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n>
                  <a:solidFill>
                    <a:sysClr val="windowText" lastClr="000000"/>
                  </a:solidFill>
                </a:ln>
                <a:effectLst>
                  <a:glow rad="1016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Недостатки бетонной крепи свойственны и монолитной железобетонной. Кроме того, возведение ее сложнее, дороже и длительнее. Все это ограничивает применение монолитной железобетонной крепи для крепления горных выработок.</a:t>
            </a:r>
            <a:endParaRPr lang="ru-RU" sz="2400" dirty="0">
              <a:ln>
                <a:solidFill>
                  <a:sysClr val="windowText" lastClr="000000"/>
                </a:solidFill>
              </a:ln>
              <a:effectLst>
                <a:glow rad="101600">
                  <a:schemeClr val="bg1">
                    <a:alpha val="6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8" descr="http://www.beroepen-plaatjes.nl/files/beroepen-plaatjes/mijnwerkers/mijnwerkers-5328466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5724127" y="332655"/>
            <a:ext cx="2880320" cy="39933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83568" y="764704"/>
            <a:ext cx="770485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n>
                  <a:solidFill>
                    <a:sysClr val="windowText" lastClr="000000"/>
                  </a:solidFill>
                </a:ln>
                <a:effectLst>
                  <a:glow rad="101600">
                    <a:schemeClr val="bg2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Сборные железобетонные крепи изготавливают на заводах железобетонных изделий, доставляют в готовом виде в выработки, где возводят путем сборки (монтажа) готовых элементов.</a:t>
            </a:r>
            <a:endParaRPr lang="ru-RU" sz="2400" dirty="0">
              <a:ln>
                <a:solidFill>
                  <a:sysClr val="windowText" lastClr="000000"/>
                </a:solidFill>
              </a:ln>
              <a:effectLst>
                <a:glow rad="101600">
                  <a:schemeClr val="bg2">
                    <a:alpha val="6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2967335"/>
            <a:ext cx="792088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n>
                  <a:solidFill>
                    <a:sysClr val="windowText" lastClr="000000"/>
                  </a:solidFill>
                </a:ln>
                <a:effectLst>
                  <a:glow rad="101600">
                    <a:schemeClr val="bg2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конструкции сборные железобетонные крепи можно разделить на два типа:</a:t>
            </a:r>
          </a:p>
          <a:p>
            <a:pPr algn="ctr"/>
            <a:r>
              <a:rPr lang="ru-RU" sz="2400" dirty="0" smtClean="0">
                <a:ln>
                  <a:solidFill>
                    <a:sysClr val="windowText" lastClr="000000"/>
                  </a:solidFill>
                </a:ln>
                <a:effectLst>
                  <a:glow rad="101600">
                    <a:schemeClr val="bg2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u="sng" dirty="0" smtClean="0">
                <a:ln>
                  <a:solidFill>
                    <a:sysClr val="windowText" lastClr="000000"/>
                  </a:solidFill>
                </a:ln>
                <a:effectLst>
                  <a:glow rad="101600">
                    <a:schemeClr val="bg2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рамные</a:t>
            </a:r>
            <a:r>
              <a:rPr lang="ru-RU" sz="2400" dirty="0" smtClean="0">
                <a:ln>
                  <a:solidFill>
                    <a:sysClr val="windowText" lastClr="000000"/>
                  </a:solidFill>
                </a:ln>
                <a:effectLst>
                  <a:glow rad="101600">
                    <a:schemeClr val="bg2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состоящие из отдельных рам, арок и колец, устанавливаемых </a:t>
            </a:r>
            <a:r>
              <a:rPr lang="ru-RU" sz="2400" dirty="0" err="1" smtClean="0">
                <a:ln>
                  <a:solidFill>
                    <a:sysClr val="windowText" lastClr="000000"/>
                  </a:solidFill>
                </a:ln>
                <a:effectLst>
                  <a:glow rad="101600">
                    <a:schemeClr val="bg2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вразбежку</a:t>
            </a:r>
            <a:r>
              <a:rPr lang="ru-RU" sz="2400" dirty="0" smtClean="0">
                <a:ln>
                  <a:solidFill>
                    <a:sysClr val="windowText" lastClr="000000"/>
                  </a:solidFill>
                </a:ln>
                <a:effectLst>
                  <a:glow rad="101600">
                    <a:schemeClr val="bg2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</a:p>
          <a:p>
            <a:pPr algn="ctr"/>
            <a:r>
              <a:rPr lang="ru-RU" sz="2400" dirty="0" smtClean="0">
                <a:ln>
                  <a:solidFill>
                    <a:sysClr val="windowText" lastClr="000000"/>
                  </a:solidFill>
                </a:ln>
                <a:effectLst>
                  <a:glow rad="101600">
                    <a:schemeClr val="bg2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u="sng" dirty="0" smtClean="0">
                <a:ln>
                  <a:solidFill>
                    <a:sysClr val="windowText" lastClr="000000"/>
                  </a:solidFill>
                </a:ln>
                <a:effectLst>
                  <a:glow rad="101600">
                    <a:schemeClr val="bg2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сплошные,</a:t>
            </a:r>
            <a:r>
              <a:rPr lang="ru-RU" sz="2400" dirty="0" smtClean="0">
                <a:ln>
                  <a:solidFill>
                    <a:sysClr val="windowText" lastClr="000000"/>
                  </a:solidFill>
                </a:ln>
                <a:effectLst>
                  <a:glow rad="101600">
                    <a:schemeClr val="bg2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собираемые из плит, блоков или тюбингов.</a:t>
            </a:r>
            <a:endParaRPr lang="ru-RU" sz="2400" dirty="0">
              <a:ln>
                <a:solidFill>
                  <a:sysClr val="windowText" lastClr="000000"/>
                </a:solidFill>
              </a:ln>
              <a:effectLst>
                <a:glow rad="101600">
                  <a:schemeClr val="bg2">
                    <a:alpha val="6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980728"/>
            <a:ext cx="846043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n>
                  <a:solidFill>
                    <a:sysClr val="windowText" lastClr="000000"/>
                  </a:solidFill>
                </a:ln>
                <a:effectLst>
                  <a:glow rad="101600">
                    <a:schemeClr val="bg2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Элементы крепи первого типа имеют массу не более 100—120 кг, так как в основном возводятся вручную; элементы крепи второго типа имеют массу 200—500 кг и для их возведения применяют дуговые, стреловые или рычажные крепеукладчики.</a:t>
            </a:r>
          </a:p>
          <a:p>
            <a:endParaRPr lang="ru-RU" dirty="0">
              <a:ln>
                <a:solidFill>
                  <a:sysClr val="windowText" lastClr="000000"/>
                </a:solidFill>
              </a:ln>
              <a:effectLst>
                <a:glow rad="101600">
                  <a:schemeClr val="bg2">
                    <a:alpha val="60000"/>
                  </a:schemeClr>
                </a:glo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7544" y="3933056"/>
            <a:ext cx="849694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dirty="0" smtClean="0">
                <a:ln>
                  <a:solidFill>
                    <a:sysClr val="windowText" lastClr="000000"/>
                  </a:solidFill>
                </a:ln>
                <a:solidFill>
                  <a:prstClr val="black"/>
                </a:solidFill>
                <a:effectLst>
                  <a:glow rad="101600">
                    <a:schemeClr val="bg2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Сборные железобетонные крепи применяют в выработках при сроке службы более 3—5 лет с установившимся горным давлением и реже с неустановившимся (податливые конструкции). </a:t>
            </a:r>
            <a:endParaRPr lang="ru-RU" sz="2400" dirty="0">
              <a:ln>
                <a:solidFill>
                  <a:sysClr val="windowText" lastClr="000000"/>
                </a:solidFill>
              </a:ln>
              <a:solidFill>
                <a:prstClr val="black"/>
              </a:solidFill>
              <a:effectLst>
                <a:glow rad="101600">
                  <a:schemeClr val="bg2">
                    <a:alpha val="6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539552" y="908720"/>
            <a:ext cx="8064896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ln>
                  <a:solidFill>
                    <a:sysClr val="windowText" lastClr="000000"/>
                  </a:solidFill>
                </a:ln>
                <a:effectLst>
                  <a:glow rad="101600">
                    <a:schemeClr val="bg2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Достоинства сборной и железобетонной крепи</a:t>
            </a:r>
            <a:r>
              <a:rPr lang="ru-RU" sz="2400" dirty="0" smtClean="0">
                <a:ln>
                  <a:solidFill>
                    <a:sysClr val="windowText" lastClr="000000"/>
                  </a:solidFill>
                </a:ln>
                <a:effectLst>
                  <a:glow rad="101600">
                    <a:schemeClr val="bg2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</a:p>
          <a:p>
            <a:pPr algn="ctr"/>
            <a:r>
              <a:rPr lang="ru-RU" sz="2400" dirty="0" smtClean="0">
                <a:ln>
                  <a:solidFill>
                    <a:sysClr val="windowText" lastClr="000000"/>
                  </a:solidFill>
                </a:ln>
                <a:effectLst>
                  <a:glow rad="101600">
                    <a:schemeClr val="bg2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огнестойкость, долговечность, </a:t>
            </a:r>
            <a:r>
              <a:rPr lang="ru-RU" sz="2400" dirty="0" err="1" smtClean="0">
                <a:ln>
                  <a:solidFill>
                    <a:sysClr val="windowText" lastClr="000000"/>
                  </a:solidFill>
                </a:ln>
                <a:effectLst>
                  <a:glow rad="101600">
                    <a:schemeClr val="bg2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индустриальность</a:t>
            </a:r>
            <a:r>
              <a:rPr lang="ru-RU" sz="2400" dirty="0" smtClean="0">
                <a:ln>
                  <a:solidFill>
                    <a:sysClr val="windowText" lastClr="000000"/>
                  </a:solidFill>
                </a:ln>
                <a:effectLst>
                  <a:glow rad="101600">
                    <a:schemeClr val="bg2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изготовления, воспринимает горное давление сразу после ее установки, возможность механизированного возведения, скорость возведения выше, а стоимость меньше по сравнению с монолитной железобетонной крепью.</a:t>
            </a:r>
            <a:endParaRPr lang="ru-RU" sz="2400" dirty="0">
              <a:ln>
                <a:solidFill>
                  <a:sysClr val="windowText" lastClr="000000"/>
                </a:solidFill>
              </a:ln>
              <a:effectLst>
                <a:glow rad="101600">
                  <a:schemeClr val="bg2">
                    <a:alpha val="6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39552" y="4077072"/>
            <a:ext cx="820891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ln>
                  <a:solidFill>
                    <a:sysClr val="windowText" lastClr="000000"/>
                  </a:solidFill>
                </a:ln>
                <a:effectLst>
                  <a:glow rad="101600">
                    <a:schemeClr val="bg2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Недостатки: </a:t>
            </a:r>
          </a:p>
          <a:p>
            <a:pPr algn="ctr"/>
            <a:r>
              <a:rPr lang="ru-RU" sz="2400" dirty="0" smtClean="0">
                <a:ln>
                  <a:solidFill>
                    <a:sysClr val="windowText" lastClr="000000"/>
                  </a:solidFill>
                </a:ln>
                <a:effectLst>
                  <a:glow rad="101600">
                    <a:schemeClr val="bg2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большая масса и высокая стоимость железобетонных элементов, невозможность повторного использования, незначительная несущая способность на изгиб.</a:t>
            </a:r>
            <a:endParaRPr lang="ru-RU" sz="2400" dirty="0">
              <a:ln>
                <a:solidFill>
                  <a:sysClr val="windowText" lastClr="000000"/>
                </a:solidFill>
              </a:ln>
              <a:effectLst>
                <a:glow rad="101600">
                  <a:schemeClr val="bg2">
                    <a:alpha val="6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1862</TotalTime>
  <Words>307</Words>
  <Application>Microsoft Office PowerPoint</Application>
  <PresentationFormat>Экран (4:3)</PresentationFormat>
  <Paragraphs>22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Company>MultiDVD Team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КРЕПЬ. ВЫДЫ ШАХТНОЙ КРЕПИ.</dc:title>
  <dc:creator>Home</dc:creator>
  <cp:lastModifiedBy>мечта</cp:lastModifiedBy>
  <cp:revision>8</cp:revision>
  <dcterms:created xsi:type="dcterms:W3CDTF">2015-12-04T13:49:00Z</dcterms:created>
  <dcterms:modified xsi:type="dcterms:W3CDTF">2020-08-30T14:50:56Z</dcterms:modified>
</cp:coreProperties>
</file>