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Lst>
  <p:sldIdLst>
    <p:sldId id="256" r:id="rId6"/>
    <p:sldId id="257" r:id="rId7"/>
    <p:sldId id="258" r:id="rId8"/>
    <p:sldId id="259" r:id="rId9"/>
    <p:sldId id="260" r:id="rId10"/>
    <p:sldId id="262" r:id="rId11"/>
    <p:sldId id="266" r:id="rId12"/>
    <p:sldId id="269" r:id="rId13"/>
    <p:sldId id="270" r:id="rId14"/>
    <p:sldId id="271" r:id="rId15"/>
    <p:sldId id="272" r:id="rId16"/>
    <p:sldId id="273" r:id="rId17"/>
    <p:sldId id="261" r:id="rId18"/>
    <p:sldId id="264" r:id="rId19"/>
    <p:sldId id="26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FF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00" autoAdjust="0"/>
  </p:normalViewPr>
  <p:slideViewPr>
    <p:cSldViewPr>
      <p:cViewPr>
        <p:scale>
          <a:sx n="71" d="100"/>
          <a:sy n="71" d="100"/>
        </p:scale>
        <p:origin x="-135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31.03.2020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31.03.2020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31.03.2020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31.03.2020</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31.03.2020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31.03.2020</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31.03.2020</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31.03.2020</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t>31.03.2020</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t>31.03.2020</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t>31.03.2020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t>31.03.2020</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t>31.03.2020</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31.03.2020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31.03.2020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31.03.2020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B4C71EC6-210F-42DE-9C53-41977AD35B3D}" type="datetimeFigureOut">
              <a:rPr lang="ru-RU" smtClean="0"/>
              <a:t>31.03.2020</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t>31.03.2020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t>31.03.2020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31.03.2020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314" y="3284985"/>
            <a:ext cx="9179314" cy="1080120"/>
          </a:xfrm>
        </p:spPr>
        <p:txBody>
          <a:bodyPr>
            <a:noAutofit/>
          </a:bodyPr>
          <a:lstStyle/>
          <a:p>
            <a:pPr algn="ctr"/>
            <a:r>
              <a:rPr lang="kk-KZ" sz="5400" b="1" dirty="0">
                <a:latin typeface="Times New Roman" panose="02020603050405020304" pitchFamily="18" charset="0"/>
                <a:cs typeface="Times New Roman" panose="02020603050405020304" pitchFamily="18" charset="0"/>
              </a:rPr>
              <a:t>Жер қойнауын пайдаланушыларға салық салу</a:t>
            </a:r>
            <a:r>
              <a:rPr lang="ru-RU" sz="5400" dirty="0"/>
              <a:t/>
            </a:r>
            <a:br>
              <a:rPr lang="ru-RU" sz="5400" dirty="0"/>
            </a:br>
            <a:endParaRPr lang="ru-RU" sz="5400" dirty="0"/>
          </a:p>
        </p:txBody>
      </p:sp>
    </p:spTree>
    <p:extLst>
      <p:ext uri="{BB962C8B-B14F-4D97-AF65-F5344CB8AC3E}">
        <p14:creationId xmlns:p14="http://schemas.microsoft.com/office/powerpoint/2010/main" val="2581352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276872"/>
            <a:ext cx="9073008" cy="2880320"/>
          </a:xfrm>
        </p:spPr>
        <p:txBody>
          <a:bodyPr>
            <a:noAutofit/>
          </a:bodyPr>
          <a:lstStyle/>
          <a:p>
            <a:r>
              <a:rPr lang="sr-Cyrl-CS" sz="3600" b="1" u="sng" dirty="0">
                <a:solidFill>
                  <a:srgbClr val="7030A0"/>
                </a:solidFill>
                <a:effectLst/>
                <a:latin typeface="Times New Roman" panose="02020603050405020304" pitchFamily="18" charset="0"/>
                <a:cs typeface="Times New Roman" panose="02020603050405020304" pitchFamily="18" charset="0"/>
              </a:rPr>
              <a:t>Жер қойнауын пайдаланушылар </a:t>
            </a:r>
            <a:r>
              <a:rPr lang="sr-Cyrl-CS" sz="3600" b="1" dirty="0">
                <a:solidFill>
                  <a:schemeClr val="tx1"/>
                </a:solidFill>
                <a:effectLst/>
                <a:latin typeface="Times New Roman" panose="02020603050405020304" pitchFamily="18" charset="0"/>
                <a:cs typeface="Times New Roman" panose="02020603050405020304" pitchFamily="18" charset="0"/>
              </a:rPr>
              <a:t>– </a:t>
            </a:r>
            <a:r>
              <a:rPr lang="sr-Cyrl-CS" sz="3600" i="1" dirty="0">
                <a:solidFill>
                  <a:schemeClr val="tx1"/>
                </a:solidFill>
                <a:effectLst/>
                <a:latin typeface="Times New Roman" panose="02020603050405020304" pitchFamily="18" charset="0"/>
                <a:cs typeface="Times New Roman" panose="02020603050405020304" pitchFamily="18" charset="0"/>
              </a:rPr>
              <a:t>Қазақстан Республикасының аумағында, мұнай операцияларын қоса алғанда, жер қойнауын пайдалану жөніндегі операцияларды Қазақстан Республикасының заң актілеріне сәйкес жүзеге асыратын жеке және заңды тұлға.</a:t>
            </a:r>
            <a:r>
              <a:rPr lang="ru-RU" sz="4000" dirty="0">
                <a:effectLst/>
              </a:rPr>
              <a:t/>
            </a:r>
            <a:br>
              <a:rPr lang="ru-RU" sz="4000" dirty="0">
                <a:effectLst/>
              </a:rPr>
            </a:br>
            <a:endParaRPr lang="ru-RU" sz="4000" dirty="0"/>
          </a:p>
        </p:txBody>
      </p:sp>
    </p:spTree>
    <p:extLst>
      <p:ext uri="{BB962C8B-B14F-4D97-AF65-F5344CB8AC3E}">
        <p14:creationId xmlns:p14="http://schemas.microsoft.com/office/powerpoint/2010/main" val="1172069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1399032"/>
          </a:xfrm>
        </p:spPr>
        <p:txBody>
          <a:bodyPr>
            <a:normAutofit fontScale="90000"/>
          </a:bodyPr>
          <a:lstStyle/>
          <a:p>
            <a:pPr algn="ctr"/>
            <a:r>
              <a:rPr lang="kk-KZ" b="1" dirty="0">
                <a:solidFill>
                  <a:schemeClr val="tx1"/>
                </a:solidFill>
                <a:effectLst/>
                <a:latin typeface="Times New Roman" panose="02020603050405020304" pitchFamily="18" charset="0"/>
                <a:cs typeface="Times New Roman" panose="02020603050405020304" pitchFamily="18" charset="0"/>
              </a:rPr>
              <a:t>Жер қойнауын пайдаланушылар мынадай салықтары мен арнайы төлемдердi төлейді:</a:t>
            </a:r>
            <a:r>
              <a:rPr lang="ru-RU" dirty="0">
                <a:effectLst/>
              </a:rPr>
              <a:t/>
            </a:r>
            <a:br>
              <a:rPr lang="ru-RU" dirty="0">
                <a:effectLst/>
              </a:rPr>
            </a:br>
            <a:endParaRPr lang="ru-RU" dirty="0"/>
          </a:p>
        </p:txBody>
      </p:sp>
      <p:sp>
        <p:nvSpPr>
          <p:cNvPr id="3" name="Объект 2"/>
          <p:cNvSpPr>
            <a:spLocks noGrp="1"/>
          </p:cNvSpPr>
          <p:nvPr>
            <p:ph idx="1"/>
          </p:nvPr>
        </p:nvSpPr>
        <p:spPr>
          <a:xfrm>
            <a:off x="539552" y="1988840"/>
            <a:ext cx="7520940" cy="3579849"/>
          </a:xfrm>
        </p:spPr>
        <p:txBody>
          <a:bodyPr>
            <a:noAutofit/>
          </a:bodyPr>
          <a:lstStyle/>
          <a:p>
            <a:r>
              <a:rPr lang="kk-KZ" sz="2400" dirty="0">
                <a:latin typeface="Times New Roman" panose="02020603050405020304" pitchFamily="18" charset="0"/>
                <a:cs typeface="Times New Roman" panose="02020603050405020304" pitchFamily="18" charset="0"/>
              </a:rPr>
              <a:t>1) үстеме пайда салығын;</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2) жер қойнауын пайдаланушылардың арнайы төлемдерiн:</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а) бонустар (қол қойылатын және коммерциялық табу);</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ә) роялтидi;</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б) өнiмдi бөлу бойынша Қазақстан Республикасының үлесi;</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в) қызметiн өнiмдi бөлу туралы келiсiм-шарт бойынша жүзеге асыратын жер қойнауын пайдаланушының қосымша төлемiн есептеу мен төлеу тәртiбi белгiленедi.</a:t>
            </a:r>
            <a:r>
              <a:rPr lang="ru-RU" sz="2400" dirty="0"/>
              <a:t/>
            </a:r>
            <a:br>
              <a:rPr lang="ru-RU" sz="2400" dirty="0"/>
            </a:br>
            <a:endParaRPr lang="ru-RU" sz="2400" dirty="0"/>
          </a:p>
        </p:txBody>
      </p:sp>
    </p:spTree>
    <p:extLst>
      <p:ext uri="{BB962C8B-B14F-4D97-AF65-F5344CB8AC3E}">
        <p14:creationId xmlns:p14="http://schemas.microsoft.com/office/powerpoint/2010/main" val="4181626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908720"/>
            <a:ext cx="7520940" cy="548640"/>
          </a:xfrm>
        </p:spPr>
        <p:txBody>
          <a:bodyPr/>
          <a:lstStyle/>
          <a:p>
            <a:pPr algn="ctr"/>
            <a:r>
              <a:rPr lang="kk-KZ" i="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Жер қойнауын пайдаланушыларға салық салу екi үлгiге бөлiнедi:</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015211893"/>
              </p:ext>
            </p:extLst>
          </p:nvPr>
        </p:nvGraphicFramePr>
        <p:xfrm>
          <a:off x="755576" y="1772816"/>
          <a:ext cx="7521576" cy="4754880"/>
        </p:xfrm>
        <a:graphic>
          <a:graphicData uri="http://schemas.openxmlformats.org/drawingml/2006/table">
            <a:tbl>
              <a:tblPr firstRow="1" bandRow="1">
                <a:tableStyleId>{5C22544A-7EE6-4342-B048-85BDC9FD1C3A}</a:tableStyleId>
              </a:tblPr>
              <a:tblGrid>
                <a:gridCol w="3760788"/>
                <a:gridCol w="3760788"/>
              </a:tblGrid>
              <a:tr h="36724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1) </a:t>
                      </a:r>
                      <a:r>
                        <a:rPr lang="kk-KZ" sz="1800" b="1" i="1" kern="1200" dirty="0" smtClean="0">
                          <a:solidFill>
                            <a:schemeClr val="lt1"/>
                          </a:solidFill>
                          <a:effectLst/>
                          <a:latin typeface="Times New Roman" panose="02020603050405020304" pitchFamily="18" charset="0"/>
                          <a:ea typeface="+mn-ea"/>
                          <a:cs typeface="Times New Roman" panose="02020603050405020304" pitchFamily="18" charset="0"/>
                        </a:rPr>
                        <a:t>бiрiншi үлгi -</a:t>
                      </a:r>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  өнiмдi бөлу бойынша Қазақстан Республикасының үлесiн қоспағанда, жер қойнауын пайдаланушының Салық кодексінде көзделген салық пен басқа да мiндеттi төлемдердi төлеуiн көздейдi;</a:t>
                      </a:r>
                      <a:endParaRPr lang="ru-RU" sz="1800" b="1" kern="1200" dirty="0" smtClean="0">
                        <a:solidFill>
                          <a:schemeClr val="lt1"/>
                        </a:solidFill>
                        <a:effectLst/>
                        <a:latin typeface="Times New Roman" panose="02020603050405020304" pitchFamily="18" charset="0"/>
                        <a:ea typeface="+mn-ea"/>
                        <a:cs typeface="Times New Roman" panose="02020603050405020304" pitchFamily="18" charset="0"/>
                      </a:endParaRPr>
                    </a:p>
                    <a:p>
                      <a:endParaRPr lang="ru-RU" dirty="0"/>
                    </a:p>
                  </a:txBody>
                  <a:tcPr/>
                </a:tc>
                <a:tc>
                  <a:txBody>
                    <a:bodyPr/>
                    <a:lstStyle/>
                    <a:p>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2) </a:t>
                      </a:r>
                      <a:r>
                        <a:rPr lang="kk-KZ" sz="1800" b="1" i="1" kern="1200" dirty="0" smtClean="0">
                          <a:solidFill>
                            <a:schemeClr val="lt1"/>
                          </a:solidFill>
                          <a:effectLst/>
                          <a:latin typeface="Times New Roman" panose="02020603050405020304" pitchFamily="18" charset="0"/>
                          <a:ea typeface="+mn-ea"/>
                          <a:cs typeface="Times New Roman" panose="02020603050405020304" pitchFamily="18" charset="0"/>
                        </a:rPr>
                        <a:t>екiншi үлгi - </a:t>
                      </a:r>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 жер қойнауын пайдаланушының өнiмдi бөлу бойынша Қазақстан Республикасының үлесiн төлеуiн (беруiн), сондай-ақ  Салық кодексінде көзделген салық пен басқа да мiндеттi төлемдердiң барлық түрлерiн төлеуiн көздейдi, оларға:</a:t>
                      </a:r>
                      <a:endParaRPr lang="ru-RU" sz="1800" b="1" kern="1200" dirty="0" smtClean="0">
                        <a:solidFill>
                          <a:schemeClr val="lt1"/>
                        </a:solidFill>
                        <a:effectLst/>
                        <a:latin typeface="Times New Roman" panose="02020603050405020304" pitchFamily="18" charset="0"/>
                        <a:ea typeface="+mn-ea"/>
                        <a:cs typeface="Times New Roman" panose="02020603050405020304" pitchFamily="18" charset="0"/>
                      </a:endParaRPr>
                    </a:p>
                    <a:p>
                      <a:pPr lvl="0"/>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экспортталатын шикi мұнайға салынатын рента салығы;</a:t>
                      </a:r>
                      <a:endParaRPr lang="ru-RU" sz="1800" b="1" kern="1200" dirty="0" smtClean="0">
                        <a:solidFill>
                          <a:schemeClr val="lt1"/>
                        </a:solidFill>
                        <a:effectLst/>
                        <a:latin typeface="Times New Roman" panose="02020603050405020304" pitchFamily="18" charset="0"/>
                        <a:ea typeface="+mn-ea"/>
                        <a:cs typeface="Times New Roman" panose="02020603050405020304" pitchFamily="18" charset="0"/>
                      </a:endParaRPr>
                    </a:p>
                    <a:p>
                      <a:pPr lvl="0"/>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газ конденсатын қоса алғанда, шикі мұнайға салынатын акциз;</a:t>
                      </a:r>
                      <a:endParaRPr lang="ru-RU" sz="1800" b="1" kern="1200" dirty="0" smtClean="0">
                        <a:solidFill>
                          <a:schemeClr val="lt1"/>
                        </a:solidFill>
                        <a:effectLst/>
                        <a:latin typeface="Times New Roman" panose="02020603050405020304" pitchFamily="18" charset="0"/>
                        <a:ea typeface="+mn-ea"/>
                        <a:cs typeface="Times New Roman" panose="02020603050405020304" pitchFamily="18" charset="0"/>
                      </a:endParaRPr>
                    </a:p>
                    <a:p>
                      <a:pPr lvl="0"/>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үстеме</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пайда</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салығы</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a:t>
                      </a:r>
                    </a:p>
                    <a:p>
                      <a:pPr lvl="0"/>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жер</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салығы</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a:t>
                      </a:r>
                    </a:p>
                    <a:p>
                      <a:pPr lvl="0"/>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мүлiк</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салығы</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lt1"/>
                          </a:solidFill>
                          <a:effectLst/>
                          <a:latin typeface="Times New Roman" panose="02020603050405020304" pitchFamily="18" charset="0"/>
                          <a:ea typeface="+mn-ea"/>
                          <a:cs typeface="Times New Roman" panose="02020603050405020304" pitchFamily="18" charset="0"/>
                        </a:rPr>
                        <a:t>қосылмайды</a:t>
                      </a:r>
                      <a:r>
                        <a:rPr lang="ru-RU" sz="1800" b="1" kern="1200" dirty="0" smtClean="0">
                          <a:solidFill>
                            <a:schemeClr val="lt1"/>
                          </a:solidFill>
                          <a:effectLst/>
                          <a:latin typeface="Times New Roman" panose="02020603050405020304" pitchFamily="18" charset="0"/>
                          <a:ea typeface="+mn-ea"/>
                          <a:cs typeface="Times New Roman" panose="02020603050405020304" pitchFamily="18" charset="0"/>
                        </a:rPr>
                        <a:t>.</a:t>
                      </a:r>
                    </a:p>
                    <a:p>
                      <a:endParaRPr lang="ru-RU" dirty="0"/>
                    </a:p>
                  </a:txBody>
                  <a:tcPr/>
                </a:tc>
              </a:tr>
            </a:tbl>
          </a:graphicData>
        </a:graphic>
      </p:graphicFrame>
    </p:spTree>
    <p:extLst>
      <p:ext uri="{BB962C8B-B14F-4D97-AF65-F5344CB8AC3E}">
        <p14:creationId xmlns:p14="http://schemas.microsoft.com/office/powerpoint/2010/main" val="2417114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20688"/>
            <a:ext cx="8568952" cy="3579849"/>
          </a:xfrm>
        </p:spPr>
        <p:txBody>
          <a:bodyPr>
            <a:noAutofit/>
          </a:bodyPr>
          <a:lstStyle/>
          <a:p>
            <a:r>
              <a:rPr lang="ru-RU" sz="3200" b="0" i="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Салық</a:t>
            </a:r>
            <a:r>
              <a:rPr lang="ru-RU" sz="3200" b="0" i="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i="1"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сараптамасы</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құзыреттi</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орган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жасаған</a:t>
            </a:r>
            <a:r>
              <a:rPr lang="kk-KZ"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өнімді бөлу туралы </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келісiм-шарт</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жобасына</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оған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толықтырулар</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мен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өзгерiстерге</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талдау</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жасау</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мен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баға</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берудi</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қамтитын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салық</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салу шарттарын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анықтау</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оның</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iшiнде</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Қазақстан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Республикасының</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заңдарына</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сәйкес</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жер</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қойнауын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пайдаланушылардың</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арнаулы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төлемдерi</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мен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салығын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белгiлеу</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мақсатында</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өткiзiлетiн</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мiндеттi</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0" dirty="0" err="1">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сараптама</a:t>
            </a:r>
            <a: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3200" b="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ru-RU" sz="3200" b="0" dirty="0"/>
          </a:p>
        </p:txBody>
      </p:sp>
    </p:spTree>
    <p:extLst>
      <p:ext uri="{BB962C8B-B14F-4D97-AF65-F5344CB8AC3E}">
        <p14:creationId xmlns:p14="http://schemas.microsoft.com/office/powerpoint/2010/main" val="1347067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4"/>
            <a:ext cx="8568952" cy="6120680"/>
          </a:xfrm>
        </p:spPr>
        <p:txBody>
          <a:bodyPr>
            <a:normAutofit/>
          </a:bodyPr>
          <a:lstStyle/>
          <a:p>
            <a:r>
              <a:rPr lang="kk-KZ" sz="3200" b="0" i="1" dirty="0">
                <a:solidFill>
                  <a:schemeClr val="tx1">
                    <a:lumMod val="85000"/>
                    <a:lumOff val="15000"/>
                  </a:schemeClr>
                </a:solidFill>
                <a:effectLst>
                  <a:outerShdw blurRad="38100" dist="38100" dir="2700000" algn="tl">
                    <a:srgbClr val="000000">
                      <a:alpha val="43137"/>
                    </a:srgbClr>
                  </a:outerShdw>
                </a:effectLst>
              </a:rPr>
              <a:t>Жер қойнауын пайдалану барлаумен және  өндiрумен байланысы жоқ жер асты құрылыстарын салу және пайдалану жолымен жүзеге асырылатын кезде жер асты құрылыстарын салу кезiнде жер қойнауынан алынатын пайдалы қазбалардың көлемi, сондай-ақ мұндай құрылыстардың жер қойнауында алатын көлемi </a:t>
            </a:r>
            <a:r>
              <a:rPr lang="kk-KZ" sz="3200" i="1" u="sng" dirty="0">
                <a:solidFill>
                  <a:srgbClr val="FF0000"/>
                </a:solidFill>
                <a:effectLst>
                  <a:outerShdw blurRad="38100" dist="38100" dir="2700000" algn="tl">
                    <a:srgbClr val="000000">
                      <a:alpha val="43137"/>
                    </a:srgbClr>
                  </a:outerShdw>
                </a:effectLst>
              </a:rPr>
              <a:t>салық салу объектiсi </a:t>
            </a:r>
            <a:r>
              <a:rPr lang="kk-KZ" sz="3200" b="0" i="1" dirty="0">
                <a:solidFill>
                  <a:schemeClr val="tx1">
                    <a:lumMod val="85000"/>
                    <a:lumOff val="15000"/>
                  </a:schemeClr>
                </a:solidFill>
                <a:effectLst>
                  <a:outerShdw blurRad="38100" dist="38100" dir="2700000" algn="tl">
                    <a:srgbClr val="000000">
                      <a:alpha val="43137"/>
                    </a:srgbClr>
                  </a:outerShdw>
                </a:effectLst>
              </a:rPr>
              <a:t>болып табылады.</a:t>
            </a:r>
            <a:endParaRPr lang="ru-RU" sz="3200" b="0" i="1" dirty="0">
              <a:solidFill>
                <a:schemeClr val="tx1">
                  <a:lumMod val="85000"/>
                  <a:lumOff val="15000"/>
                </a:schemeClr>
              </a:solidFill>
              <a:effectLst>
                <a:outerShdw blurRad="38100" dist="38100" dir="2700000" algn="tl">
                  <a:srgbClr val="000000">
                    <a:alpha val="43137"/>
                  </a:srgbClr>
                </a:outerShdw>
              </a:effectLst>
            </a:endParaRPr>
          </a:p>
          <a:p>
            <a:r>
              <a:rPr lang="kk-KZ" sz="3200" b="0" i="1" dirty="0">
                <a:solidFill>
                  <a:schemeClr val="tx1">
                    <a:lumMod val="85000"/>
                    <a:lumOff val="15000"/>
                  </a:schemeClr>
                </a:solidFill>
                <a:effectLst>
                  <a:outerShdw blurRad="38100" dist="38100" dir="2700000" algn="tl">
                    <a:srgbClr val="000000">
                      <a:alpha val="43137"/>
                    </a:srgbClr>
                  </a:outerShdw>
                </a:effectLst>
              </a:rPr>
              <a:t>Айқындалатын пайдалы қазбалардың құны роялтиді есептеу үшiн </a:t>
            </a:r>
            <a:r>
              <a:rPr lang="kk-KZ" sz="3200" i="1" u="sng" dirty="0">
                <a:solidFill>
                  <a:srgbClr val="FF0000"/>
                </a:solidFill>
                <a:effectLst>
                  <a:outerShdw blurRad="38100" dist="38100" dir="2700000" algn="tl">
                    <a:srgbClr val="000000">
                      <a:alpha val="43137"/>
                    </a:srgbClr>
                  </a:outerShdw>
                </a:effectLst>
              </a:rPr>
              <a:t>салық базасы болып </a:t>
            </a:r>
            <a:r>
              <a:rPr lang="kk-KZ" sz="3200" i="1" u="sng" dirty="0">
                <a:solidFill>
                  <a:schemeClr val="tx1">
                    <a:lumMod val="85000"/>
                    <a:lumOff val="15000"/>
                  </a:schemeClr>
                </a:solidFill>
                <a:effectLst>
                  <a:outerShdw blurRad="38100" dist="38100" dir="2700000" algn="tl">
                    <a:srgbClr val="000000">
                      <a:alpha val="43137"/>
                    </a:srgbClr>
                  </a:outerShdw>
                </a:effectLst>
              </a:rPr>
              <a:t>алады.</a:t>
            </a:r>
            <a:endParaRPr lang="ru-RU" sz="3200" i="1" u="sng" dirty="0">
              <a:solidFill>
                <a:schemeClr val="tx1">
                  <a:lumMod val="85000"/>
                  <a:lumOff val="15000"/>
                </a:schemeClr>
              </a:solidFill>
              <a:effectLst>
                <a:outerShdw blurRad="38100" dist="38100" dir="2700000" algn="tl">
                  <a:srgbClr val="000000">
                    <a:alpha val="43137"/>
                  </a:srgbClr>
                </a:outerShdw>
              </a:effectLst>
            </a:endParaRPr>
          </a:p>
          <a:p>
            <a:endParaRPr lang="ru-RU" sz="3200" dirty="0">
              <a:solidFill>
                <a:schemeClr val="tx1">
                  <a:lumMod val="85000"/>
                  <a:lumOff val="15000"/>
                </a:schemeClr>
              </a:solidFill>
            </a:endParaRPr>
          </a:p>
        </p:txBody>
      </p:sp>
    </p:spTree>
    <p:extLst>
      <p:ext uri="{BB962C8B-B14F-4D97-AF65-F5344CB8AC3E}">
        <p14:creationId xmlns:p14="http://schemas.microsoft.com/office/powerpoint/2010/main" val="1506709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548680"/>
            <a:ext cx="8213536" cy="5472608"/>
          </a:xfrm>
        </p:spPr>
        <p:txBody>
          <a:bodyPr>
            <a:normAutofit fontScale="55000" lnSpcReduction="20000"/>
          </a:bodyPr>
          <a:lstStyle/>
          <a:p>
            <a:r>
              <a:rPr lang="ru-RU" sz="6700" i="1" dirty="0">
                <a:latin typeface="Times New Roman" panose="02020603050405020304" pitchFamily="18" charset="0"/>
                <a:cs typeface="Times New Roman" panose="02020603050405020304" pitchFamily="18" charset="0"/>
              </a:rPr>
              <a:t>Бонус</a:t>
            </a:r>
            <a:r>
              <a:rPr lang="kk-KZ" sz="6700" i="1" dirty="0">
                <a:latin typeface="Times New Roman" panose="02020603050405020304" pitchFamily="18" charset="0"/>
                <a:cs typeface="Times New Roman" panose="02020603050405020304" pitchFamily="18" charset="0"/>
              </a:rPr>
              <a:t> және оның түрлері</a:t>
            </a:r>
            <a:endParaRPr lang="ru-RU" sz="6700" dirty="0">
              <a:latin typeface="Times New Roman" panose="02020603050405020304" pitchFamily="18" charset="0"/>
              <a:cs typeface="Times New Roman" panose="02020603050405020304" pitchFamily="18" charset="0"/>
            </a:endParaRPr>
          </a:p>
          <a:p>
            <a:r>
              <a:rPr lang="ru-RU" sz="6700" dirty="0" err="1">
                <a:latin typeface="Times New Roman" panose="02020603050405020304" pitchFamily="18" charset="0"/>
                <a:cs typeface="Times New Roman" panose="02020603050405020304" pitchFamily="18" charset="0"/>
              </a:rPr>
              <a:t>Бонустар</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жер</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қойнауын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пайдаланушының</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тiркелген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төлемдерi</a:t>
            </a:r>
            <a:r>
              <a:rPr lang="ru-RU" sz="6700" dirty="0">
                <a:latin typeface="Times New Roman" panose="02020603050405020304" pitchFamily="18" charset="0"/>
                <a:cs typeface="Times New Roman" panose="02020603050405020304" pitchFamily="18" charset="0"/>
              </a:rPr>
              <a:t> болып </a:t>
            </a:r>
            <a:r>
              <a:rPr lang="ru-RU" sz="6700" dirty="0" err="1">
                <a:latin typeface="Times New Roman" panose="02020603050405020304" pitchFamily="18" charset="0"/>
                <a:cs typeface="Times New Roman" panose="02020603050405020304" pitchFamily="18" charset="0"/>
              </a:rPr>
              <a:t>табылады</a:t>
            </a:r>
            <a:r>
              <a:rPr lang="ru-RU" sz="6700" dirty="0">
                <a:latin typeface="Times New Roman" panose="02020603050405020304" pitchFamily="18" charset="0"/>
                <a:cs typeface="Times New Roman" panose="02020603050405020304" pitchFamily="18" charset="0"/>
              </a:rPr>
              <a:t>.</a:t>
            </a:r>
          </a:p>
          <a:p>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Жер</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қойнауын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пайдаланушы</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жер</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қойнауын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пайдалануды</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жүргiзудiң</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жеке</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жағдайларын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негiзге</a:t>
            </a:r>
            <a:r>
              <a:rPr lang="ru-RU" sz="6700" dirty="0">
                <a:latin typeface="Times New Roman" panose="02020603050405020304" pitchFamily="18" charset="0"/>
                <a:cs typeface="Times New Roman" panose="02020603050405020304" pitchFamily="18" charset="0"/>
              </a:rPr>
              <a:t> ала </a:t>
            </a:r>
            <a:r>
              <a:rPr lang="ru-RU" sz="6700" dirty="0" err="1">
                <a:latin typeface="Times New Roman" panose="02020603050405020304" pitchFamily="18" charset="0"/>
                <a:cs typeface="Times New Roman" panose="02020603050405020304" pitchFamily="18" charset="0"/>
              </a:rPr>
              <a:t>отырып</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бонустардың</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мынадай</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түрлерiн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төлейдi</a:t>
            </a:r>
            <a:r>
              <a:rPr lang="ru-RU" sz="6700" dirty="0">
                <a:latin typeface="Times New Roman" panose="02020603050405020304" pitchFamily="18" charset="0"/>
                <a:cs typeface="Times New Roman" panose="02020603050405020304" pitchFamily="18" charset="0"/>
              </a:rPr>
              <a:t>:</a:t>
            </a:r>
          </a:p>
          <a:p>
            <a:r>
              <a:rPr lang="ru-RU" sz="6700" dirty="0">
                <a:latin typeface="Times New Roman" panose="02020603050405020304" pitchFamily="18" charset="0"/>
                <a:cs typeface="Times New Roman" panose="02020603050405020304" pitchFamily="18" charset="0"/>
              </a:rPr>
              <a:t>1) </a:t>
            </a:r>
            <a:r>
              <a:rPr lang="ru-RU" sz="6700" dirty="0" err="1">
                <a:latin typeface="Times New Roman" panose="02020603050405020304" pitchFamily="18" charset="0"/>
                <a:cs typeface="Times New Roman" panose="02020603050405020304" pitchFamily="18" charset="0"/>
              </a:rPr>
              <a:t>қол</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қойылатын</a:t>
            </a:r>
            <a:r>
              <a:rPr lang="ru-RU" sz="6700" dirty="0">
                <a:latin typeface="Times New Roman" panose="02020603050405020304" pitchFamily="18" charset="0"/>
                <a:cs typeface="Times New Roman" panose="02020603050405020304" pitchFamily="18" charset="0"/>
              </a:rPr>
              <a:t>;</a:t>
            </a:r>
          </a:p>
          <a:p>
            <a:r>
              <a:rPr lang="ru-RU" sz="6700" dirty="0">
                <a:latin typeface="Times New Roman" panose="02020603050405020304" pitchFamily="18" charset="0"/>
                <a:cs typeface="Times New Roman" panose="02020603050405020304" pitchFamily="18" charset="0"/>
              </a:rPr>
              <a:t>2) коммерциялық табу бонусы</a:t>
            </a:r>
            <a:r>
              <a:rPr lang="ru-RU" sz="6700" dirty="0" smtClean="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11739822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476672"/>
            <a:ext cx="8712968" cy="5904656"/>
          </a:xfrm>
        </p:spPr>
        <p:txBody>
          <a:bodyPr>
            <a:normAutofit fontScale="70000" lnSpcReduction="20000"/>
          </a:bodyPr>
          <a:lstStyle/>
          <a:p>
            <a:r>
              <a:rPr lang="kk-KZ" sz="3300" i="1" dirty="0">
                <a:solidFill>
                  <a:schemeClr val="bg1"/>
                </a:solidFill>
              </a:rPr>
              <a:t>І. </a:t>
            </a:r>
            <a:r>
              <a:rPr lang="ru-RU" sz="3300" i="1" dirty="0" err="1">
                <a:solidFill>
                  <a:schemeClr val="bg1"/>
                </a:solidFill>
              </a:rPr>
              <a:t>Қол</a:t>
            </a:r>
            <a:r>
              <a:rPr lang="ru-RU" sz="3300" i="1" dirty="0">
                <a:solidFill>
                  <a:schemeClr val="bg1"/>
                </a:solidFill>
              </a:rPr>
              <a:t> </a:t>
            </a:r>
            <a:r>
              <a:rPr lang="ru-RU" sz="3300" i="1" dirty="0" err="1">
                <a:solidFill>
                  <a:schemeClr val="bg1"/>
                </a:solidFill>
              </a:rPr>
              <a:t>қойылатын</a:t>
            </a:r>
            <a:r>
              <a:rPr lang="ru-RU" sz="3300" i="1" dirty="0">
                <a:solidFill>
                  <a:schemeClr val="bg1"/>
                </a:solidFill>
              </a:rPr>
              <a:t> бонус</a:t>
            </a:r>
            <a:endParaRPr lang="ru-RU" sz="3300" dirty="0">
              <a:solidFill>
                <a:schemeClr val="bg1"/>
              </a:solidFill>
            </a:endParaRPr>
          </a:p>
          <a:p>
            <a:r>
              <a:rPr lang="ru-RU" sz="3300" dirty="0" err="1">
                <a:solidFill>
                  <a:schemeClr val="bg1"/>
                </a:solidFill>
              </a:rPr>
              <a:t>Қол</a:t>
            </a:r>
            <a:r>
              <a:rPr lang="ru-RU" sz="3300" dirty="0">
                <a:solidFill>
                  <a:schemeClr val="bg1"/>
                </a:solidFill>
              </a:rPr>
              <a:t> </a:t>
            </a:r>
            <a:r>
              <a:rPr lang="ru-RU" sz="3300" dirty="0" err="1">
                <a:solidFill>
                  <a:schemeClr val="bg1"/>
                </a:solidFill>
              </a:rPr>
              <a:t>қойылатын</a:t>
            </a:r>
            <a:r>
              <a:rPr lang="ru-RU" sz="3300" dirty="0">
                <a:solidFill>
                  <a:schemeClr val="bg1"/>
                </a:solidFill>
              </a:rPr>
              <a:t> бонус </a:t>
            </a:r>
            <a:r>
              <a:rPr lang="ru-RU" sz="3300" dirty="0" err="1">
                <a:solidFill>
                  <a:schemeClr val="bg1"/>
                </a:solidFill>
              </a:rPr>
              <a:t>жер</a:t>
            </a:r>
            <a:r>
              <a:rPr lang="ru-RU" sz="3300" dirty="0">
                <a:solidFill>
                  <a:schemeClr val="bg1"/>
                </a:solidFill>
              </a:rPr>
              <a:t> </a:t>
            </a:r>
            <a:r>
              <a:rPr lang="ru-RU" sz="3300" dirty="0" err="1">
                <a:solidFill>
                  <a:schemeClr val="bg1"/>
                </a:solidFill>
              </a:rPr>
              <a:t>қойнауын</a:t>
            </a:r>
            <a:r>
              <a:rPr lang="ru-RU" sz="3300" dirty="0">
                <a:solidFill>
                  <a:schemeClr val="bg1"/>
                </a:solidFill>
              </a:rPr>
              <a:t> </a:t>
            </a:r>
            <a:r>
              <a:rPr lang="ru-RU" sz="3300" dirty="0" err="1">
                <a:solidFill>
                  <a:schemeClr val="bg1"/>
                </a:solidFill>
              </a:rPr>
              <a:t>пайдаланушының</a:t>
            </a:r>
            <a:r>
              <a:rPr lang="ru-RU" sz="3300" dirty="0">
                <a:solidFill>
                  <a:schemeClr val="bg1"/>
                </a:solidFill>
              </a:rPr>
              <a:t> </a:t>
            </a:r>
            <a:r>
              <a:rPr lang="ru-RU" sz="3300" dirty="0" err="1">
                <a:solidFill>
                  <a:schemeClr val="bg1"/>
                </a:solidFill>
              </a:rPr>
              <a:t>келiсiм-шарт</a:t>
            </a:r>
            <a:r>
              <a:rPr lang="ru-RU" sz="3300" dirty="0">
                <a:solidFill>
                  <a:schemeClr val="bg1"/>
                </a:solidFill>
              </a:rPr>
              <a:t> </a:t>
            </a:r>
            <a:r>
              <a:rPr lang="ru-RU" sz="3300" dirty="0" err="1">
                <a:solidFill>
                  <a:schemeClr val="bg1"/>
                </a:solidFill>
              </a:rPr>
              <a:t>жасалатын</a:t>
            </a:r>
            <a:r>
              <a:rPr lang="ru-RU" sz="3300" dirty="0">
                <a:solidFill>
                  <a:schemeClr val="bg1"/>
                </a:solidFill>
              </a:rPr>
              <a:t> </a:t>
            </a:r>
            <a:r>
              <a:rPr lang="ru-RU" sz="3300" dirty="0" err="1">
                <a:solidFill>
                  <a:schemeClr val="bg1"/>
                </a:solidFill>
              </a:rPr>
              <a:t>аумақта</a:t>
            </a:r>
            <a:r>
              <a:rPr lang="ru-RU" sz="3300" dirty="0">
                <a:solidFill>
                  <a:schemeClr val="bg1"/>
                </a:solidFill>
              </a:rPr>
              <a:t> </a:t>
            </a:r>
            <a:r>
              <a:rPr lang="ru-RU" sz="3300" dirty="0" err="1">
                <a:solidFill>
                  <a:schemeClr val="bg1"/>
                </a:solidFill>
              </a:rPr>
              <a:t>жер</a:t>
            </a:r>
            <a:r>
              <a:rPr lang="ru-RU" sz="3300" dirty="0">
                <a:solidFill>
                  <a:schemeClr val="bg1"/>
                </a:solidFill>
              </a:rPr>
              <a:t> </a:t>
            </a:r>
            <a:r>
              <a:rPr lang="ru-RU" sz="3300" dirty="0" err="1">
                <a:solidFill>
                  <a:schemeClr val="bg1"/>
                </a:solidFill>
              </a:rPr>
              <a:t>қойнауын</a:t>
            </a:r>
            <a:r>
              <a:rPr lang="ru-RU" sz="3300" dirty="0">
                <a:solidFill>
                  <a:schemeClr val="bg1"/>
                </a:solidFill>
              </a:rPr>
              <a:t> </a:t>
            </a:r>
            <a:r>
              <a:rPr lang="ru-RU" sz="3300" dirty="0" err="1">
                <a:solidFill>
                  <a:schemeClr val="bg1"/>
                </a:solidFill>
              </a:rPr>
              <a:t>пайдалану</a:t>
            </a:r>
            <a:r>
              <a:rPr lang="ru-RU" sz="3300" dirty="0">
                <a:solidFill>
                  <a:schemeClr val="bg1"/>
                </a:solidFill>
              </a:rPr>
              <a:t> </a:t>
            </a:r>
            <a:r>
              <a:rPr lang="ru-RU" sz="3300" dirty="0" err="1">
                <a:solidFill>
                  <a:schemeClr val="bg1"/>
                </a:solidFill>
              </a:rPr>
              <a:t>жөнiндегi</a:t>
            </a:r>
            <a:r>
              <a:rPr lang="ru-RU" sz="3300" dirty="0">
                <a:solidFill>
                  <a:schemeClr val="bg1"/>
                </a:solidFill>
              </a:rPr>
              <a:t> </a:t>
            </a:r>
            <a:r>
              <a:rPr lang="ru-RU" sz="3300" dirty="0" err="1">
                <a:solidFill>
                  <a:schemeClr val="bg1"/>
                </a:solidFill>
              </a:rPr>
              <a:t>қызметтi</a:t>
            </a:r>
            <a:r>
              <a:rPr lang="ru-RU" sz="3300" dirty="0">
                <a:solidFill>
                  <a:schemeClr val="bg1"/>
                </a:solidFill>
              </a:rPr>
              <a:t> </a:t>
            </a:r>
            <a:r>
              <a:rPr lang="ru-RU" sz="3300" dirty="0" err="1">
                <a:solidFill>
                  <a:schemeClr val="bg1"/>
                </a:solidFill>
              </a:rPr>
              <a:t>жүзеге</a:t>
            </a:r>
            <a:r>
              <a:rPr lang="ru-RU" sz="3300" dirty="0">
                <a:solidFill>
                  <a:schemeClr val="bg1"/>
                </a:solidFill>
              </a:rPr>
              <a:t> </a:t>
            </a:r>
            <a:r>
              <a:rPr lang="ru-RU" sz="3300" dirty="0" err="1">
                <a:solidFill>
                  <a:schemeClr val="bg1"/>
                </a:solidFill>
              </a:rPr>
              <a:t>асыру</a:t>
            </a:r>
            <a:r>
              <a:rPr lang="ru-RU" sz="3300" dirty="0">
                <a:solidFill>
                  <a:schemeClr val="bg1"/>
                </a:solidFill>
              </a:rPr>
              <a:t> </a:t>
            </a:r>
            <a:r>
              <a:rPr lang="ru-RU" sz="3300" dirty="0" err="1">
                <a:solidFill>
                  <a:schemeClr val="bg1"/>
                </a:solidFill>
              </a:rPr>
              <a:t>құқығы</a:t>
            </a:r>
            <a:r>
              <a:rPr lang="ru-RU" sz="3300" dirty="0">
                <a:solidFill>
                  <a:schemeClr val="bg1"/>
                </a:solidFill>
              </a:rPr>
              <a:t> </a:t>
            </a:r>
            <a:r>
              <a:rPr lang="ru-RU" sz="3300" dirty="0" err="1">
                <a:solidFill>
                  <a:schemeClr val="bg1"/>
                </a:solidFill>
              </a:rPr>
              <a:t>үшiн</a:t>
            </a:r>
            <a:r>
              <a:rPr lang="ru-RU" sz="3300" dirty="0">
                <a:solidFill>
                  <a:schemeClr val="bg1"/>
                </a:solidFill>
              </a:rPr>
              <a:t> </a:t>
            </a:r>
            <a:r>
              <a:rPr lang="ru-RU" sz="3300" dirty="0" err="1">
                <a:solidFill>
                  <a:schemeClr val="bg1"/>
                </a:solidFill>
              </a:rPr>
              <a:t>бiржолғы</a:t>
            </a:r>
            <a:r>
              <a:rPr lang="ru-RU" sz="3300" dirty="0">
                <a:solidFill>
                  <a:schemeClr val="bg1"/>
                </a:solidFill>
              </a:rPr>
              <a:t> </a:t>
            </a:r>
            <a:r>
              <a:rPr lang="ru-RU" sz="3300" dirty="0" err="1">
                <a:solidFill>
                  <a:schemeClr val="bg1"/>
                </a:solidFill>
              </a:rPr>
              <a:t>тiркелген</a:t>
            </a:r>
            <a:r>
              <a:rPr lang="ru-RU" sz="3300" dirty="0">
                <a:solidFill>
                  <a:schemeClr val="bg1"/>
                </a:solidFill>
              </a:rPr>
              <a:t> </a:t>
            </a:r>
            <a:r>
              <a:rPr lang="ru-RU" sz="3300" dirty="0" err="1">
                <a:solidFill>
                  <a:schemeClr val="bg1"/>
                </a:solidFill>
              </a:rPr>
              <a:t>төлемi</a:t>
            </a:r>
            <a:r>
              <a:rPr lang="ru-RU" sz="3300" dirty="0">
                <a:solidFill>
                  <a:schemeClr val="bg1"/>
                </a:solidFill>
              </a:rPr>
              <a:t> болып </a:t>
            </a:r>
            <a:r>
              <a:rPr lang="ru-RU" sz="3300" dirty="0" err="1">
                <a:solidFill>
                  <a:schemeClr val="bg1"/>
                </a:solidFill>
              </a:rPr>
              <a:t>табылады</a:t>
            </a:r>
            <a:r>
              <a:rPr lang="ru-RU" sz="3300" dirty="0">
                <a:solidFill>
                  <a:schemeClr val="bg1"/>
                </a:solidFill>
              </a:rPr>
              <a:t>.</a:t>
            </a:r>
          </a:p>
          <a:p>
            <a:r>
              <a:rPr lang="ru-RU" sz="3300" dirty="0">
                <a:solidFill>
                  <a:schemeClr val="bg1"/>
                </a:solidFill>
              </a:rPr>
              <a:t> </a:t>
            </a:r>
            <a:r>
              <a:rPr lang="ru-RU" sz="3300" dirty="0" err="1">
                <a:solidFill>
                  <a:schemeClr val="bg1"/>
                </a:solidFill>
              </a:rPr>
              <a:t>Қол</a:t>
            </a:r>
            <a:r>
              <a:rPr lang="ru-RU" sz="3300" dirty="0">
                <a:solidFill>
                  <a:schemeClr val="bg1"/>
                </a:solidFill>
              </a:rPr>
              <a:t> </a:t>
            </a:r>
            <a:r>
              <a:rPr lang="ru-RU" sz="3300" dirty="0" err="1">
                <a:solidFill>
                  <a:schemeClr val="bg1"/>
                </a:solidFill>
              </a:rPr>
              <a:t>қойылатын</a:t>
            </a:r>
            <a:r>
              <a:rPr lang="ru-RU" sz="3300" dirty="0">
                <a:solidFill>
                  <a:schemeClr val="bg1"/>
                </a:solidFill>
              </a:rPr>
              <a:t> </a:t>
            </a:r>
            <a:r>
              <a:rPr lang="ru-RU" sz="3300" dirty="0" err="1">
                <a:solidFill>
                  <a:schemeClr val="bg1"/>
                </a:solidFill>
              </a:rPr>
              <a:t>бонустың</a:t>
            </a:r>
            <a:r>
              <a:rPr lang="ru-RU" sz="3300" dirty="0">
                <a:solidFill>
                  <a:schemeClr val="bg1"/>
                </a:solidFill>
              </a:rPr>
              <a:t> </a:t>
            </a:r>
            <a:r>
              <a:rPr lang="ru-RU" sz="3300" dirty="0" err="1">
                <a:solidFill>
                  <a:schemeClr val="bg1"/>
                </a:solidFill>
              </a:rPr>
              <a:t>бастапқы</a:t>
            </a:r>
            <a:r>
              <a:rPr lang="ru-RU" sz="3300" dirty="0">
                <a:solidFill>
                  <a:schemeClr val="bg1"/>
                </a:solidFill>
              </a:rPr>
              <a:t> </a:t>
            </a:r>
            <a:r>
              <a:rPr lang="ru-RU" sz="3300" dirty="0" err="1">
                <a:solidFill>
                  <a:schemeClr val="bg1"/>
                </a:solidFill>
              </a:rPr>
              <a:t>мөлшерлерiн</a:t>
            </a:r>
            <a:r>
              <a:rPr lang="ru-RU" sz="3300" dirty="0">
                <a:solidFill>
                  <a:schemeClr val="bg1"/>
                </a:solidFill>
              </a:rPr>
              <a:t> </a:t>
            </a:r>
            <a:r>
              <a:rPr lang="ru-RU" sz="3300" dirty="0" err="1">
                <a:solidFill>
                  <a:schemeClr val="bg1"/>
                </a:solidFill>
              </a:rPr>
              <a:t>пайдалы</a:t>
            </a:r>
            <a:r>
              <a:rPr lang="ru-RU" sz="3300" dirty="0">
                <a:solidFill>
                  <a:schemeClr val="bg1"/>
                </a:solidFill>
              </a:rPr>
              <a:t> </a:t>
            </a:r>
            <a:r>
              <a:rPr lang="ru-RU" sz="3300" dirty="0" err="1">
                <a:solidFill>
                  <a:schemeClr val="bg1"/>
                </a:solidFill>
              </a:rPr>
              <a:t>қазбалар</a:t>
            </a:r>
            <a:r>
              <a:rPr lang="ru-RU" sz="3300" dirty="0">
                <a:solidFill>
                  <a:schemeClr val="bg1"/>
                </a:solidFill>
              </a:rPr>
              <a:t> </a:t>
            </a:r>
            <a:r>
              <a:rPr lang="ru-RU" sz="3300" dirty="0" err="1">
                <a:solidFill>
                  <a:schemeClr val="bg1"/>
                </a:solidFill>
              </a:rPr>
              <a:t>көлемi</a:t>
            </a:r>
            <a:r>
              <a:rPr lang="ru-RU" sz="3300" dirty="0">
                <a:solidFill>
                  <a:schemeClr val="bg1"/>
                </a:solidFill>
              </a:rPr>
              <a:t> мен </a:t>
            </a:r>
            <a:r>
              <a:rPr lang="ru-RU" sz="3300" dirty="0" err="1">
                <a:solidFill>
                  <a:schemeClr val="bg1"/>
                </a:solidFill>
              </a:rPr>
              <a:t>кен</a:t>
            </a:r>
            <a:r>
              <a:rPr lang="ru-RU" sz="3300" dirty="0">
                <a:solidFill>
                  <a:schemeClr val="bg1"/>
                </a:solidFill>
              </a:rPr>
              <a:t> </a:t>
            </a:r>
            <a:r>
              <a:rPr lang="ru-RU" sz="3300" dirty="0" err="1">
                <a:solidFill>
                  <a:schemeClr val="bg1"/>
                </a:solidFill>
              </a:rPr>
              <a:t>орнының</a:t>
            </a:r>
            <a:r>
              <a:rPr lang="ru-RU" sz="3300" dirty="0">
                <a:solidFill>
                  <a:schemeClr val="bg1"/>
                </a:solidFill>
              </a:rPr>
              <a:t> </a:t>
            </a:r>
            <a:r>
              <a:rPr lang="ru-RU" sz="3300" dirty="0" err="1">
                <a:solidFill>
                  <a:schemeClr val="bg1"/>
                </a:solidFill>
              </a:rPr>
              <a:t>экономикалық</a:t>
            </a:r>
            <a:r>
              <a:rPr lang="ru-RU" sz="3300" dirty="0">
                <a:solidFill>
                  <a:schemeClr val="bg1"/>
                </a:solidFill>
              </a:rPr>
              <a:t> </a:t>
            </a:r>
            <a:r>
              <a:rPr lang="ru-RU" sz="3300" dirty="0" err="1">
                <a:solidFill>
                  <a:schemeClr val="bg1"/>
                </a:solidFill>
              </a:rPr>
              <a:t>құндылығы</a:t>
            </a:r>
            <a:r>
              <a:rPr lang="ru-RU" sz="3300" dirty="0">
                <a:solidFill>
                  <a:schemeClr val="bg1"/>
                </a:solidFill>
              </a:rPr>
              <a:t> </a:t>
            </a:r>
            <a:r>
              <a:rPr lang="ru-RU" sz="3300" dirty="0" err="1">
                <a:solidFill>
                  <a:schemeClr val="bg1"/>
                </a:solidFill>
              </a:rPr>
              <a:t>ескерiлген</a:t>
            </a:r>
            <a:r>
              <a:rPr lang="ru-RU" sz="3300" dirty="0">
                <a:solidFill>
                  <a:schemeClr val="bg1"/>
                </a:solidFill>
              </a:rPr>
              <a:t> </a:t>
            </a:r>
            <a:r>
              <a:rPr lang="ru-RU" sz="3300" dirty="0" err="1">
                <a:solidFill>
                  <a:schemeClr val="bg1"/>
                </a:solidFill>
              </a:rPr>
              <a:t>есеп</a:t>
            </a:r>
            <a:r>
              <a:rPr lang="ru-RU" sz="3300" dirty="0">
                <a:solidFill>
                  <a:schemeClr val="bg1"/>
                </a:solidFill>
              </a:rPr>
              <a:t> </a:t>
            </a:r>
            <a:r>
              <a:rPr lang="ru-RU" sz="3300" dirty="0" err="1">
                <a:solidFill>
                  <a:schemeClr val="bg1"/>
                </a:solidFill>
              </a:rPr>
              <a:t>негiзiнде</a:t>
            </a:r>
            <a:r>
              <a:rPr lang="ru-RU" sz="3300" dirty="0">
                <a:solidFill>
                  <a:schemeClr val="bg1"/>
                </a:solidFill>
              </a:rPr>
              <a:t> </a:t>
            </a:r>
            <a:r>
              <a:rPr lang="ru-RU" sz="3300" dirty="0" err="1">
                <a:solidFill>
                  <a:schemeClr val="bg1"/>
                </a:solidFill>
              </a:rPr>
              <a:t>Қазақстан</a:t>
            </a:r>
            <a:r>
              <a:rPr lang="ru-RU" sz="3300" dirty="0">
                <a:solidFill>
                  <a:schemeClr val="bg1"/>
                </a:solidFill>
              </a:rPr>
              <a:t> </a:t>
            </a:r>
            <a:r>
              <a:rPr lang="ru-RU" sz="3300" dirty="0" err="1">
                <a:solidFill>
                  <a:schemeClr val="bg1"/>
                </a:solidFill>
              </a:rPr>
              <a:t>Республикасының</a:t>
            </a:r>
            <a:r>
              <a:rPr lang="ru-RU" sz="3300" dirty="0">
                <a:solidFill>
                  <a:schemeClr val="bg1"/>
                </a:solidFill>
              </a:rPr>
              <a:t> </a:t>
            </a:r>
            <a:r>
              <a:rPr lang="ru-RU" sz="3300" dirty="0" err="1">
                <a:solidFill>
                  <a:schemeClr val="bg1"/>
                </a:solidFill>
              </a:rPr>
              <a:t>Yкiметi</a:t>
            </a:r>
            <a:r>
              <a:rPr lang="ru-RU" sz="3300" dirty="0">
                <a:solidFill>
                  <a:schemeClr val="bg1"/>
                </a:solidFill>
              </a:rPr>
              <a:t> </a:t>
            </a:r>
            <a:r>
              <a:rPr lang="ru-RU" sz="3300" dirty="0" err="1">
                <a:solidFill>
                  <a:schemeClr val="bg1"/>
                </a:solidFill>
              </a:rPr>
              <a:t>белгiлейдi</a:t>
            </a:r>
            <a:r>
              <a:rPr lang="ru-RU" sz="3300" dirty="0">
                <a:solidFill>
                  <a:schemeClr val="bg1"/>
                </a:solidFill>
              </a:rPr>
              <a:t>. </a:t>
            </a:r>
            <a:r>
              <a:rPr lang="ru-RU" sz="3300" dirty="0" err="1">
                <a:solidFill>
                  <a:schemeClr val="bg1"/>
                </a:solidFill>
              </a:rPr>
              <a:t>Қол</a:t>
            </a:r>
            <a:r>
              <a:rPr lang="ru-RU" sz="3300" dirty="0">
                <a:solidFill>
                  <a:schemeClr val="bg1"/>
                </a:solidFill>
              </a:rPr>
              <a:t> </a:t>
            </a:r>
            <a:r>
              <a:rPr lang="ru-RU" sz="3300" dirty="0" err="1">
                <a:solidFill>
                  <a:schemeClr val="bg1"/>
                </a:solidFill>
              </a:rPr>
              <a:t>қойылатын</a:t>
            </a:r>
            <a:r>
              <a:rPr lang="ru-RU" sz="3300" dirty="0">
                <a:solidFill>
                  <a:schemeClr val="bg1"/>
                </a:solidFill>
              </a:rPr>
              <a:t> </a:t>
            </a:r>
            <a:r>
              <a:rPr lang="ru-RU" sz="3300" dirty="0" err="1">
                <a:solidFill>
                  <a:schemeClr val="bg1"/>
                </a:solidFill>
              </a:rPr>
              <a:t>бонустың</a:t>
            </a:r>
            <a:r>
              <a:rPr lang="ru-RU" sz="3300" dirty="0">
                <a:solidFill>
                  <a:schemeClr val="bg1"/>
                </a:solidFill>
              </a:rPr>
              <a:t> </a:t>
            </a:r>
            <a:r>
              <a:rPr lang="ru-RU" sz="3300" dirty="0" err="1">
                <a:solidFill>
                  <a:schemeClr val="bg1"/>
                </a:solidFill>
              </a:rPr>
              <a:t>түпкiлiктi</a:t>
            </a:r>
            <a:r>
              <a:rPr lang="ru-RU" sz="3300" dirty="0">
                <a:solidFill>
                  <a:schemeClr val="bg1"/>
                </a:solidFill>
              </a:rPr>
              <a:t> </a:t>
            </a:r>
            <a:r>
              <a:rPr lang="ru-RU" sz="3300" dirty="0" err="1">
                <a:solidFill>
                  <a:schemeClr val="bg1"/>
                </a:solidFill>
              </a:rPr>
              <a:t>мөлшерi</a:t>
            </a:r>
            <a:r>
              <a:rPr lang="kk-KZ" sz="3300" dirty="0">
                <a:solidFill>
                  <a:schemeClr val="bg1"/>
                </a:solidFill>
              </a:rPr>
              <a:t>н</a:t>
            </a:r>
            <a:r>
              <a:rPr lang="ru-RU" sz="3300" dirty="0">
                <a:solidFill>
                  <a:schemeClr val="bg1"/>
                </a:solidFill>
              </a:rPr>
              <a:t> </a:t>
            </a:r>
            <a:r>
              <a:rPr lang="ru-RU" sz="3300" dirty="0" err="1">
                <a:solidFill>
                  <a:schemeClr val="bg1"/>
                </a:solidFill>
              </a:rPr>
              <a:t>жер</a:t>
            </a:r>
            <a:r>
              <a:rPr lang="ru-RU" sz="3300" dirty="0">
                <a:solidFill>
                  <a:schemeClr val="bg1"/>
                </a:solidFill>
              </a:rPr>
              <a:t> </a:t>
            </a:r>
            <a:r>
              <a:rPr lang="ru-RU" sz="3300" dirty="0" err="1">
                <a:solidFill>
                  <a:schemeClr val="bg1"/>
                </a:solidFill>
              </a:rPr>
              <a:t>қойнауын</a:t>
            </a:r>
            <a:r>
              <a:rPr lang="ru-RU" sz="3300" dirty="0">
                <a:solidFill>
                  <a:schemeClr val="bg1"/>
                </a:solidFill>
              </a:rPr>
              <a:t> </a:t>
            </a:r>
            <a:r>
              <a:rPr lang="ru-RU" sz="3300" dirty="0" err="1">
                <a:solidFill>
                  <a:schemeClr val="bg1"/>
                </a:solidFill>
              </a:rPr>
              <a:t>пайдалану</a:t>
            </a:r>
            <a:r>
              <a:rPr lang="kk-KZ" sz="3300" dirty="0">
                <a:solidFill>
                  <a:schemeClr val="bg1"/>
                </a:solidFill>
              </a:rPr>
              <a:t>ға құқық алуға өткізілген инвестициялық бағдарламалар конкурсының нәтижелері бойынша комиссия белгілейді және ол </a:t>
            </a:r>
            <a:r>
              <a:rPr lang="ru-RU" sz="3300" dirty="0" err="1">
                <a:solidFill>
                  <a:schemeClr val="bg1"/>
                </a:solidFill>
              </a:rPr>
              <a:t>жер</a:t>
            </a:r>
            <a:r>
              <a:rPr lang="ru-RU" sz="3300" dirty="0">
                <a:solidFill>
                  <a:schemeClr val="bg1"/>
                </a:solidFill>
              </a:rPr>
              <a:t> </a:t>
            </a:r>
            <a:r>
              <a:rPr lang="ru-RU" sz="3300" dirty="0" err="1">
                <a:solidFill>
                  <a:schemeClr val="bg1"/>
                </a:solidFill>
              </a:rPr>
              <a:t>қойнауын</a:t>
            </a:r>
            <a:r>
              <a:rPr lang="ru-RU" sz="3300" dirty="0">
                <a:solidFill>
                  <a:schemeClr val="bg1"/>
                </a:solidFill>
              </a:rPr>
              <a:t> </a:t>
            </a:r>
            <a:r>
              <a:rPr lang="ru-RU" sz="3300" dirty="0" err="1">
                <a:solidFill>
                  <a:schemeClr val="bg1"/>
                </a:solidFill>
              </a:rPr>
              <a:t>пайдалану</a:t>
            </a:r>
            <a:r>
              <a:rPr lang="kk-KZ" sz="3300" dirty="0">
                <a:solidFill>
                  <a:schemeClr val="bg1"/>
                </a:solidFill>
              </a:rPr>
              <a:t> үшін </a:t>
            </a:r>
            <a:r>
              <a:rPr lang="ru-RU" sz="3300" dirty="0" err="1">
                <a:solidFill>
                  <a:schemeClr val="bg1"/>
                </a:solidFill>
              </a:rPr>
              <a:t>берiлетiн</a:t>
            </a:r>
            <a:r>
              <a:rPr lang="ru-RU" sz="3300" dirty="0">
                <a:solidFill>
                  <a:schemeClr val="bg1"/>
                </a:solidFill>
              </a:rPr>
              <a:t> </a:t>
            </a:r>
            <a:r>
              <a:rPr lang="ru-RU" sz="3300" dirty="0" err="1">
                <a:solidFill>
                  <a:schemeClr val="bg1"/>
                </a:solidFill>
              </a:rPr>
              <a:t>кен</a:t>
            </a:r>
            <a:r>
              <a:rPr lang="ru-RU" sz="3300" dirty="0">
                <a:solidFill>
                  <a:schemeClr val="bg1"/>
                </a:solidFill>
              </a:rPr>
              <a:t> </a:t>
            </a:r>
            <a:r>
              <a:rPr lang="ru-RU" sz="3300" dirty="0" err="1">
                <a:solidFill>
                  <a:schemeClr val="bg1"/>
                </a:solidFill>
              </a:rPr>
              <a:t>орындарының</a:t>
            </a:r>
            <a:r>
              <a:rPr lang="ru-RU" sz="3300" dirty="0">
                <a:solidFill>
                  <a:schemeClr val="bg1"/>
                </a:solidFill>
              </a:rPr>
              <a:t> (</a:t>
            </a:r>
            <a:r>
              <a:rPr lang="kk-KZ" sz="3300" dirty="0">
                <a:solidFill>
                  <a:schemeClr val="bg1"/>
                </a:solidFill>
              </a:rPr>
              <a:t>келісім-шарт </a:t>
            </a:r>
            <a:r>
              <a:rPr lang="ru-RU" sz="3300" dirty="0" err="1">
                <a:solidFill>
                  <a:schemeClr val="bg1"/>
                </a:solidFill>
              </a:rPr>
              <a:t>аумақтардың</a:t>
            </a:r>
            <a:r>
              <a:rPr lang="ru-RU" sz="3300" dirty="0">
                <a:solidFill>
                  <a:schemeClr val="bg1"/>
                </a:solidFill>
              </a:rPr>
              <a:t>) </a:t>
            </a:r>
            <a:r>
              <a:rPr lang="ru-RU" sz="3300" dirty="0" err="1">
                <a:solidFill>
                  <a:schemeClr val="bg1"/>
                </a:solidFill>
              </a:rPr>
              <a:t>экономикалық</a:t>
            </a:r>
            <a:r>
              <a:rPr lang="ru-RU" sz="3300" dirty="0">
                <a:solidFill>
                  <a:schemeClr val="bg1"/>
                </a:solidFill>
              </a:rPr>
              <a:t> </a:t>
            </a:r>
            <a:r>
              <a:rPr lang="ru-RU" sz="3300" dirty="0" err="1">
                <a:solidFill>
                  <a:schemeClr val="bg1"/>
                </a:solidFill>
              </a:rPr>
              <a:t>құндылығы</a:t>
            </a:r>
            <a:r>
              <a:rPr lang="ru-RU" sz="3300" dirty="0">
                <a:solidFill>
                  <a:schemeClr val="bg1"/>
                </a:solidFill>
              </a:rPr>
              <a:t> </a:t>
            </a:r>
            <a:r>
              <a:rPr lang="ru-RU" sz="3300" dirty="0" err="1">
                <a:solidFill>
                  <a:schemeClr val="bg1"/>
                </a:solidFill>
              </a:rPr>
              <a:t>есепке</a:t>
            </a:r>
            <a:r>
              <a:rPr lang="ru-RU" sz="3300" dirty="0">
                <a:solidFill>
                  <a:schemeClr val="bg1"/>
                </a:solidFill>
              </a:rPr>
              <a:t> </a:t>
            </a:r>
            <a:r>
              <a:rPr lang="ru-RU" sz="3300" dirty="0" err="1">
                <a:solidFill>
                  <a:schemeClr val="bg1"/>
                </a:solidFill>
              </a:rPr>
              <a:t>алынып</a:t>
            </a:r>
            <a:r>
              <a:rPr lang="ru-RU" sz="3300" dirty="0">
                <a:solidFill>
                  <a:schemeClr val="bg1"/>
                </a:solidFill>
              </a:rPr>
              <a:t>, </a:t>
            </a:r>
            <a:r>
              <a:rPr lang="ru-RU" sz="3300" dirty="0" err="1">
                <a:solidFill>
                  <a:schemeClr val="bg1"/>
                </a:solidFill>
              </a:rPr>
              <a:t>келiсiм-шартта</a:t>
            </a:r>
            <a:r>
              <a:rPr lang="ru-RU" sz="3300" dirty="0">
                <a:solidFill>
                  <a:schemeClr val="bg1"/>
                </a:solidFill>
              </a:rPr>
              <a:t> </a:t>
            </a:r>
            <a:r>
              <a:rPr lang="ru-RU" sz="3300" dirty="0" err="1">
                <a:solidFill>
                  <a:schemeClr val="bg1"/>
                </a:solidFill>
              </a:rPr>
              <a:t>бе</a:t>
            </a:r>
            <a:r>
              <a:rPr lang="kk-KZ" sz="3300" dirty="0">
                <a:solidFill>
                  <a:schemeClr val="bg1"/>
                </a:solidFill>
              </a:rPr>
              <a:t>к</a:t>
            </a:r>
            <a:r>
              <a:rPr lang="ru-RU" sz="3300" dirty="0">
                <a:solidFill>
                  <a:schemeClr val="bg1"/>
                </a:solidFill>
              </a:rPr>
              <a:t>i</a:t>
            </a:r>
            <a:r>
              <a:rPr lang="kk-KZ" sz="3300" dirty="0">
                <a:solidFill>
                  <a:schemeClr val="bg1"/>
                </a:solidFill>
              </a:rPr>
              <a:t>ті</a:t>
            </a:r>
            <a:r>
              <a:rPr lang="ru-RU" sz="3300" dirty="0" err="1">
                <a:solidFill>
                  <a:schemeClr val="bg1"/>
                </a:solidFill>
              </a:rPr>
              <a:t>ледi</a:t>
            </a:r>
            <a:r>
              <a:rPr lang="ru-RU" sz="3300" dirty="0">
                <a:solidFill>
                  <a:schemeClr val="bg1"/>
                </a:solidFill>
              </a:rPr>
              <a:t>, </a:t>
            </a:r>
            <a:r>
              <a:rPr lang="ru-RU" sz="3300" dirty="0" err="1">
                <a:solidFill>
                  <a:schemeClr val="bg1"/>
                </a:solidFill>
              </a:rPr>
              <a:t>бiрақ</a:t>
            </a:r>
            <a:r>
              <a:rPr lang="ru-RU" sz="3300" dirty="0">
                <a:solidFill>
                  <a:schemeClr val="bg1"/>
                </a:solidFill>
              </a:rPr>
              <a:t> </a:t>
            </a:r>
            <a:r>
              <a:rPr lang="ru-RU" sz="3300" dirty="0" err="1">
                <a:solidFill>
                  <a:schemeClr val="bg1"/>
                </a:solidFill>
              </a:rPr>
              <a:t>бастапқы</a:t>
            </a:r>
            <a:r>
              <a:rPr lang="ru-RU" sz="3300" dirty="0">
                <a:solidFill>
                  <a:schemeClr val="bg1"/>
                </a:solidFill>
              </a:rPr>
              <a:t> </a:t>
            </a:r>
            <a:r>
              <a:rPr lang="ru-RU" sz="3300" dirty="0" err="1">
                <a:solidFill>
                  <a:schemeClr val="bg1"/>
                </a:solidFill>
              </a:rPr>
              <a:t>мөлшерлерден</a:t>
            </a:r>
            <a:r>
              <a:rPr lang="ru-RU" sz="3300" dirty="0">
                <a:solidFill>
                  <a:schemeClr val="bg1"/>
                </a:solidFill>
              </a:rPr>
              <a:t> </a:t>
            </a:r>
            <a:r>
              <a:rPr lang="ru-RU" sz="3300" dirty="0" err="1">
                <a:solidFill>
                  <a:schemeClr val="bg1"/>
                </a:solidFill>
              </a:rPr>
              <a:t>төмен</a:t>
            </a:r>
            <a:r>
              <a:rPr lang="ru-RU" sz="3300" dirty="0">
                <a:solidFill>
                  <a:schemeClr val="bg1"/>
                </a:solidFill>
              </a:rPr>
              <a:t> </a:t>
            </a:r>
            <a:r>
              <a:rPr lang="ru-RU" sz="3300" dirty="0" err="1">
                <a:solidFill>
                  <a:schemeClr val="bg1"/>
                </a:solidFill>
              </a:rPr>
              <a:t>болмауы</a:t>
            </a:r>
            <a:r>
              <a:rPr lang="ru-RU" sz="3300" dirty="0">
                <a:solidFill>
                  <a:schemeClr val="bg1"/>
                </a:solidFill>
              </a:rPr>
              <a:t> </a:t>
            </a:r>
            <a:r>
              <a:rPr lang="ru-RU" sz="3300" dirty="0" err="1">
                <a:solidFill>
                  <a:schemeClr val="bg1"/>
                </a:solidFill>
              </a:rPr>
              <a:t>керек</a:t>
            </a:r>
            <a:r>
              <a:rPr lang="ru-RU" sz="3300" dirty="0">
                <a:solidFill>
                  <a:schemeClr val="bg1"/>
                </a:solidFill>
              </a:rPr>
              <a:t>.</a:t>
            </a:r>
            <a:r>
              <a:rPr lang="kk-KZ" sz="3300" dirty="0">
                <a:solidFill>
                  <a:schemeClr val="bg1"/>
                </a:solidFill>
              </a:rPr>
              <a:t> Қол қойылатын бонус келiсiм-шарт күшiне енген күннен бастап күнтiзбелiк отыз күннен кешiктiрiлмей бюджетке төленеді. Жер қойнауын пайдаланушы қол қойылатын бонус бойынша декларацияны тiркелген жерi бойынша салық органына төлеу мерзiмi басталған айдан кейiнгi айдың 15-iне дейiн табыс етедi.</a:t>
            </a:r>
            <a:endParaRPr lang="ru-RU" sz="3300" dirty="0">
              <a:solidFill>
                <a:schemeClr val="bg1"/>
              </a:solidFill>
            </a:endParaRPr>
          </a:p>
          <a:p>
            <a:endParaRPr lang="ru-RU" dirty="0"/>
          </a:p>
        </p:txBody>
      </p:sp>
    </p:spTree>
    <p:extLst>
      <p:ext uri="{BB962C8B-B14F-4D97-AF65-F5344CB8AC3E}">
        <p14:creationId xmlns:p14="http://schemas.microsoft.com/office/powerpoint/2010/main" val="1555528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688672"/>
          </a:xfrm>
        </p:spPr>
        <p:txBody>
          <a:bodyPr>
            <a:normAutofit fontScale="92500"/>
          </a:bodyPr>
          <a:lstStyle/>
          <a:p>
            <a:r>
              <a:rPr lang="kk-KZ" i="1" dirty="0"/>
              <a:t>ІІ. Коммерциялық табу бонусы</a:t>
            </a:r>
            <a:endParaRPr lang="ru-RU" dirty="0"/>
          </a:p>
          <a:p>
            <a:r>
              <a:rPr lang="kk-KZ" i="1" dirty="0"/>
              <a:t>Коммерциялық табу</a:t>
            </a:r>
            <a:r>
              <a:rPr lang="kk-KZ" dirty="0"/>
              <a:t> - келiсiм-шарт аумағы шегiнде ашылған, өндiру үшiн экономикалық жағынан тиiмдi пайдалы қазбалардың белгiлi бiр түрiнiң запастары.</a:t>
            </a:r>
            <a:endParaRPr lang="ru-RU" dirty="0"/>
          </a:p>
          <a:p>
            <a:r>
              <a:rPr lang="kk-KZ" dirty="0"/>
              <a:t>Коммерциялық табу бонусы келiсiм-шарт аумағындағы әрбiр коммерциялық табу үшiн, оның iшiнде кен орындарына қосымша барлау жүргiзу барысында, бастапқы анықталған алынатын қорды арттыруға жеткiзетiн пайдалы қазбалардың табылғаны үшiн төленедi. Пайдалы қазбалардың кен орындарына оларды кейiннен өндiрудi көздемейтiн барлау жүргiзуге жасалған келiсiм-шарттар бойынша коммерциялық табу бонусы төленбейдi.</a:t>
            </a:r>
            <a:endParaRPr lang="ru-RU" dirty="0"/>
          </a:p>
          <a:p>
            <a:endParaRPr lang="ru-RU" dirty="0"/>
          </a:p>
        </p:txBody>
      </p:sp>
    </p:spTree>
    <p:extLst>
      <p:ext uri="{BB962C8B-B14F-4D97-AF65-F5344CB8AC3E}">
        <p14:creationId xmlns:p14="http://schemas.microsoft.com/office/powerpoint/2010/main" val="1581388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9217024" cy="1008112"/>
          </a:xfrm>
        </p:spPr>
        <p:txBody>
          <a:bodyPr>
            <a:noAutofit/>
          </a:bodyPr>
          <a:lstStyle/>
          <a:p>
            <a:r>
              <a:rPr lang="kk-KZ" sz="2300" i="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Коммерциялық табу бонусының мөлшерi</a:t>
            </a:r>
            <a:r>
              <a:rPr lang="kk-KZ" sz="2300"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3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салық салу объектiсi, есептеу базасы мен ставка негiзге алына отырып белгiленедi.</a:t>
            </a:r>
            <a:r>
              <a:rPr lang="ru-RU" sz="23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23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sz="2300"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Коммерциялық табу бонусының мөлшерiн есептеу үшiн:</a:t>
            </a:r>
            <a:r>
              <a:rPr lang="ru-RU" sz="2400" b="0" dirty="0">
                <a:solidFill>
                  <a:schemeClr val="tx1"/>
                </a:solidFill>
                <a:effectLst/>
                <a:latin typeface="Times New Roman" panose="02020603050405020304" pitchFamily="18" charset="0"/>
                <a:cs typeface="Times New Roman" panose="02020603050405020304" pitchFamily="18" charset="0"/>
              </a:rPr>
              <a:t/>
            </a:r>
            <a:br>
              <a:rPr lang="ru-RU" sz="2400" b="0" dirty="0">
                <a:solidFill>
                  <a:schemeClr val="tx1"/>
                </a:solidFill>
                <a:effectLst/>
                <a:latin typeface="Times New Roman" panose="02020603050405020304" pitchFamily="18" charset="0"/>
                <a:cs typeface="Times New Roman" panose="02020603050405020304" pitchFamily="18" charset="0"/>
              </a:rPr>
            </a:br>
            <a:endParaRPr lang="ru-RU" sz="2400" b="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095585461"/>
              </p:ext>
            </p:extLst>
          </p:nvPr>
        </p:nvGraphicFramePr>
        <p:xfrm>
          <a:off x="395536" y="1097280"/>
          <a:ext cx="8496944" cy="5760720"/>
        </p:xfrm>
        <a:graphic>
          <a:graphicData uri="http://schemas.openxmlformats.org/drawingml/2006/table">
            <a:tbl>
              <a:tblPr firstRow="1" bandRow="1">
                <a:tableStyleId>{5C22544A-7EE6-4342-B048-85BDC9FD1C3A}</a:tableStyleId>
              </a:tblPr>
              <a:tblGrid>
                <a:gridCol w="8496944"/>
              </a:tblGrid>
              <a:tr h="8572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latin typeface="Times New Roman" panose="02020603050405020304" pitchFamily="18" charset="0"/>
                          <a:cs typeface="Times New Roman" panose="02020603050405020304" pitchFamily="18" charset="0"/>
                        </a:rPr>
                        <a:t>1) кен орнынан алынатын пайдалы қазбалар қорының уәкiлеттi мемлекеттiк орган бекiткен осы мақсаттағы көлемi салық салу объектiсi болып табылады;</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tr>
              <a:tr h="21431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latin typeface="Times New Roman" panose="02020603050405020304" pitchFamily="18" charset="0"/>
                          <a:cs typeface="Times New Roman" panose="02020603050405020304" pitchFamily="18" charset="0"/>
                        </a:rPr>
                        <a:t>2) алынатын пайдалы қазбалар қорының бекiтiлген көлемiнiң құны төлемдi есептеу базасы болып табылады. Алынатын қордың құны осы пайдалы қазбаның төлем жүзеге асырылған күнгi Халықаралық (Лондон) биржада белгіленген биржалық баға бойынша есептеледі. Пайдалы қазбаларға биржалық баға белгілебеген жағдайда шығарылатын қордың құны құзіретті орган бекіткен жұмыс бағдарламасында көрсетілген өндіруге жұмсалатын жоспарлы шығындардың жоспарлы рентабелділік мөлшеріне түзетілген сомасынан айқындалады;</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tr>
              <a:tr h="2400302">
                <a:tc>
                  <a:txBody>
                    <a:bodyPr/>
                    <a:lstStyle/>
                    <a:p>
                      <a:r>
                        <a:rPr lang="kk-KZ" dirty="0" smtClean="0">
                          <a:latin typeface="Times New Roman" panose="02020603050405020304" pitchFamily="18" charset="0"/>
                          <a:cs typeface="Times New Roman" panose="02020603050405020304" pitchFamily="18" charset="0"/>
                        </a:rPr>
                        <a:t>3) коммерциялық табу бонусы есептеу базасының  0,1 пайызы ставкасы бойынша бөлінеді.</a:t>
                      </a:r>
                      <a:endParaRPr lang="ru-RU"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Коммерциялық табу бонусын уәкілеттік берілген мемлекеттік орган кен орнындағы пайдалы қазбалар қорының шығарылатын көлемін бекіткен күннен бастап 90 күннен кешіктірілмей төленедi.</a:t>
                      </a:r>
                      <a:endParaRPr lang="ru-RU"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Коммерциялық табу бонусы жөнiндегi декларацияны жер қойнауын пайдаланушы тiркелген жерi бойынша салық органына төлеу мерзiмi басталған айдан кейiнгi айдың 15-iне дейiн табыс етедi.</a:t>
                      </a:r>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9774899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332656"/>
            <a:ext cx="8229600" cy="6336704"/>
          </a:xfrm>
        </p:spPr>
        <p:txBody>
          <a:bodyPr>
            <a:normAutofit fontScale="92500"/>
          </a:bodyPr>
          <a:lstStyle/>
          <a:p>
            <a:r>
              <a:rPr lang="kk-KZ" i="1" dirty="0"/>
              <a:t>Роялти және оны есептеу тәртібі</a:t>
            </a:r>
            <a:endParaRPr lang="ru-RU" dirty="0"/>
          </a:p>
          <a:p>
            <a:r>
              <a:rPr lang="kk-KZ" dirty="0"/>
              <a:t>Жер қойнауын пайдаланушы роялтидi Қазақстан Республикасының аумағында өндiрiлетiн пайдалы қазбалардың әр түрi бойынша, оның сатып алушыларға өткiзiлгенiне (тиеп жөнелтiлгенiне) немесе өз қажетiне пайдаланылғанына қарамастан, жеке төлейдi.</a:t>
            </a:r>
            <a:endParaRPr lang="ru-RU" dirty="0"/>
          </a:p>
          <a:p>
            <a:r>
              <a:rPr lang="kk-KZ" dirty="0"/>
              <a:t>Жер қойнауын пайдалану барлаумен және өндiрумен байланысы жоқ жер асты құрылыстарын салу және пайдалану жолымен жүзеге асырылатын кезде жер қойнауын пайдаланушы роялтидi жер асты құрылыстарын салу кезiнде жер қойнауынан алынатын пайдалы қазбалардың көлемi үшiн, сондай-ақ мұндай құрылыстардың жер қойнауында алатын көлемi үшiн төлейдi.</a:t>
            </a:r>
            <a:endParaRPr lang="ru-RU" dirty="0"/>
          </a:p>
          <a:p>
            <a:endParaRPr lang="ru-RU" dirty="0"/>
          </a:p>
        </p:txBody>
      </p:sp>
    </p:spTree>
    <p:extLst>
      <p:ext uri="{BB962C8B-B14F-4D97-AF65-F5344CB8AC3E}">
        <p14:creationId xmlns:p14="http://schemas.microsoft.com/office/powerpoint/2010/main" val="4170932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568952" cy="6336704"/>
          </a:xfrm>
        </p:spPr>
        <p:txBody>
          <a:bodyPr>
            <a:normAutofit fontScale="77500" lnSpcReduction="20000"/>
          </a:bodyPr>
          <a:lstStyle/>
          <a:p>
            <a:r>
              <a:rPr lang="kk-KZ" dirty="0"/>
              <a:t>Жер қойнауын пайдалануға жасалған келiсiм-шартта белгiленген роялти, төменде көзделген жағдайларды қоспағанда, ақшалай нысанда төленедi. </a:t>
            </a:r>
            <a:endParaRPr lang="ru-RU" dirty="0"/>
          </a:p>
          <a:p>
            <a:r>
              <a:rPr lang="kk-KZ" dirty="0"/>
              <a:t>Келiсiм-шарт бойынша қызметтi жүзеге асыру барысында роялтидi ақшалай төлеу нысаны Қазақстан Республикасы Yкiметiнiң шешiмiмен құзыреттi органмен қосымша келiсiмде белгiленген тәртiппен заттай нысанмен ауыстырылуы мүмкiн.</a:t>
            </a:r>
            <a:endParaRPr lang="ru-RU" dirty="0"/>
          </a:p>
          <a:p>
            <a:r>
              <a:rPr lang="kk-KZ" dirty="0"/>
              <a:t>Техногендiк минералды құралымдардан пайдалы қазбалар алуды қоса алғанда, пайдалы қазбалар өндiрудi жүзеге асыратын жер қойнауын пайдаланушылар, есептi кезеңде олардың өткiзiлген-өткiзiлмегенiне қарамастан, сондай-ақ барлаумен және өндiрумен байланысы жоқ жер асты құрылыстарын салуға және пайдалануға жер қойнауын пайдалану құқығы бар тұлғалар роялти төлеушiлер болып табылады. </a:t>
            </a:r>
            <a:endParaRPr lang="ru-RU" dirty="0"/>
          </a:p>
          <a:p>
            <a:r>
              <a:rPr lang="kk-KZ" sz="6200" i="1" dirty="0">
                <a:solidFill>
                  <a:srgbClr val="FFFF00"/>
                </a:solidFill>
              </a:rPr>
              <a:t>Роялтиді төлеу тәртiбi </a:t>
            </a:r>
            <a:endParaRPr lang="ru-RU" sz="6200" dirty="0">
              <a:solidFill>
                <a:srgbClr val="FFFF00"/>
              </a:solidFill>
            </a:endParaRPr>
          </a:p>
          <a:p>
            <a:r>
              <a:rPr lang="kk-KZ" i="1" dirty="0"/>
              <a:t>Роялти мөлшерi</a:t>
            </a:r>
            <a:r>
              <a:rPr lang="kk-KZ" dirty="0"/>
              <a:t> салық салу объектісi, eceптeу базасы мен ставка негізге алына отырып айқындалады.</a:t>
            </a:r>
            <a:endParaRPr lang="ru-RU" dirty="0"/>
          </a:p>
          <a:p>
            <a:r>
              <a:rPr lang="kk-KZ" dirty="0"/>
              <a:t>Пайдалы қазбалардың өндіріліп алынған көлемi немесе нақты өндiрiлген пайдалы қазбалардан алынған алғашқы тауарлы өнiмнің көлемi </a:t>
            </a:r>
            <a:r>
              <a:rPr lang="kk-KZ" i="1" dirty="0">
                <a:solidFill>
                  <a:srgbClr val="FFFF00"/>
                </a:solidFill>
              </a:rPr>
              <a:t>салық салу объектiсi</a:t>
            </a:r>
            <a:r>
              <a:rPr lang="kk-KZ" dirty="0">
                <a:solidFill>
                  <a:srgbClr val="FFFF00"/>
                </a:solidFill>
              </a:rPr>
              <a:t> </a:t>
            </a:r>
            <a:r>
              <a:rPr lang="kk-KZ" dirty="0"/>
              <a:t>болып табылады.</a:t>
            </a:r>
            <a:endParaRPr lang="ru-RU" dirty="0"/>
          </a:p>
          <a:p>
            <a:endParaRPr lang="ru-RU" dirty="0"/>
          </a:p>
        </p:txBody>
      </p:sp>
    </p:spTree>
    <p:extLst>
      <p:ext uri="{BB962C8B-B14F-4D97-AF65-F5344CB8AC3E}">
        <p14:creationId xmlns:p14="http://schemas.microsoft.com/office/powerpoint/2010/main" val="838680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496944" cy="548640"/>
          </a:xfrm>
        </p:spPr>
        <p:txBody>
          <a:bodyPr/>
          <a:lstStyle/>
          <a:p>
            <a:r>
              <a:rPr lang="kk-KZ" sz="1800" dirty="0" smtClean="0">
                <a:latin typeface="Times New Roman" panose="02020603050405020304" pitchFamily="18" charset="0"/>
                <a:cs typeface="Times New Roman" panose="02020603050405020304" pitchFamily="18" charset="0"/>
              </a:rPr>
              <a:t>Пайдалы қазбалардың өндіріліп алынған көлемi немесе нақты өндiрiлген пайдалы қазбалардан алынған алғашқы тауарлы өнiмнің көлемi </a:t>
            </a:r>
            <a:r>
              <a:rPr lang="kk-KZ" sz="1800" i="1" u="sng"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салық салу объектiсi </a:t>
            </a:r>
            <a:r>
              <a:rPr lang="kk-KZ" sz="1800" dirty="0" smtClean="0">
                <a:latin typeface="Times New Roman" panose="02020603050405020304" pitchFamily="18" charset="0"/>
                <a:cs typeface="Times New Roman" panose="02020603050405020304" pitchFamily="18" charset="0"/>
              </a:rPr>
              <a:t>болып табылады.</a:t>
            </a:r>
            <a:endParaRPr lang="ru-RU" sz="1800"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345876445"/>
              </p:ext>
            </p:extLst>
          </p:nvPr>
        </p:nvGraphicFramePr>
        <p:xfrm>
          <a:off x="323528" y="1052737"/>
          <a:ext cx="8496944" cy="5669280"/>
        </p:xfrm>
        <a:graphic>
          <a:graphicData uri="http://schemas.openxmlformats.org/drawingml/2006/table">
            <a:tbl>
              <a:tblPr firstRow="1" bandRow="1">
                <a:tableStyleId>{5C22544A-7EE6-4342-B048-85BDC9FD1C3A}</a:tableStyleId>
              </a:tblPr>
              <a:tblGrid>
                <a:gridCol w="8496944"/>
              </a:tblGrid>
              <a:tr h="2304255">
                <a:tc>
                  <a:txBody>
                    <a:bodyPr/>
                    <a:lstStyle/>
                    <a:p>
                      <a:pPr lvl="0"/>
                      <a:r>
                        <a:rPr lang="kk-KZ" sz="1800" b="1" kern="1200" smtClean="0">
                          <a:solidFill>
                            <a:srgbClr val="002060"/>
                          </a:solidFill>
                          <a:effectLst/>
                          <a:latin typeface="+mn-lt"/>
                          <a:ea typeface="+mn-ea"/>
                          <a:cs typeface="+mn-cs"/>
                        </a:rPr>
                        <a:t>1)пайдалы </a:t>
                      </a:r>
                      <a:r>
                        <a:rPr lang="kk-KZ" sz="1800" b="1" kern="1200" dirty="0" smtClean="0">
                          <a:solidFill>
                            <a:srgbClr val="002060"/>
                          </a:solidFill>
                          <a:effectLst/>
                          <a:latin typeface="+mn-lt"/>
                          <a:ea typeface="+mn-ea"/>
                          <a:cs typeface="+mn-cs"/>
                        </a:rPr>
                        <a:t>қазбалардың өзi:</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мұнай, табиғи газ және газ конденсаты;</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көмiр және жанғыш тақтатастар;</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тауарлы кендер;</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жер асты сулары, оның ішінде бастапқы өңдеуден өткен сулар;</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слюда, керіш, құрылыс материалдары өндiрісіне арналған шикізат;</a:t>
                      </a:r>
                      <a:endParaRPr lang="ru-RU" sz="1800" b="1" kern="1200" dirty="0" smtClean="0">
                        <a:solidFill>
                          <a:srgbClr val="002060"/>
                        </a:solidFill>
                        <a:effectLst/>
                        <a:latin typeface="+mn-lt"/>
                        <a:ea typeface="+mn-ea"/>
                        <a:cs typeface="+mn-cs"/>
                      </a:endParaRPr>
                    </a:p>
                    <a:p>
                      <a:pPr lvl="1"/>
                      <a:r>
                        <a:rPr lang="kk-KZ" sz="1800" b="1" kern="1200" dirty="0" smtClean="0">
                          <a:solidFill>
                            <a:srgbClr val="002060"/>
                          </a:solidFill>
                          <a:effectLst/>
                          <a:latin typeface="+mn-lt"/>
                          <a:ea typeface="+mn-ea"/>
                          <a:cs typeface="+mn-cs"/>
                        </a:rPr>
                        <a:t>металлургияға арналған кен емес шикізат;</a:t>
                      </a:r>
                      <a:endParaRPr lang="ru-RU" sz="1800" b="1" kern="1200" dirty="0" smtClean="0">
                        <a:solidFill>
                          <a:srgbClr val="002060"/>
                        </a:solidFill>
                        <a:effectLst/>
                        <a:latin typeface="+mn-lt"/>
                        <a:ea typeface="+mn-ea"/>
                        <a:cs typeface="+mn-cs"/>
                      </a:endParaRPr>
                    </a:p>
                    <a:p>
                      <a:r>
                        <a:rPr lang="kk-KZ" sz="1800" b="1" kern="1200" dirty="0" smtClean="0">
                          <a:solidFill>
                            <a:srgbClr val="002060"/>
                          </a:solidFill>
                          <a:effectLst/>
                          <a:latin typeface="+mn-lt"/>
                          <a:ea typeface="+mn-ea"/>
                          <a:cs typeface="+mn-cs"/>
                        </a:rPr>
                        <a:t>металдар;</a:t>
                      </a:r>
                      <a:endParaRPr lang="ru-RU" sz="1800" b="1" kern="1200" dirty="0" smtClean="0">
                        <a:solidFill>
                          <a:srgbClr val="002060"/>
                        </a:solidFill>
                        <a:effectLst/>
                        <a:latin typeface="+mn-lt"/>
                        <a:ea typeface="+mn-ea"/>
                        <a:cs typeface="+mn-cs"/>
                      </a:endParaRPr>
                    </a:p>
                    <a:p>
                      <a:endParaRPr lang="ru-RU" sz="1800" b="1" dirty="0">
                        <a:solidFill>
                          <a:srgbClr val="002060"/>
                        </a:solidFill>
                        <a:effectLst/>
                      </a:endParaRPr>
                    </a:p>
                  </a:txBody>
                  <a:tcPr/>
                </a:tc>
              </a:tr>
              <a:tr h="348426">
                <a:tc>
                  <a:txBody>
                    <a:bodyPr/>
                    <a:lstStyle/>
                    <a:p>
                      <a:r>
                        <a:rPr lang="kk-KZ" sz="1800" b="1" kern="1200" dirty="0" smtClean="0">
                          <a:solidFill>
                            <a:srgbClr val="002060"/>
                          </a:solidFill>
                          <a:effectLst/>
                          <a:latin typeface="+mn-lt"/>
                          <a:ea typeface="+mn-ea"/>
                          <a:cs typeface="+mn-cs"/>
                        </a:rPr>
                        <a:t>2) қымбат бағалы металдар, құмда, кенде, концентратта болатын </a:t>
                      </a:r>
                      <a:endParaRPr lang="ru-RU" sz="1800" b="1" dirty="0">
                        <a:solidFill>
                          <a:srgbClr val="002060"/>
                        </a:solidFill>
                        <a:effectLst/>
                      </a:endParaRPr>
                    </a:p>
                  </a:txBody>
                  <a:tcPr/>
                </a:tc>
              </a:tr>
              <a:tr h="6023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kern="1200" dirty="0" smtClean="0">
                          <a:solidFill>
                            <a:srgbClr val="002060"/>
                          </a:solidFill>
                          <a:effectLst/>
                          <a:latin typeface="+mn-lt"/>
                          <a:ea typeface="+mn-ea"/>
                          <a:cs typeface="+mn-cs"/>
                        </a:rPr>
                        <a:t>3) қара, түсті, сирек кездесетiн және радиоактивті металдардың, кен-химия шикізатының концентраттары;</a:t>
                      </a:r>
                      <a:endParaRPr lang="ru-RU" sz="1800" b="1" kern="1200" dirty="0" smtClean="0">
                        <a:solidFill>
                          <a:srgbClr val="002060"/>
                        </a:solidFill>
                        <a:effectLst/>
                        <a:latin typeface="+mn-lt"/>
                        <a:ea typeface="+mn-ea"/>
                        <a:cs typeface="+mn-cs"/>
                      </a:endParaRPr>
                    </a:p>
                    <a:p>
                      <a:endParaRPr lang="ru-RU" sz="1800" b="1" dirty="0">
                        <a:solidFill>
                          <a:srgbClr val="002060"/>
                        </a:solidFill>
                        <a:effectLst/>
                      </a:endParaRPr>
                    </a:p>
                  </a:txBody>
                  <a:tcPr/>
                </a:tc>
              </a:tr>
              <a:tr h="696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kern="1200" dirty="0" smtClean="0">
                          <a:solidFill>
                            <a:srgbClr val="002060"/>
                          </a:solidFill>
                          <a:effectLst/>
                          <a:latin typeface="+mn-lt"/>
                          <a:ea typeface="+mn-ea"/>
                          <a:cs typeface="+mn-cs"/>
                        </a:rPr>
                        <a:t>4) қымбат бағалы тастар, бастапқы өңдеуден өткен жарқырауық тас және пьезооптикалық шикізат;</a:t>
                      </a:r>
                      <a:endParaRPr lang="ru-RU" sz="1800" b="1" kern="1200" dirty="0" smtClean="0">
                        <a:solidFill>
                          <a:srgbClr val="002060"/>
                        </a:solidFill>
                        <a:effectLst/>
                        <a:latin typeface="+mn-lt"/>
                        <a:ea typeface="+mn-ea"/>
                        <a:cs typeface="+mn-cs"/>
                      </a:endParaRPr>
                    </a:p>
                    <a:p>
                      <a:endParaRPr lang="ru-RU" sz="1800" b="1" dirty="0">
                        <a:solidFill>
                          <a:srgbClr val="002060"/>
                        </a:solidFill>
                        <a:effectLst/>
                      </a:endParaRPr>
                    </a:p>
                  </a:txBody>
                  <a:tcPr/>
                </a:tc>
              </a:tr>
              <a:tr h="871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kern="1200" dirty="0" smtClean="0">
                          <a:solidFill>
                            <a:srgbClr val="002060"/>
                          </a:solidFill>
                          <a:effectLst/>
                          <a:latin typeface="+mn-lt"/>
                          <a:ea typeface="+mn-ea"/>
                          <a:cs typeface="+mn-cs"/>
                        </a:rPr>
                        <a:t>5) басқа пайдалы қазбалар бойынша - бастапқы өңдеуден өткен минералдық шикізат алғашқы тауарлы өнiм болуы мүмкiн.</a:t>
                      </a:r>
                      <a:endParaRPr lang="ru-RU" sz="1800" b="1" kern="1200" dirty="0" smtClean="0">
                        <a:solidFill>
                          <a:srgbClr val="002060"/>
                        </a:solidFill>
                        <a:effectLst/>
                        <a:latin typeface="+mn-lt"/>
                        <a:ea typeface="+mn-ea"/>
                        <a:cs typeface="+mn-cs"/>
                      </a:endParaRPr>
                    </a:p>
                    <a:p>
                      <a:endParaRPr lang="ru-RU" sz="1800" b="1" dirty="0">
                        <a:solidFill>
                          <a:srgbClr val="002060"/>
                        </a:solidFill>
                        <a:effectLst/>
                      </a:endParaRPr>
                    </a:p>
                  </a:txBody>
                  <a:tcPr/>
                </a:tc>
              </a:tr>
            </a:tbl>
          </a:graphicData>
        </a:graphic>
      </p:graphicFrame>
    </p:spTree>
    <p:extLst>
      <p:ext uri="{BB962C8B-B14F-4D97-AF65-F5344CB8AC3E}">
        <p14:creationId xmlns:p14="http://schemas.microsoft.com/office/powerpoint/2010/main" val="40975471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260648"/>
            <a:ext cx="8496944" cy="6120680"/>
          </a:xfrm>
        </p:spPr>
        <p:txBody>
          <a:bodyPr>
            <a:normAutofit fontScale="25000" lnSpcReduction="20000"/>
          </a:bodyPr>
          <a:lstStyle/>
          <a:p>
            <a:r>
              <a:rPr lang="kk-KZ" sz="8400" b="0" dirty="0">
                <a:solidFill>
                  <a:schemeClr val="tx1">
                    <a:lumMod val="95000"/>
                    <a:lumOff val="5000"/>
                  </a:schemeClr>
                </a:solidFill>
              </a:rPr>
              <a:t>Роялтидi: </a:t>
            </a:r>
            <a:endParaRPr lang="ru-RU" sz="8400" b="0" dirty="0">
              <a:solidFill>
                <a:schemeClr val="tx1">
                  <a:lumMod val="95000"/>
                  <a:lumOff val="5000"/>
                </a:schemeClr>
              </a:solidFill>
            </a:endParaRPr>
          </a:p>
          <a:p>
            <a:r>
              <a:rPr lang="kk-KZ" sz="8400" b="0" dirty="0">
                <a:solidFill>
                  <a:schemeClr val="tx1">
                    <a:lumMod val="95000"/>
                    <a:lumOff val="5000"/>
                  </a:schemeClr>
                </a:solidFill>
              </a:rPr>
              <a:t>1) жеке тұлғалар өзiнiң жеке меншiк құқығындағы жер учаскелерiнде өндiретiн жерасты сулары бойынша, осы сулар сыртқа сатылмайтын және кәсiпкерлiк қызметтi жүзеге асыру кезiнде өндiрiс пен технологиялық қажеттерге жұмсалмаған жағдайда;</a:t>
            </a:r>
            <a:endParaRPr lang="ru-RU" sz="8400" b="0" dirty="0">
              <a:solidFill>
                <a:schemeClr val="tx1">
                  <a:lumMod val="95000"/>
                  <a:lumOff val="5000"/>
                </a:schemeClr>
              </a:solidFill>
            </a:endParaRPr>
          </a:p>
          <a:p>
            <a:r>
              <a:rPr lang="kk-KZ" sz="8400" b="0" dirty="0">
                <a:solidFill>
                  <a:schemeClr val="tx1">
                    <a:lumMod val="95000"/>
                    <a:lumOff val="5000"/>
                  </a:schemeClr>
                </a:solidFill>
              </a:rPr>
              <a:t>2) жерасты суларын өзiнiң шаруашылық қажеттерi үшiн өндiрудi жүзеге асыратын мемлекеттiк мекемелер;</a:t>
            </a:r>
            <a:endParaRPr lang="ru-RU" sz="8400" b="0" dirty="0">
              <a:solidFill>
                <a:schemeClr val="tx1">
                  <a:lumMod val="95000"/>
                  <a:lumOff val="5000"/>
                </a:schemeClr>
              </a:solidFill>
            </a:endParaRPr>
          </a:p>
          <a:p>
            <a:r>
              <a:rPr lang="kk-KZ" sz="8400" b="0" dirty="0">
                <a:solidFill>
                  <a:schemeClr val="tx1">
                    <a:lumMod val="95000"/>
                    <a:lumOff val="5000"/>
                  </a:schemeClr>
                </a:solidFill>
              </a:rPr>
              <a:t>3) жер қойнауын пайдаланушылар iлеспе өндiрiлген жерасты суларын жер қабатының қысымын қалпында ұстау үшiн керi айдағанда төлемейдi.</a:t>
            </a:r>
            <a:endParaRPr lang="ru-RU" sz="8400" b="0" dirty="0">
              <a:solidFill>
                <a:schemeClr val="tx1">
                  <a:lumMod val="95000"/>
                  <a:lumOff val="5000"/>
                </a:schemeClr>
              </a:solidFill>
            </a:endParaRPr>
          </a:p>
          <a:p>
            <a:r>
              <a:rPr lang="kk-KZ" sz="8400" b="0" dirty="0">
                <a:solidFill>
                  <a:schemeClr val="tx1">
                    <a:lumMod val="95000"/>
                    <a:lumOff val="5000"/>
                  </a:schemeClr>
                </a:solidFill>
              </a:rPr>
              <a:t>Пайдалы қазбалардың барлық түрлерi бойынша роялти салық кезеңiнен кейiнгi айдың 15-iнен кешiктiрiлмей төленедi.</a:t>
            </a:r>
            <a:endParaRPr lang="ru-RU" sz="8400" b="0" dirty="0">
              <a:solidFill>
                <a:schemeClr val="tx1">
                  <a:lumMod val="95000"/>
                  <a:lumOff val="5000"/>
                </a:schemeClr>
              </a:solidFill>
            </a:endParaRPr>
          </a:p>
          <a:p>
            <a:r>
              <a:rPr lang="kk-KZ" sz="8400" b="0" dirty="0">
                <a:solidFill>
                  <a:schemeClr val="tx1">
                    <a:lumMod val="95000"/>
                    <a:lumOff val="5000"/>
                  </a:schemeClr>
                </a:solidFill>
              </a:rPr>
              <a:t>Төменде көзделген жағдайларды қоспағанда, </a:t>
            </a:r>
            <a:r>
              <a:rPr lang="kk-KZ" sz="8400" b="0" i="1" dirty="0">
                <a:solidFill>
                  <a:schemeClr val="tx1">
                    <a:lumMod val="95000"/>
                    <a:lumOff val="5000"/>
                  </a:schemeClr>
                </a:solidFill>
              </a:rPr>
              <a:t>күнтiзбелiк ай</a:t>
            </a:r>
            <a:r>
              <a:rPr lang="kk-KZ" sz="8400" b="0" dirty="0">
                <a:solidFill>
                  <a:schemeClr val="tx1">
                    <a:lumMod val="95000"/>
                    <a:lumOff val="5000"/>
                  </a:schemeClr>
                </a:solidFill>
              </a:rPr>
              <a:t> роялти төлеу жөнiндегі </a:t>
            </a:r>
            <a:r>
              <a:rPr lang="kk-KZ" sz="8400" b="0" i="1" dirty="0">
                <a:solidFill>
                  <a:schemeClr val="tx1">
                    <a:lumMod val="95000"/>
                    <a:lumOff val="5000"/>
                  </a:schemeClr>
                </a:solidFill>
              </a:rPr>
              <a:t>салық кезеңi</a:t>
            </a:r>
            <a:r>
              <a:rPr lang="kk-KZ" sz="8400" b="0" dirty="0">
                <a:solidFill>
                  <a:schemeClr val="tx1">
                    <a:lumMod val="95000"/>
                    <a:lumOff val="5000"/>
                  </a:schemeClr>
                </a:solidFill>
              </a:rPr>
              <a:t> болып табылады. </a:t>
            </a:r>
            <a:endParaRPr lang="ru-RU" sz="8400" b="0" dirty="0">
              <a:solidFill>
                <a:schemeClr val="tx1">
                  <a:lumMod val="95000"/>
                  <a:lumOff val="5000"/>
                </a:schemeClr>
              </a:solidFill>
            </a:endParaRPr>
          </a:p>
          <a:p>
            <a:r>
              <a:rPr lang="kk-KZ" sz="8400" b="0" dirty="0">
                <a:solidFill>
                  <a:schemeClr val="tx1">
                    <a:lumMod val="95000"/>
                    <a:lumOff val="5000"/>
                  </a:schemeClr>
                </a:solidFill>
              </a:rPr>
              <a:t>Егер алдыңғы тоқсандағы роялти бойынша орташа айлық төлемдер 1000 айлық есептiк көрсеткiштен кем болса, онда </a:t>
            </a:r>
            <a:r>
              <a:rPr lang="kk-KZ" sz="8400" b="0" i="1" dirty="0">
                <a:solidFill>
                  <a:schemeClr val="tx1">
                    <a:lumMod val="95000"/>
                    <a:lumOff val="5000"/>
                  </a:schemeClr>
                </a:solidFill>
              </a:rPr>
              <a:t>салық кезеңi -  тоқсан</a:t>
            </a:r>
            <a:r>
              <a:rPr lang="kk-KZ" sz="8400" b="0" dirty="0">
                <a:solidFill>
                  <a:schemeClr val="tx1">
                    <a:lumMod val="95000"/>
                    <a:lumOff val="5000"/>
                  </a:schemeClr>
                </a:solidFill>
              </a:rPr>
              <a:t> болып табылады.</a:t>
            </a:r>
            <a:endParaRPr lang="ru-RU" sz="8400" b="0" dirty="0">
              <a:solidFill>
                <a:schemeClr val="tx1">
                  <a:lumMod val="95000"/>
                  <a:lumOff val="5000"/>
                </a:schemeClr>
              </a:solidFill>
            </a:endParaRPr>
          </a:p>
          <a:p>
            <a:r>
              <a:rPr lang="kk-KZ" sz="8400" b="0" dirty="0">
                <a:solidFill>
                  <a:schemeClr val="tx1">
                    <a:lumMod val="95000"/>
                    <a:lumOff val="5000"/>
                  </a:schemeClr>
                </a:solidFill>
              </a:rPr>
              <a:t>Жер қойнауын пайдаланушы роялти жөнiндегi декларацияны тiркелген жерiндегi салық органына салық кезеңiнен кейiнгi айдың 10-ынан кешiктiрмей табыс етедi.</a:t>
            </a:r>
            <a:endParaRPr lang="ru-RU" sz="8400" b="0" dirty="0">
              <a:solidFill>
                <a:schemeClr val="tx1">
                  <a:lumMod val="95000"/>
                  <a:lumOff val="5000"/>
                </a:schemeClr>
              </a:solidFill>
            </a:endParaRPr>
          </a:p>
          <a:p>
            <a:endParaRPr lang="ru-RU" dirty="0"/>
          </a:p>
        </p:txBody>
      </p:sp>
    </p:spTree>
    <p:extLst>
      <p:ext uri="{BB962C8B-B14F-4D97-AF65-F5344CB8AC3E}">
        <p14:creationId xmlns:p14="http://schemas.microsoft.com/office/powerpoint/2010/main" val="32932644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496944" cy="6192688"/>
          </a:xfrm>
        </p:spPr>
        <p:txBody>
          <a:bodyPr>
            <a:normAutofit fontScale="92500" lnSpcReduction="20000"/>
          </a:bodyPr>
          <a:lstStyle/>
          <a:p>
            <a:r>
              <a:rPr lang="kk-KZ" sz="2000" i="1" dirty="0">
                <a:latin typeface="Times New Roman" panose="02020603050405020304" pitchFamily="18" charset="0"/>
                <a:cs typeface="Times New Roman" panose="02020603050405020304" pitchFamily="18" charset="0"/>
              </a:rPr>
              <a:t>Үстеме пайда салығы</a:t>
            </a:r>
            <a:endParaRPr lang="ru-RU" sz="2000" dirty="0">
              <a:latin typeface="Times New Roman" panose="02020603050405020304" pitchFamily="18" charset="0"/>
              <a:cs typeface="Times New Roman" panose="02020603050405020304" pitchFamily="18" charset="0"/>
            </a:endParaRPr>
          </a:p>
          <a:p>
            <a:r>
              <a:rPr lang="kk-KZ" sz="2000" i="1" dirty="0">
                <a:latin typeface="Times New Roman" panose="02020603050405020304" pitchFamily="18" charset="0"/>
                <a:cs typeface="Times New Roman" panose="02020603050405020304" pitchFamily="18" charset="0"/>
              </a:rPr>
              <a:t>Өнiмдi бөлу туралы келiсiм-шарттар, кең таралған пайдалы қазбалар мен жерасты суларын өндіруге, сондай-ақ барлау мен өндіруге байланысты емес жерасты құрылыстарын салуға және пайдалануға жасалған келiсiм-шарттар бойынша қызметтi жүзеге асыратындарды қоспағанда, жер қойнауын пайдаланушылар осы келiсiм-шарттар пайдалы қазбалардың басқа түрлерiн өндiрудi көздемеген жағдайда, үстеме пайдаға салық төлеушiлер бола алады.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Жер қойнауын пайдаланушының жинақталған табыстардың жинақталған шығыстарға қатынасы 1,2-ден жоғары болған салық кезеңiндегi әрбiр жекелеген келiсiм-шарт бойынша таза табысының бір бөлiгi </a:t>
            </a:r>
            <a:r>
              <a:rPr lang="kk-KZ" sz="2000" i="1" dirty="0">
                <a:solidFill>
                  <a:srgbClr val="FF0000"/>
                </a:solidFill>
                <a:latin typeface="Times New Roman" panose="02020603050405020304" pitchFamily="18" charset="0"/>
                <a:cs typeface="Times New Roman" panose="02020603050405020304" pitchFamily="18" charset="0"/>
              </a:rPr>
              <a:t>үстеме табысқа салық салу объектiсi</a:t>
            </a:r>
            <a:r>
              <a:rPr lang="kk-KZ" sz="2000" dirty="0">
                <a:latin typeface="Times New Roman" panose="02020603050405020304" pitchFamily="18" charset="0"/>
                <a:cs typeface="Times New Roman" panose="02020603050405020304" pitchFamily="18" charset="0"/>
              </a:rPr>
              <a:t> болып табылады.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Жер қойнауын пайдаланушының салық кезеңiндегi әрбiр жекелеген келiсiм-шарт бойынша таза табысының салық кезеңiнiң аяғына шегерiмдер сомасының 20 пайызынан асатын бөлiгі </a:t>
            </a:r>
            <a:r>
              <a:rPr lang="kk-KZ" sz="2000" i="1" dirty="0">
                <a:solidFill>
                  <a:srgbClr val="FF0000"/>
                </a:solidFill>
                <a:latin typeface="Times New Roman" panose="02020603050405020304" pitchFamily="18" charset="0"/>
                <a:cs typeface="Times New Roman" panose="02020603050405020304" pitchFamily="18" charset="0"/>
              </a:rPr>
              <a:t>салық базасы</a:t>
            </a:r>
            <a:r>
              <a:rPr lang="kk-KZ" sz="2000" dirty="0">
                <a:solidFill>
                  <a:srgbClr val="FF0000"/>
                </a:solidFill>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болып саналады.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Осында </a:t>
            </a:r>
            <a:r>
              <a:rPr lang="kk-KZ" sz="2000" i="1" u="sng" dirty="0">
                <a:solidFill>
                  <a:srgbClr val="FF0000"/>
                </a:solidFill>
                <a:latin typeface="Times New Roman" panose="02020603050405020304" pitchFamily="18" charset="0"/>
                <a:cs typeface="Times New Roman" panose="02020603050405020304" pitchFamily="18" charset="0"/>
              </a:rPr>
              <a:t>таза табыс</a:t>
            </a:r>
            <a:r>
              <a:rPr lang="kk-KZ" sz="2000" u="sng" dirty="0">
                <a:solidFill>
                  <a:srgbClr val="FF0000"/>
                </a:solidFill>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салық салынатын табыс және корпорациялық табыс салығы, сондай-ақ резидент еместiң тұрақты мекемесiнiң таза табысына салынатын салық арасындағы айырма ретiнде айқындалады.</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Салық базасы Қазақстандық кадрларды оқытуға iс жүзiнде жұмсалған шығындардың және тiркелген активтер өсiмiнiң сомасына түзетiледi, бiрақ ол салық базасының он пайызынан аспайды.</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956706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_rels/theme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72</TotalTime>
  <Words>1062</Words>
  <Application>Microsoft Office PowerPoint</Application>
  <PresentationFormat>Экран (4:3)</PresentationFormat>
  <Paragraphs>68</Paragraphs>
  <Slides>15</Slides>
  <Notes>0</Notes>
  <HiddenSlides>0</HiddenSlides>
  <MMClips>0</MMClips>
  <ScaleCrop>false</ScaleCrop>
  <HeadingPairs>
    <vt:vector size="4" baseType="variant">
      <vt:variant>
        <vt:lpstr>Тема</vt:lpstr>
      </vt:variant>
      <vt:variant>
        <vt:i4>5</vt:i4>
      </vt:variant>
      <vt:variant>
        <vt:lpstr>Заголовки слайдов</vt:lpstr>
      </vt:variant>
      <vt:variant>
        <vt:i4>15</vt:i4>
      </vt:variant>
    </vt:vector>
  </HeadingPairs>
  <TitlesOfParts>
    <vt:vector size="20" baseType="lpstr">
      <vt:lpstr>Углы</vt:lpstr>
      <vt:lpstr>Эркер</vt:lpstr>
      <vt:lpstr>Бумажная</vt:lpstr>
      <vt:lpstr>Апекс</vt:lpstr>
      <vt:lpstr>Солнцестояние</vt:lpstr>
      <vt:lpstr>Жер қойнауын пайдаланушыларға салық салу </vt:lpstr>
      <vt:lpstr>Жер қойнауын пайдаланушылар – Қазақстан Республикасының аумағында, мұнай операцияларын қоса алғанда, жер қойнауын пайдалану жөніндегі операцияларды Қазақстан Республикасының заң актілеріне сәйкес жүзеге асыратын жеке және заңды тұлға. </vt:lpstr>
      <vt:lpstr>Жер қойнауын пайдаланушылар мынадай салықтары мен арнайы төлемдердi төлейді: </vt:lpstr>
      <vt:lpstr>Жер қойнауын пайдаланушыларға салық салу екi үлгiге бөлiнедi: </vt:lpstr>
      <vt:lpstr>Презентация PowerPoint</vt:lpstr>
      <vt:lpstr>Презентация PowerPoint</vt:lpstr>
      <vt:lpstr>Презентация PowerPoint</vt:lpstr>
      <vt:lpstr>Презентация PowerPoint</vt:lpstr>
      <vt:lpstr>Презентация PowerPoint</vt:lpstr>
      <vt:lpstr>Коммерциялық табу бонусының мөлшерi - салық салу объектiсi, есептеу базасы мен ставка негiзге алына отырып белгiленедi. Коммерциялық табу бонусының мөлшерiн есептеу үшiн: </vt:lpstr>
      <vt:lpstr>Презентация PowerPoint</vt:lpstr>
      <vt:lpstr>Презентация PowerPoint</vt:lpstr>
      <vt:lpstr>Пайдалы қазбалардың өндіріліп алынған көлемi немесе нақты өндiрiлген пайдалы қазбалардан алынған алғашқы тауарлы өнiмнің көлемi салық салу объектiсi болып табылады.</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Жер қойнауын пайдаланушыларға салық салу</dc:title>
  <dc:creator>User</dc:creator>
  <cp:lastModifiedBy>Пользователь Windows</cp:lastModifiedBy>
  <cp:revision>11</cp:revision>
  <dcterms:created xsi:type="dcterms:W3CDTF">2016-04-04T17:24:33Z</dcterms:created>
  <dcterms:modified xsi:type="dcterms:W3CDTF">2020-03-30T22:12:04Z</dcterms:modified>
</cp:coreProperties>
</file>