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purl.oclc.org/ooxml/officeDocument/relationships/metadata/thumbnail" Target="docProps/thumbnail.jpeg"/><Relationship Id="rId1" Type="http://purl.oclc.org/ooxml/officeDocument/relationships/officeDocument" Target="ppt/presentation.xml"/><Relationship Id="rId4" Type="http://purl.oclc.org/ooxml/officeDocument/relationships/extendedProperties" Target="docProps/app.xml"/></Relationships>
</file>

<file path=ppt/presentation.xml><?xml version="1.0" encoding="utf-8"?>
<p:presentation xmlns:a="http://purl.oclc.org/ooxml/drawingml/main" xmlns:r="http://purl.oclc.org/ooxml/officeDocument/relationships" xmlns:p="http://purl.oclc.org/ooxml/presentationml/main" saveSubsetFonts="1" conformance="strict">
  <p:sldMasterIdLst>
    <p:sldMasterId id="21474837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%"/>
      </a:spcBef>
      <a:spcAft>
        <a:spcPct val="0%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%"/>
      </a:spcBef>
      <a:spcAft>
        <a:spcPct val="0%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%"/>
      </a:spcBef>
      <a:spcAft>
        <a:spcPct val="0%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%"/>
      </a:spcBef>
      <a:spcAft>
        <a:spcPct val="0%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%"/>
      </a:spcBef>
      <a:spcAft>
        <a:spcPct val="0%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purl.oclc.org/ooxml/drawingml/main" xmlns:r="http://purl.oclc.org/ooxml/officeDocument/relationships" xmlns:p="http://purl.oclc.org/ooxml/presentationml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purl.oclc.org/ooxml/drawingml/main" def="{5C22544A-7EE6-4342-B048-85BDC9FD1C3A}"/>
</file>

<file path=ppt/viewProps.xml><?xml version="1.0" encoding="utf-8"?>
<p:viewPr xmlns:a="http://purl.oclc.org/ooxml/drawingml/main" xmlns:r="http://purl.oclc.org/ooxml/officeDocument/relationships" xmlns:p="http://purl.oclc.org/ooxml/presentationml/main">
  <p:normalViewPr>
    <p:restoredLeft sz="15.62%"/>
    <p:restoredTop sz="94.66%"/>
  </p:normalViewPr>
  <p:slideViewPr>
    <p:cSldViewPr>
      <p:cViewPr varScale="1">
        <p:scale>
          <a:sx n="69" d="100"/>
          <a:sy n="69" d="100"/>
        </p:scale>
        <p:origin x="60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purl.oclc.org/ooxml/officeDocument/relationships/slide" Target="slides/slide7.xml"/><Relationship Id="rId13" Type="http://purl.oclc.org/ooxml/officeDocument/relationships/slide" Target="slides/slide12.xml"/><Relationship Id="rId18" Type="http://purl.oclc.org/ooxml/officeDocument/relationships/slide" Target="slides/slide17.xml"/><Relationship Id="rId3" Type="http://purl.oclc.org/ooxml/officeDocument/relationships/slide" Target="slides/slide2.xml"/><Relationship Id="rId21" Type="http://purl.oclc.org/ooxml/officeDocument/relationships/theme" Target="theme/theme1.xml"/><Relationship Id="rId7" Type="http://purl.oclc.org/ooxml/officeDocument/relationships/slide" Target="slides/slide6.xml"/><Relationship Id="rId12" Type="http://purl.oclc.org/ooxml/officeDocument/relationships/slide" Target="slides/slide11.xml"/><Relationship Id="rId17" Type="http://purl.oclc.org/ooxml/officeDocument/relationships/slide" Target="slides/slide16.xml"/><Relationship Id="rId2" Type="http://purl.oclc.org/ooxml/officeDocument/relationships/slide" Target="slides/slide1.xml"/><Relationship Id="rId16" Type="http://purl.oclc.org/ooxml/officeDocument/relationships/slide" Target="slides/slide15.xml"/><Relationship Id="rId20" Type="http://purl.oclc.org/ooxml/officeDocument/relationships/viewProps" Target="viewProps.xml"/><Relationship Id="rId1" Type="http://purl.oclc.org/ooxml/officeDocument/relationships/slideMaster" Target="slideMasters/slideMaster1.xml"/><Relationship Id="rId6" Type="http://purl.oclc.org/ooxml/officeDocument/relationships/slide" Target="slides/slide5.xml"/><Relationship Id="rId11" Type="http://purl.oclc.org/ooxml/officeDocument/relationships/slide" Target="slides/slide10.xml"/><Relationship Id="rId5" Type="http://purl.oclc.org/ooxml/officeDocument/relationships/slide" Target="slides/slide4.xml"/><Relationship Id="rId15" Type="http://purl.oclc.org/ooxml/officeDocument/relationships/slide" Target="slides/slide14.xml"/><Relationship Id="rId10" Type="http://purl.oclc.org/ooxml/officeDocument/relationships/slide" Target="slides/slide9.xml"/><Relationship Id="rId19" Type="http://purl.oclc.org/ooxml/officeDocument/relationships/presProps" Target="presProps.xml"/><Relationship Id="rId4" Type="http://purl.oclc.org/ooxml/officeDocument/relationships/slide" Target="slides/slide3.xml"/><Relationship Id="rId9" Type="http://purl.oclc.org/ooxml/officeDocument/relationships/slide" Target="slides/slide8.xml"/><Relationship Id="rId14" Type="http://purl.oclc.org/ooxml/officeDocument/relationships/slide" Target="slides/slide13.xml"/><Relationship Id="rId22" Type="http://purl.oclc.org/ooxml/officeDocument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slideLayout1.xml><?xml version="1.0" encoding="utf-8"?>
<p:sldLayout xmlns:a="http://purl.oclc.org/ooxml/drawingml/main" xmlns:r="http://purl.oclc.org/ooxml/officeDocument/relationships" xmlns:p="http://purl.oclc.org/ooxml/presentationml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%"/>
              </a:lnSpc>
              <a:defRPr sz="8000" spc="-50" baseline="0%">
                <a:solidFill>
                  <a:schemeClr val="tx1">
                    <a:lumMod val="85%"/>
                    <a:lumOff val="15%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%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8D32-F320-40A0-B531-279E7143813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%"/>
                <a:lumOff val="50%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715059"/>
      </p:ext>
    </p:extLst>
  </p:cSld>
  <p:clrMapOvr>
    <a:masterClrMapping/>
  </p:clrMapOvr>
</p:sldLayout>
</file>

<file path=ppt/slideLayouts/slideLayout2.xml><?xml version="1.0" encoding="utf-8"?>
<p:sldLayout xmlns:a="http://purl.oclc.org/ooxml/drawingml/main" xmlns:r="http://purl.oclc.org/ooxml/officeDocument/relationships" xmlns:p="http://purl.oclc.org/ooxml/presentationml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019-5378-4C88-B10F-5A0B04A257D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1765823"/>
      </p:ext>
    </p:extLst>
  </p:cSld>
  <p:clrMapOvr>
    <a:masterClrMapping/>
  </p:clrMapOvr>
</p:sldLayout>
</file>

<file path=ppt/slideLayouts/slideLayout3.xml><?xml version="1.0" encoding="utf-8"?>
<p:sldLayout xmlns:a="http://purl.oclc.org/ooxml/drawingml/main" xmlns:r="http://purl.oclc.org/ooxml/officeDocument/relationships" xmlns:p="http://purl.oclc.org/ooxml/presentationml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%"/>
              </a:lnSpc>
              <a:defRPr sz="8000" b="0">
                <a:solidFill>
                  <a:schemeClr val="tx1">
                    <a:lumMod val="85%"/>
                    <a:lumOff val="15%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%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%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%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068D-F7E3-4A89-BB0F-3A1BB032EAA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%"/>
                <a:lumOff val="50%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284604"/>
      </p:ext>
    </p:extLst>
  </p:cSld>
  <p:clrMapOvr>
    <a:masterClrMapping/>
  </p:clrMapOvr>
</p:sldLayout>
</file>

<file path=ppt/slideLayouts/slideLayout4.xml><?xml version="1.0" encoding="utf-8"?>
<p:sldLayout xmlns:a="http://purl.oclc.org/ooxml/drawingml/main" xmlns:r="http://purl.oclc.org/ooxml/officeDocument/relationships" xmlns:p="http://purl.oclc.org/ooxml/presentationml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9BB83-46E0-4FF7-8B96-6067E6B4B98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1149827"/>
      </p:ext>
    </p:extLst>
  </p:cSld>
  <p:clrMapOvr>
    <a:masterClrMapping/>
  </p:clrMapOvr>
</p:sldLayout>
</file>

<file path=ppt/slideLayouts/slideLayout5.xml><?xml version="1.0" encoding="utf-8"?>
<p:sldLayout xmlns:a="http://purl.oclc.org/ooxml/drawingml/main" xmlns:r="http://purl.oclc.org/ooxml/officeDocument/relationships" xmlns:p="http://purl.oclc.org/ooxml/presentationml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%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%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27D1F-1115-4B37-9C99-91E4BE7492F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1659492"/>
      </p:ext>
    </p:extLst>
  </p:cSld>
  <p:clrMapOvr>
    <a:masterClrMapping/>
  </p:clrMapOvr>
</p:sldLayout>
</file>

<file path=ppt/slideLayouts/slideLayout6.xml><?xml version="1.0" encoding="utf-8"?>
<p:sldLayout xmlns:a="http://purl.oclc.org/ooxml/drawingml/main" xmlns:r="http://purl.oclc.org/ooxml/officeDocument/relationships" xmlns:p="http://purl.oclc.org/ooxml/presentationml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B9E0-8354-40E0-A0DA-2C05504B548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1726628"/>
      </p:ext>
    </p:extLst>
  </p:cSld>
  <p:clrMapOvr>
    <a:masterClrMapping/>
  </p:clrMapOvr>
</p:sldLayout>
</file>

<file path=ppt/slideLayouts/slideLayout7.xml><?xml version="1.0" encoding="utf-8"?>
<p:sldLayout xmlns:a="http://purl.oclc.org/ooxml/drawingml/main" xmlns:r="http://purl.oclc.org/ooxml/officeDocument/relationships" xmlns:p="http://purl.oclc.org/ooxml/presentationml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CA5A-93B5-4A18-AC34-F6E7824CA06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606995"/>
      </p:ext>
    </p:extLst>
  </p:cSld>
  <p:clrMapOvr>
    <a:masterClrMapping/>
  </p:clrMapOvr>
</p:sldLayout>
</file>

<file path=ppt/slideLayouts/slideLayout8.xml><?xml version="1.0" encoding="utf-8"?>
<p:sldLayout xmlns:a="http://purl.oclc.org/ooxml/drawingml/main" xmlns:r="http://purl.oclc.org/ooxml/officeDocument/relationships" xmlns:p="http://purl.oclc.org/ooxml/presentationml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AF052E-28F1-4664-956A-3B245730C5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1139029"/>
      </p:ext>
    </p:extLst>
  </p:cSld>
  <p:clrMapOvr>
    <a:masterClrMapping/>
  </p:clrMapOvr>
</p:sldLayout>
</file>

<file path=ppt/slideLayouts/slideLayout9.xml><?xml version="1.0" encoding="utf-8"?>
<p:sldLayout xmlns:a="http://purl.oclc.org/ooxml/drawingml/main" xmlns:r="http://purl.oclc.org/ooxml/officeDocument/relationships" xmlns:p="http://purl.oclc.org/ooxml/presentationml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%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8E78-0ABA-4229-BC9D-77FD4058A29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0205957"/>
      </p:ext>
    </p:extLst>
  </p:cSld>
  <p:clrMapOvr>
    <a:masterClrMapping/>
  </p:clrMapOvr>
</p:sldLayout>
</file>

<file path=ppt/slideLayouts/slideLayout10.xml><?xml version="1.0" encoding="utf-8"?>
<p:sldLayout xmlns:a="http://purl.oclc.org/ooxml/drawingml/main" xmlns:r="http://purl.oclc.org/ooxml/officeDocument/relationships" xmlns:p="http://purl.oclc.org/ooxml/presentationml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8EED-C410-41B9-B557-453433DAC6D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9429436"/>
      </p:ext>
    </p:extLst>
  </p:cSld>
  <p:clrMapOvr>
    <a:masterClrMapping/>
  </p:clrMapOvr>
</p:sldLayout>
</file>

<file path=ppt/slideLayouts/slideLayout11.xml><?xml version="1.0" encoding="utf-8"?>
<p:sldLayout xmlns:a="http://purl.oclc.org/ooxml/drawingml/main" xmlns:r="http://purl.oclc.org/ooxml/officeDocument/relationships" xmlns:p="http://purl.oclc.org/ooxml/presentationml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7E660-E714-4C31-BA68-0CE3B1D84D2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2125712"/>
      </p:ext>
    </p:extLst>
  </p:cSld>
  <p:clrMapOvr>
    <a:masterClrMapping/>
  </p:clrMapOvr>
</p:sldLayout>
</file>

<file path=ppt/slideLayouts/slideLayout12.xml><?xml version="1.0" encoding="utf-8"?>
<p:sldLayout xmlns:a="http://purl.oclc.org/ooxml/drawingml/main" xmlns:r="http://purl.oclc.org/ooxml/officeDocument/relationships" xmlns:p="http://purl.oclc.org/ooxml/presentationml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82D5-33E2-4757-BB77-88EDB8F58A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005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purl.oclc.org/ooxml/officeDocument/relationships/slideLayout" Target="../slideLayouts/slideLayout8.xml"/><Relationship Id="rId13" Type="http://purl.oclc.org/ooxml/officeDocument/relationships/theme" Target="../theme/theme1.xml"/><Relationship Id="rId3" Type="http://purl.oclc.org/ooxml/officeDocument/relationships/slideLayout" Target="../slideLayouts/slideLayout3.xml"/><Relationship Id="rId7" Type="http://purl.oclc.org/ooxml/officeDocument/relationships/slideLayout" Target="../slideLayouts/slideLayout7.xml"/><Relationship Id="rId12" Type="http://purl.oclc.org/ooxml/officeDocument/relationships/slideLayout" Target="../slideLayouts/slideLayout12.xml"/><Relationship Id="rId2" Type="http://purl.oclc.org/ooxml/officeDocument/relationships/slideLayout" Target="../slideLayouts/slideLayout2.xml"/><Relationship Id="rId1" Type="http://purl.oclc.org/ooxml/officeDocument/relationships/slideLayout" Target="../slideLayouts/slideLayout1.xml"/><Relationship Id="rId6" Type="http://purl.oclc.org/ooxml/officeDocument/relationships/slideLayout" Target="../slideLayouts/slideLayout6.xml"/><Relationship Id="rId11" Type="http://purl.oclc.org/ooxml/officeDocument/relationships/slideLayout" Target="../slideLayouts/slideLayout11.xml"/><Relationship Id="rId5" Type="http://purl.oclc.org/ooxml/officeDocument/relationships/slideLayout" Target="../slideLayouts/slideLayout5.xml"/><Relationship Id="rId10" Type="http://purl.oclc.org/ooxml/officeDocument/relationships/slideLayout" Target="../slideLayouts/slideLayout10.xml"/><Relationship Id="rId4" Type="http://purl.oclc.org/ooxml/officeDocument/relationships/slideLayout" Target="../slideLayouts/slideLayout4.xml"/><Relationship Id="rId9" Type="http://purl.oclc.org/ooxml/officeDocument/relationships/slideLayout" Target="../slideLayouts/slideLayout9.xml"/><Relationship Id="rId14" Type="http://purl.oclc.org/ooxml/officeDocument/relationships/image" Target="../media/image1.jpeg"/></Relationships>
</file>

<file path=ppt/slideMasters/slideMaster1.xml><?xml version="1.0" encoding="utf-8"?>
<p:sldMaster xmlns:a="http://purl.oclc.org/ooxml/drawingml/main" xmlns:r="http://purl.oclc.org/ooxml/officeDocument/relationships" xmlns:p="http://purl.oclc.org/ooxml/presentationml/main">
  <p:cSld>
    <p:bg>
      <p:bgPr>
        <a:blipFill dpi="0" rotWithShape="1">
          <a:blip r:embed="rId14"/>
          <a:srcRect/>
          <a:tile tx="0" ty="0" sx="100%" sy="100%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%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516554F-3811-4D27-A251-3EBD83103F7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%"/>
                <a:lumOff val="50%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04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txStyles>
    <p:titleStyle>
      <a:lvl1pPr algn="l" defTabSz="914400" rtl="0" eaLnBrk="1" latinLnBrk="0" hangingPunct="1">
        <a:lnSpc>
          <a:spcPct val="85%"/>
        </a:lnSpc>
        <a:spcBef>
          <a:spcPct val="0%"/>
        </a:spcBef>
        <a:buNone/>
        <a:defRPr sz="4800" kern="1200" spc="-50" baseline="0%">
          <a:solidFill>
            <a:schemeClr val="tx1">
              <a:lumMod val="75%"/>
              <a:lumOff val="25%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%"/>
        </a:lnSpc>
        <a:spcBef>
          <a:spcPts val="1200"/>
        </a:spcBef>
        <a:spcAft>
          <a:spcPts val="200"/>
        </a:spcAft>
        <a:buClr>
          <a:schemeClr val="accent1"/>
        </a:buClr>
        <a:buSzPct val="100%"/>
        <a:buFont typeface="Calibri" panose="020F0502020204030204" pitchFamily="34" charset="0"/>
        <a:buChar char=" "/>
        <a:defRPr sz="2000" kern="1200">
          <a:solidFill>
            <a:schemeClr val="tx1">
              <a:lumMod val="75%"/>
              <a:lumOff val="25%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%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%"/>
              <a:lumOff val="25%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%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%"/>
              <a:lumOff val="25%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%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%"/>
              <a:lumOff val="25%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%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%"/>
              <a:lumOff val="25%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%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%"/>
              <a:lumOff val="25%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%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%"/>
              <a:lumOff val="25%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%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%"/>
              <a:lumOff val="25%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%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%"/>
              <a:lumOff val="25%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purl.oclc.org/ooxml/officeDocument/relationships/image" Target="../media/image2.jpeg"/><Relationship Id="rId1" Type="http://purl.oclc.org/ooxml/officeDocument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purl.oclc.org/ooxml/officeDocument/relationships/image" Target="../media/image4.wmf"/><Relationship Id="rId2" Type="http://purl.oclc.org/ooxml/officeDocument/relationships/image" Target="../media/image3.jpeg"/><Relationship Id="rId1" Type="http://purl.oclc.org/ooxml/officeDocument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purl.oclc.org/ooxml/officeDocument/relationships/image" Target="../media/image5.jpeg"/><Relationship Id="rId1" Type="http://purl.oclc.org/ooxml/officeDocument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purl.oclc.org/ooxml/officeDocument/relationships/image" Target="../media/image4.wmf"/><Relationship Id="rId2" Type="http://purl.oclc.org/ooxml/officeDocument/relationships/image" Target="../media/image6.jpeg"/><Relationship Id="rId1" Type="http://purl.oclc.org/ooxml/officeDocument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purl.oclc.org/ooxml/officeDocument/relationships/image" Target="../media/image4.wmf"/><Relationship Id="rId2" Type="http://purl.oclc.org/ooxml/officeDocument/relationships/image" Target="../media/image7.jpeg"/><Relationship Id="rId1" Type="http://purl.oclc.org/ooxml/officeDocument/relationships/slideLayout" Target="../slideLayouts/slideLayout2.xml"/><Relationship Id="rId4" Type="http://purl.oclc.org/ooxml/officeDocument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2" Type="http://purl.oclc.org/ooxml/officeDocument/relationships/image" Target="../media/image9.jpeg"/><Relationship Id="rId1" Type="http://purl.oclc.org/ooxml/officeDocument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purl.oclc.org/ooxml/officeDocument/relationships/image" Target="../media/image10.jpeg"/><Relationship Id="rId1" Type="http://purl.oclc.org/ooxml/officeDocument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purl.oclc.org/ooxml/officeDocument/relationships/image" Target="../media/image11.jpeg"/><Relationship Id="rId1" Type="http://purl.oclc.org/ooxml/officeDocument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purl.oclc.org/ooxml/officeDocument/relationships/image" Target="../media/image12.jpeg"/><Relationship Id="rId1" Type="http://purl.oclc.org/ooxml/officeDocument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purl.oclc.org/ooxml/officeDocument/relationships/image" Target="../media/image4.wmf"/><Relationship Id="rId2" Type="http://purl.oclc.org/ooxml/officeDocument/relationships/image" Target="../media/image13.jpeg"/><Relationship Id="rId1" Type="http://purl.oclc.org/ooxml/officeDocument/relationships/slideLayout" Target="../slideLayouts/slideLayout2.xml"/><Relationship Id="rId4" Type="http://purl.oclc.org/ooxml/officeDocument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2" Type="http://purl.oclc.org/ooxml/officeDocument/relationships/image" Target="../media/image14.jpeg"/><Relationship Id="rId1" Type="http://purl.oclc.org/ooxml/officeDocument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purl.oclc.org/ooxml/officeDocument/relationships/image" Target="../media/image4.wmf"/><Relationship Id="rId2" Type="http://purl.oclc.org/ooxml/officeDocument/relationships/image" Target="../media/image15.jpeg"/><Relationship Id="rId1" Type="http://purl.oclc.org/ooxml/officeDocument/relationships/slideLayout" Target="../slideLayouts/slideLayout2.xml"/><Relationship Id="rId4" Type="http://purl.oclc.org/ooxml/officeDocument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2" Type="http://purl.oclc.org/ooxml/officeDocument/relationships/image" Target="../media/image16.jpeg"/><Relationship Id="rId1" Type="http://purl.oclc.org/ooxml/officeDocument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purl.oclc.org/ooxml/officeDocument/relationships/image" Target="../media/image17.jpeg"/><Relationship Id="rId1" Type="http://purl.oclc.org/ooxml/officeDocument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purl.oclc.org/ooxml/officeDocument/relationships/image" Target="../media/image18.jpeg"/><Relationship Id="rId1" Type="http://purl.oclc.org/ooxml/officeDocument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purl.oclc.org/ooxml/officeDocument/relationships/image" Target="../media/image8.wmf"/><Relationship Id="rId2" Type="http://purl.oclc.org/ooxml/officeDocument/relationships/image" Target="../media/image19.jpeg"/><Relationship Id="rId1" Type="http://purl.oclc.org/ooxml/officeDocument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purl.oclc.org/ooxml/officeDocument/relationships/image" Target="../media/image20.jpeg"/><Relationship Id="rId1" Type="http://purl.oclc.org/ooxml/officeDocument/relationships/slideLayout" Target="../slideLayouts/slideLayout2.xml"/></Relationships>
</file>

<file path=ppt/slides/slide1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Untitled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z="4000" dirty="0" smtClean="0"/>
              <a:t>«</a:t>
            </a:r>
            <a:r>
              <a:rPr lang="ru-RU" altLang="ru-RU" sz="4000" dirty="0" smtClean="0"/>
              <a:t>Текст и его строение»</a:t>
            </a:r>
            <a:r>
              <a:rPr lang="ru-RU" altLang="ru-RU" sz="3200" dirty="0" smtClean="0"/>
              <a:t> </a:t>
            </a:r>
            <a:br>
              <a:rPr lang="ru-RU" altLang="ru-RU" sz="3200" dirty="0" smtClean="0"/>
            </a:br>
            <a:r>
              <a:rPr lang="ru-RU" altLang="ru-RU" sz="3200" dirty="0" smtClean="0"/>
              <a:t/>
            </a:r>
            <a:br>
              <a:rPr lang="ru-RU" altLang="ru-RU" sz="3200" dirty="0" smtClean="0"/>
            </a:br>
            <a:endParaRPr lang="ru-RU" alt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Untitled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ПРИЗНАКИ ТЕКСТА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532765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%"/>
              </a:lnSpc>
              <a:buFontTx/>
              <a:buNone/>
            </a:pPr>
            <a:endParaRPr lang="ru-RU" altLang="ru-RU" sz="1000" smtClean="0"/>
          </a:p>
          <a:p>
            <a:pPr eaLnBrk="1" hangingPunct="1">
              <a:lnSpc>
                <a:spcPct val="80%"/>
              </a:lnSpc>
              <a:buFontTx/>
              <a:buNone/>
            </a:pPr>
            <a:r>
              <a:rPr lang="ru-RU" altLang="ru-RU" sz="2800" b="1" smtClean="0"/>
              <a:t>Текст </a:t>
            </a:r>
            <a:r>
              <a:rPr lang="ru-RU" altLang="ru-RU" sz="2800" smtClean="0"/>
              <a:t>— от лат. </a:t>
            </a:r>
            <a:r>
              <a:rPr lang="en-US" altLang="ru-RU" sz="2800" smtClean="0"/>
              <a:t>textum</a:t>
            </a:r>
            <a:r>
              <a:rPr lang="ru-RU" altLang="ru-RU" sz="2800" smtClean="0"/>
              <a:t> — ткань; связь, соединение. Текст — это несколько предложений или абзацев, связанных в целое </a:t>
            </a:r>
            <a:r>
              <a:rPr lang="ru-RU" altLang="ru-RU" sz="2800" u="sng" smtClean="0"/>
              <a:t>темой и основной мыслью.</a:t>
            </a:r>
            <a:r>
              <a:rPr lang="ru-RU" altLang="ru-RU" sz="2800" smtClean="0"/>
              <a:t> Предложения между собой соединены  </a:t>
            </a:r>
            <a:r>
              <a:rPr lang="ru-RU" altLang="ru-RU" sz="2800" u="sng" smtClean="0"/>
              <a:t>по смыслу и  грамматически</a:t>
            </a:r>
            <a:r>
              <a:rPr lang="ru-RU" altLang="ru-RU" sz="2800" smtClean="0"/>
              <a:t>.  </a:t>
            </a:r>
          </a:p>
          <a:p>
            <a:pPr eaLnBrk="1" hangingPunct="1">
              <a:lnSpc>
                <a:spcPct val="80%"/>
              </a:lnSpc>
              <a:buFontTx/>
              <a:buNone/>
            </a:pPr>
            <a:endParaRPr lang="ru-RU" altLang="ru-RU" sz="2800" b="1" smtClean="0"/>
          </a:p>
          <a:p>
            <a:pPr eaLnBrk="1" hangingPunct="1">
              <a:lnSpc>
                <a:spcPct val="80%"/>
              </a:lnSpc>
              <a:buFontTx/>
              <a:buNone/>
            </a:pPr>
            <a:r>
              <a:rPr lang="ru-RU" altLang="ru-RU" sz="2800" b="1" smtClean="0"/>
              <a:t>Основные  признаки текста:   </a:t>
            </a:r>
            <a:r>
              <a:rPr lang="ru-RU" altLang="ru-RU" sz="2800" smtClean="0"/>
              <a:t>тематическое     и     композиционное     единство всех    его    частей;    наличие    грамматической    связи между   частями (цепная, параллельная); смысловая   цельность, относительная   законченность. Текст может состоять из одного абзаца, а может быть статьей, книгой.</a:t>
            </a:r>
          </a:p>
        </p:txBody>
      </p:sp>
      <p:pic>
        <p:nvPicPr>
          <p:cNvPr id="3077" name="Picture 5" descr="j02991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0" y="765175"/>
            <a:ext cx="12287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" presetID="39" presetClass="entr" presetSubtype="0" accel="10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/20"/>
                                          </p:val>
                                        </p:tav>
                                        <p:tav tm="50%">
                                          <p:val>
                                            <p:strVal val="#ppt_h/2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+.3"/>
                                          </p:val>
                                        </p:tav>
                                        <p:tav tm="50%">
                                          <p:val>
                                            <p:strVal val="#ppt_w+.3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3"/>
                                          </p:val>
                                        </p:tav>
                                        <p:tav tm="50%">
                                          <p:val>
                                            <p:strVal val="#ppt_x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72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72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Untitled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88913"/>
            <a:ext cx="8229600" cy="6669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smtClean="0"/>
              <a:t>Между предложениями в тексте существует </a:t>
            </a:r>
            <a:r>
              <a:rPr lang="ru-RU" altLang="ru-RU" sz="2800" b="1" u="sng" smtClean="0"/>
              <a:t>смысловая связь</a:t>
            </a:r>
            <a:r>
              <a:rPr lang="ru-RU" altLang="ru-RU" sz="2800" smtClean="0"/>
              <a:t>. Причем связанными могут быть не только предложения, расположенные рядом, но и отделенные друг от друга одним или несколькими предложениями.</a:t>
            </a:r>
          </a:p>
          <a:p>
            <a:pPr eaLnBrk="1" hangingPunct="1">
              <a:buFontTx/>
              <a:buNone/>
            </a:pPr>
            <a:r>
              <a:rPr lang="ru-RU" altLang="ru-RU" sz="2800" smtClean="0"/>
              <a:t>Смысловые отношения между предложениями различны: а) содержание одного предложения может быть противопоставлено содержанию другого; б) содержание второго предложения может раскрывать смысл первого или пояснять один из его членов, а содержание третьего — смысл второго и т. д.</a:t>
            </a:r>
            <a:endParaRPr lang="ru-RU" altLang="ru-RU" sz="2800" u="sng" smtClean="0"/>
          </a:p>
          <a:p>
            <a:pPr eaLnBrk="1" hangingPunct="1">
              <a:buFontTx/>
              <a:buNone/>
            </a:pPr>
            <a:r>
              <a:rPr lang="ru-RU" altLang="ru-RU" sz="2800" u="sng" smtClean="0"/>
              <a:t>Любой текст представляет собой соединение предложений по определенным правилам.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%" y="60%"/>
                                    </p:animScale>
                                    <p:animScale>
                                      <p:cBhvr>
                                        <p:cTn id="14" dur="166" decel="50%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%" y="80%"/>
                                    </p:animScale>
                                    <p:animScale>
                                      <p:cBhvr>
                                        <p:cTn id="16" dur="166" decel="50%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%" y="90%"/>
                                    </p:animScale>
                                    <p:animScale>
                                      <p:cBhvr>
                                        <p:cTn id="18" dur="166" decel="50%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%" y="95%"/>
                                    </p:animScale>
                                    <p:animScale>
                                      <p:cBhvr>
                                        <p:cTn id="20" dur="166" decel="50%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%" y="60%"/>
                                    </p:animScale>
                                    <p:animScale>
                                      <p:cBhvr>
                                        <p:cTn id="31" dur="166" decel="50%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%" y="80%"/>
                                    </p:animScale>
                                    <p:animScale>
                                      <p:cBhvr>
                                        <p:cTn id="33" dur="166" decel="50%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%" y="90%"/>
                                    </p:animScale>
                                    <p:animScale>
                                      <p:cBhvr>
                                        <p:cTn id="35" dur="166" decel="50%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%" y="95%"/>
                                    </p:animScale>
                                    <p:animScale>
                                      <p:cBhvr>
                                        <p:cTn id="37" dur="166" decel="50%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%" y="60%"/>
                                    </p:animScale>
                                    <p:animScale>
                                      <p:cBhvr>
                                        <p:cTn id="48" dur="166" decel="50%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%" y="80%"/>
                                    </p:animScale>
                                    <p:animScale>
                                      <p:cBhvr>
                                        <p:cTn id="50" dur="166" decel="50%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%" y="90%"/>
                                    </p:animScale>
                                    <p:animScale>
                                      <p:cBhvr>
                                        <p:cTn id="52" dur="166" decel="50%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%" y="95%"/>
                                    </p:animScale>
                                    <p:animScale>
                                      <p:cBhvr>
                                        <p:cTn id="54" dur="166" decel="50%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%" y="100%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4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Untitled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0"/>
            <a:ext cx="8640763" cy="5976938"/>
          </a:xfrm>
        </p:spPr>
        <p:txBody>
          <a:bodyPr>
            <a:normAutofit lnSpcReduction="10%"/>
          </a:bodyPr>
          <a:lstStyle/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400" u="sng" dirty="0" smtClean="0"/>
              <a:t>Различают </a:t>
            </a:r>
            <a:r>
              <a:rPr lang="ru-RU" altLang="ru-RU" sz="2400" b="1" u="sng" dirty="0" smtClean="0"/>
              <a:t>цепную и параллельную</a:t>
            </a:r>
            <a:r>
              <a:rPr lang="ru-RU" altLang="ru-RU" sz="2400" u="sng" dirty="0" smtClean="0"/>
              <a:t> связь предложений.</a:t>
            </a:r>
            <a:endParaRPr lang="ru-RU" altLang="ru-RU" sz="2400" dirty="0" smtClean="0"/>
          </a:p>
          <a:p>
            <a:pPr algn="r" eaLnBrk="1" hangingPunct="1">
              <a:lnSpc>
                <a:spcPct val="90%"/>
              </a:lnSpc>
              <a:buFontTx/>
              <a:buNone/>
            </a:pPr>
            <a:r>
              <a:rPr lang="ru-RU" altLang="ru-RU" sz="2400" dirty="0" smtClean="0"/>
              <a:t>                       При </a:t>
            </a:r>
            <a:r>
              <a:rPr lang="ru-RU" altLang="ru-RU" sz="2400" b="1" dirty="0" smtClean="0"/>
              <a:t>параллельной связи </a:t>
            </a:r>
            <a:r>
              <a:rPr lang="ru-RU" altLang="ru-RU" sz="2400" dirty="0" smtClean="0"/>
              <a:t>предложения не                                                                                                                                             сцепляются одно с другим,  </a:t>
            </a:r>
          </a:p>
          <a:p>
            <a:pPr algn="r" eaLnBrk="1" hangingPunct="1">
              <a:lnSpc>
                <a:spcPct val="90%"/>
              </a:lnSpc>
              <a:buFontTx/>
              <a:buNone/>
            </a:pPr>
            <a:r>
              <a:rPr lang="ru-RU" altLang="ru-RU" sz="2400" dirty="0" smtClean="0"/>
              <a:t>а </a:t>
            </a:r>
            <a:r>
              <a:rPr lang="ru-RU" altLang="ru-RU" sz="2400" dirty="0" err="1" smtClean="0"/>
              <a:t>сопоставляются,при</a:t>
            </a:r>
            <a:r>
              <a:rPr lang="ru-RU" altLang="ru-RU" sz="2400" dirty="0" smtClean="0"/>
              <a:t> этом благодаря параллелизму конструкций </a:t>
            </a:r>
          </a:p>
          <a:p>
            <a:pPr algn="r" eaLnBrk="1" hangingPunct="1">
              <a:lnSpc>
                <a:spcPct val="90%"/>
              </a:lnSpc>
              <a:buFontTx/>
              <a:buNone/>
            </a:pPr>
            <a:r>
              <a:rPr lang="ru-RU" altLang="ru-RU" sz="2400" dirty="0" smtClean="0"/>
              <a:t>возможны сопоставления или противопоставления. </a:t>
            </a:r>
          </a:p>
          <a:p>
            <a:pPr algn="r" eaLnBrk="1" hangingPunct="1">
              <a:lnSpc>
                <a:spcPct val="90%"/>
              </a:lnSpc>
              <a:buFontTx/>
              <a:buNone/>
            </a:pPr>
            <a:r>
              <a:rPr lang="ru-RU" altLang="ru-RU" sz="2400" b="1" dirty="0" smtClean="0"/>
              <a:t>       Особенности</a:t>
            </a:r>
            <a:r>
              <a:rPr lang="ru-RU" altLang="ru-RU" sz="2400" dirty="0" smtClean="0"/>
              <a:t> этого вида связи — </a:t>
            </a:r>
            <a:r>
              <a:rPr lang="ru-RU" altLang="ru-RU" sz="2400" u="sng" dirty="0" smtClean="0"/>
              <a:t>одинаковый порядок слов, члены </a:t>
            </a:r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400" u="sng" dirty="0" smtClean="0"/>
              <a:t>предложения выражены одинаковыми грамматическими формами, иногда повторением первого слова</a:t>
            </a:r>
            <a:r>
              <a:rPr lang="ru-RU" altLang="ru-RU" sz="2400" dirty="0" smtClean="0"/>
              <a:t> предложений.</a:t>
            </a:r>
            <a:endParaRPr lang="ru-RU" altLang="ru-RU" sz="2400" b="1" i="1" dirty="0" smtClean="0"/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400" b="1" i="1" dirty="0" smtClean="0"/>
              <a:t>Кто </a:t>
            </a:r>
            <a:r>
              <a:rPr lang="ru-RU" altLang="ru-RU" sz="2400" i="1" dirty="0" smtClean="0"/>
              <a:t>не проклинал станционных смотрителей,  </a:t>
            </a:r>
            <a:r>
              <a:rPr lang="ru-RU" altLang="ru-RU" sz="2400" b="1" i="1" dirty="0" smtClean="0"/>
              <a:t>кто</a:t>
            </a:r>
            <a:r>
              <a:rPr lang="ru-RU" altLang="ru-RU" sz="2400" i="1" dirty="0" smtClean="0"/>
              <a:t> с ними не бранивался? </a:t>
            </a:r>
            <a:r>
              <a:rPr lang="ru-RU" altLang="ru-RU" sz="2400" b="1" i="1" dirty="0" smtClean="0"/>
              <a:t>Кто</a:t>
            </a:r>
            <a:r>
              <a:rPr lang="ru-RU" altLang="ru-RU" sz="2400" i="1" dirty="0" smtClean="0"/>
              <a:t>,  в минуту гнева, не требовал от них роковой книги?.. </a:t>
            </a:r>
            <a:r>
              <a:rPr lang="ru-RU" altLang="ru-RU" sz="2400" dirty="0" smtClean="0"/>
              <a:t>(А. Пушкин.) </a:t>
            </a:r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400" dirty="0" smtClean="0"/>
              <a:t>Здесь и </a:t>
            </a:r>
            <a:r>
              <a:rPr lang="ru-RU" altLang="ru-RU" sz="2400" u="sng" dirty="0" smtClean="0"/>
              <a:t>риторический вопрос служит средством параллельной связи между</a:t>
            </a:r>
            <a:r>
              <a:rPr lang="ru-RU" altLang="ru-RU" sz="2400" dirty="0" smtClean="0"/>
              <a:t> </a:t>
            </a:r>
            <a:r>
              <a:rPr lang="ru-RU" altLang="ru-RU" sz="2400" u="sng" dirty="0" smtClean="0"/>
              <a:t>предложениями</a:t>
            </a:r>
            <a:r>
              <a:rPr lang="ru-RU" altLang="ru-RU" sz="2400" dirty="0" smtClean="0"/>
              <a:t>. Параллельные связи очень часто используются  </a:t>
            </a:r>
            <a:r>
              <a:rPr lang="ru-RU" altLang="ru-RU" sz="2400" u="sng" dirty="0" smtClean="0"/>
              <a:t>в поэзии.</a:t>
            </a:r>
          </a:p>
        </p:txBody>
      </p:sp>
      <p:pic>
        <p:nvPicPr>
          <p:cNvPr id="5126" name="Picture 6" descr="j02991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50"/>
            <a:ext cx="14398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+.1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5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Untitled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6150" name="Rectangle 6"/>
          <p:cNvSpPr>
            <a:spLocks noGrp="1" noChangeArrowheads="1"/>
          </p:cNvSpPr>
          <p:nvPr>
            <p:ph idx="1"/>
          </p:nvPr>
        </p:nvSpPr>
        <p:spPr>
          <a:xfrm>
            <a:off x="1476375" y="0"/>
            <a:ext cx="7667625" cy="6858000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80%"/>
              </a:lnSpc>
              <a:buFontTx/>
              <a:buNone/>
            </a:pPr>
            <a:r>
              <a:rPr lang="ru-RU" altLang="ru-RU" sz="2800" b="1" smtClean="0"/>
              <a:t>Главное в цепной связи </a:t>
            </a:r>
            <a:r>
              <a:rPr lang="ru-RU" altLang="ru-RU" sz="2800" smtClean="0"/>
              <a:t>— </a:t>
            </a:r>
            <a:r>
              <a:rPr lang="ru-RU" altLang="ru-RU" sz="2800" i="1" smtClean="0"/>
              <a:t>повтор ключевого слова,  замена его</a:t>
            </a:r>
            <a:r>
              <a:rPr lang="ru-RU" altLang="ru-RU" sz="2800" smtClean="0"/>
              <a:t> </a:t>
            </a:r>
            <a:r>
              <a:rPr lang="ru-RU" altLang="ru-RU" sz="2800" i="1" smtClean="0"/>
              <a:t>синонимом, синонимическим оборотом, местоимением, повтор того или иного члена предложения. Связь может осуществляться путем семантических соответствий или ассоциаций.</a:t>
            </a:r>
          </a:p>
          <a:p>
            <a:pPr eaLnBrk="1" hangingPunct="1">
              <a:lnSpc>
                <a:spcPct val="80%"/>
              </a:lnSpc>
              <a:buFontTx/>
              <a:buNone/>
            </a:pPr>
            <a:endParaRPr lang="ru-RU" altLang="ru-RU" sz="2800" smtClean="0"/>
          </a:p>
          <a:p>
            <a:pPr eaLnBrk="1" hangingPunct="1">
              <a:lnSpc>
                <a:spcPct val="80%"/>
              </a:lnSpc>
              <a:buFontTx/>
              <a:buNone/>
            </a:pPr>
            <a:r>
              <a:rPr lang="ru-RU" altLang="ru-RU" sz="2800" smtClean="0"/>
              <a:t>Рассмотрим рассказ В. Белова «На вокзале». (Пример  взят из книги  А. И. Горшкова «Русская словесность:  От слова к словесности».) </a:t>
            </a:r>
          </a:p>
          <a:p>
            <a:pPr eaLnBrk="1" hangingPunct="1">
              <a:lnSpc>
                <a:spcPct val="80%"/>
              </a:lnSpc>
              <a:buFontTx/>
              <a:buNone/>
            </a:pPr>
            <a:r>
              <a:rPr lang="ru-RU" altLang="ru-RU" sz="2800" smtClean="0"/>
              <a:t>  </a:t>
            </a:r>
            <a:endParaRPr lang="en-US" altLang="ru-RU" sz="2800" smtClean="0"/>
          </a:p>
          <a:p>
            <a:pPr eaLnBrk="1" hangingPunct="1">
              <a:lnSpc>
                <a:spcPct val="80%"/>
              </a:lnSpc>
              <a:buFontTx/>
              <a:buNone/>
            </a:pPr>
            <a:r>
              <a:rPr lang="ru-RU" altLang="ru-RU" sz="2800" b="1" smtClean="0"/>
              <a:t>Задание:</a:t>
            </a:r>
            <a:r>
              <a:rPr lang="ru-RU" altLang="ru-RU" sz="2800" smtClean="0"/>
              <a:t> прочитайте текст  и определите типы связи предложений в нём.    </a:t>
            </a:r>
          </a:p>
          <a:p>
            <a:pPr eaLnBrk="1" hangingPunct="1">
              <a:lnSpc>
                <a:spcPct val="80%"/>
              </a:lnSpc>
              <a:buFontTx/>
              <a:buNone/>
            </a:pPr>
            <a:endParaRPr lang="ru-RU" altLang="ru-RU" sz="2800" smtClean="0"/>
          </a:p>
          <a:p>
            <a:pPr eaLnBrk="1" hangingPunct="1">
              <a:lnSpc>
                <a:spcPct val="80%"/>
              </a:lnSpc>
              <a:buFontTx/>
              <a:buNone/>
            </a:pPr>
            <a:endParaRPr lang="ru-RU" altLang="ru-RU" sz="2800" smtClean="0"/>
          </a:p>
          <a:p>
            <a:pPr eaLnBrk="1" hangingPunct="1">
              <a:lnSpc>
                <a:spcPct val="80%"/>
              </a:lnSpc>
              <a:buFontTx/>
              <a:buNone/>
            </a:pPr>
            <a:r>
              <a:rPr lang="ru-RU" altLang="ru-RU" sz="1400" smtClean="0"/>
              <a:t>                                                                    </a:t>
            </a:r>
          </a:p>
        </p:txBody>
      </p:sp>
      <p:pic>
        <p:nvPicPr>
          <p:cNvPr id="6154" name="Picture 10" descr="j02991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0"/>
            <a:ext cx="13874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pic>
        <p:nvPicPr>
          <p:cNvPr id="6161" name="Picture 17" descr="j02176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652963"/>
            <a:ext cx="1331913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build="p"/>
    </p:bldLst>
  </p:timing>
</p:sld>
</file>

<file path=ppt/slides/slide6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Untitled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60350"/>
            <a:ext cx="8229600" cy="6597650"/>
          </a:xfrm>
        </p:spPr>
        <p:txBody>
          <a:bodyPr/>
          <a:lstStyle/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400" smtClean="0"/>
              <a:t>«Зимою не то что летом:  вокзалы маленьких станций пустые и чистые. Поездов мало, да и останавливаются они не все. На радость уборщице, никто не сорит шелуху семечек, народу совсем нету. Зал ожидания небольшой и какой-то совсем домашний, даже с котом. Кот еще не стар и не спит, потому и крутится на полу, преследуя собственный хвост. Пашка, парень двухметрового роста, в черном полупальто и в черных с галошами валенках, угостил кота рыбной головкой, сказал:</a:t>
            </a:r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400" smtClean="0"/>
              <a:t>— Жук, ну ты и жук!</a:t>
            </a:r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400" smtClean="0"/>
              <a:t>Пашка попил из бачка воды. Еще раз перечитал поездное расписание. До поезда оставалось больше двух часов. (...)</a:t>
            </a:r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400" smtClean="0"/>
              <a:t>И тут как раз вошла маленькая, опрятная, неопределенных лет старушка: Маша Моховка.  Она из другого колхоза, Пашка видал ее и раньше. (...)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7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Untitled-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88913"/>
            <a:ext cx="9144000" cy="666908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800" b="1" smtClean="0"/>
              <a:t>Тип связи предложений в этом отрывке — лексический повтор:</a:t>
            </a:r>
            <a:endParaRPr lang="ru-RU" altLang="ru-RU" sz="2800" i="1" smtClean="0"/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800" i="1" smtClean="0"/>
              <a:t>•зал ожидания... даже с котом </a:t>
            </a:r>
            <a:r>
              <a:rPr lang="ru-RU" altLang="ru-RU" sz="2800" smtClean="0"/>
              <a:t>— </a:t>
            </a:r>
            <a:r>
              <a:rPr lang="ru-RU" altLang="ru-RU" sz="2800" i="1" smtClean="0"/>
              <a:t>кот еще не стар — Пашка угостил кота рыбной головкой.</a:t>
            </a:r>
            <a:endParaRPr lang="ru-RU" altLang="ru-RU" sz="2800" smtClean="0"/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800" smtClean="0"/>
              <a:t>К лексическому повтору здесь можно отнести </a:t>
            </a:r>
            <a:r>
              <a:rPr lang="ru-RU" altLang="ru-RU" sz="2800" i="1" smtClean="0"/>
              <a:t>Маша Моховка — она — ее.</a:t>
            </a:r>
            <a:endParaRPr lang="ru-RU" altLang="ru-RU" sz="2800" b="1" smtClean="0"/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800" b="1" smtClean="0"/>
              <a:t>Грамматический повтор:</a:t>
            </a:r>
            <a:r>
              <a:rPr lang="ru-RU" altLang="ru-RU" sz="2800" smtClean="0"/>
              <a:t> </a:t>
            </a:r>
            <a:r>
              <a:rPr lang="ru-RU" altLang="ru-RU" sz="2800" i="1" smtClean="0"/>
              <a:t>попил — перечитал. </a:t>
            </a:r>
            <a:r>
              <a:rPr lang="ru-RU" altLang="ru-RU" sz="2800" smtClean="0"/>
              <a:t>Сказуемые двух соседних предложений выражены одинаковыми формами глаголов прошедшего времени совершенного вида единственного числа, они могли бы быть однородными сказуемыми одного предложения.</a:t>
            </a:r>
            <a:endParaRPr lang="ru-RU" altLang="ru-RU" sz="2800" b="1" smtClean="0"/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800" b="1" smtClean="0"/>
              <a:t>Семантические и ассоциативные связи в этом тексте</a:t>
            </a:r>
            <a:r>
              <a:rPr lang="ru-RU" altLang="ru-RU" sz="2800" smtClean="0"/>
              <a:t>: </a:t>
            </a:r>
            <a:r>
              <a:rPr lang="ru-RU" altLang="ru-RU" sz="2800" i="1" smtClean="0"/>
              <a:t>вокзалы пустые — поездов мало — народу совсем нету; вокзалы чистые </a:t>
            </a:r>
            <a:r>
              <a:rPr lang="ru-RU" altLang="ru-RU" sz="2800" smtClean="0"/>
              <a:t>— </a:t>
            </a:r>
            <a:r>
              <a:rPr lang="ru-RU" altLang="ru-RU" sz="2800" i="1" smtClean="0"/>
              <a:t>никто не сорит шелуху семечек».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%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%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88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%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1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%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52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%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8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Untitled-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002588" cy="706437"/>
          </a:xfrm>
        </p:spPr>
        <p:txBody>
          <a:bodyPr>
            <a:normAutofit fontScale="90%"/>
          </a:bodyPr>
          <a:lstStyle/>
          <a:p>
            <a:pPr eaLnBrk="1" hangingPunct="1"/>
            <a:r>
              <a:rPr lang="ru-RU" altLang="ru-RU" sz="4000" b="1" smtClean="0"/>
              <a:t>СПОСОБЫ СВЯЗИ ПРЕДЛОЖЕНИЙ В ТЕКСТЕ</a:t>
            </a:r>
            <a:r>
              <a:rPr lang="ru-RU" altLang="ru-RU" sz="4000" smtClean="0"/>
              <a:t/>
            </a:r>
            <a:br>
              <a:rPr lang="ru-RU" altLang="ru-RU" sz="4000" smtClean="0"/>
            </a:br>
            <a:endParaRPr lang="ru-RU" altLang="ru-RU" sz="40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412875"/>
            <a:ext cx="8569325" cy="4525963"/>
          </a:xfrm>
        </p:spPr>
        <p:txBody>
          <a:bodyPr/>
          <a:lstStyle/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mtClean="0"/>
              <a:t>Все предложения в тексте (кроме первого) делятся на части:</a:t>
            </a:r>
            <a:endParaRPr lang="ru-RU" altLang="ru-RU" b="1" smtClean="0"/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b="1" smtClean="0"/>
              <a:t>Д</a:t>
            </a:r>
            <a:r>
              <a:rPr lang="ru-RU" altLang="ru-RU" smtClean="0"/>
              <a:t> («ДАННОЕ») - повторяющаяся часть предложения (из предыдущего предложения);связывает между собой предложения </a:t>
            </a:r>
            <a:endParaRPr lang="ru-RU" altLang="ru-RU" b="1" smtClean="0"/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b="1" smtClean="0"/>
              <a:t>Н</a:t>
            </a:r>
            <a:r>
              <a:rPr lang="ru-RU" altLang="ru-RU" smtClean="0"/>
              <a:t> («НОВОЕ»)   - информация, которую добавили; новое сообщение;</a:t>
            </a:r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mtClean="0"/>
              <a:t>развивает мысль в тексте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8" presetClass="entr" presetSubtype="0" accel="50%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90"/>
                                          </p:val>
                                        </p:tav>
                                        <p:tav tm="80%">
                                          <p:val>
                                            <p:fltVal val="90"/>
                                          </p:val>
                                        </p:tav>
                                        <p:tav tm="80%">
                                          <p:val>
                                            <p:fltVal val="9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-1"/>
                                          </p:val>
                                        </p:tav>
                                        <p:tav tm="50%">
                                          <p:val>
                                            <p:fltVal val="0.9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8" presetClass="entr" presetSubtype="0" accel="50%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90"/>
                                          </p:val>
                                        </p:tav>
                                        <p:tav tm="80%">
                                          <p:val>
                                            <p:fltVal val="90"/>
                                          </p:val>
                                        </p:tav>
                                        <p:tav tm="80%">
                                          <p:val>
                                            <p:fltVal val="9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-1"/>
                                          </p:val>
                                        </p:tav>
                                        <p:tav tm="50%">
                                          <p:val>
                                            <p:fltVal val="0.9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8" presetClass="entr" presetSubtype="0" accel="50%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90"/>
                                          </p:val>
                                        </p:tav>
                                        <p:tav tm="80%">
                                          <p:val>
                                            <p:fltVal val="90"/>
                                          </p:val>
                                        </p:tav>
                                        <p:tav tm="80%">
                                          <p:val>
                                            <p:fltVal val="9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-1"/>
                                          </p:val>
                                        </p:tav>
                                        <p:tav tm="50%">
                                          <p:val>
                                            <p:fltVal val="0.9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8" presetClass="entr" presetSubtype="0" accel="50%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90"/>
                                          </p:val>
                                        </p:tav>
                                        <p:tav tm="80%">
                                          <p:val>
                                            <p:fltVal val="90"/>
                                          </p:val>
                                        </p:tav>
                                        <p:tav tm="80%">
                                          <p:val>
                                            <p:fltVal val="9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-1"/>
                                          </p:val>
                                        </p:tav>
                                        <p:tav tm="50%">
                                          <p:val>
                                            <p:fltVal val="0.9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19" grpId="0" build="p"/>
    </p:bldLst>
  </p:timing>
</p:sld>
</file>

<file path=ppt/slides/slide9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Untitled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smtClean="0"/>
              <a:t>ПОСЛЕДОВАТЕЛЬНАЯ (ЦЕПНАЯ) СВЯЗЬ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18488" cy="1973263"/>
          </a:xfrm>
        </p:spPr>
        <p:txBody>
          <a:bodyPr>
            <a:normAutofit fontScale="92.5%" lnSpcReduction="10%"/>
          </a:bodyPr>
          <a:lstStyle/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800" smtClean="0"/>
              <a:t>«НОВОЕ» становится «ДАННЫМ» </a:t>
            </a:r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800" smtClean="0"/>
              <a:t>в следующем предложении. </a:t>
            </a:r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800" smtClean="0"/>
              <a:t>Последующее связано с предыдущим. </a:t>
            </a:r>
          </a:p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800" smtClean="0"/>
              <a:t>Предложения «сцепляются».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11188" y="3716338"/>
            <a:ext cx="1800225" cy="7032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%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3200"/>
              <a:t>1.</a:t>
            </a:r>
            <a:endParaRPr lang="ru-RU" altLang="ru-RU" sz="3200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843213" y="3716338"/>
            <a:ext cx="1873250" cy="7207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%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3200"/>
              <a:t>2.</a:t>
            </a:r>
            <a:endParaRPr lang="ru-RU" altLang="ru-RU" sz="3200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076825" y="3716338"/>
            <a:ext cx="1943100" cy="7207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%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3200"/>
              <a:t>3.</a:t>
            </a:r>
            <a:endParaRPr lang="ru-RU" altLang="ru-RU" sz="3200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H="1">
            <a:off x="2268538" y="4076700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H="1">
            <a:off x="4500563" y="407670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539750" y="4400550"/>
            <a:ext cx="8280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i="1"/>
              <a:t>Вокруг города раскинулись леса. </a:t>
            </a:r>
            <a:endParaRPr lang="ru-RU" altLang="ru-RU" sz="2400"/>
          </a:p>
          <a:p>
            <a:pPr algn="ctr" eaLnBrk="1" hangingPunct="1"/>
            <a:r>
              <a:rPr lang="ru-RU" altLang="ru-RU" sz="2400" i="1"/>
              <a:t>В лесах попадались озера с огромными</a:t>
            </a:r>
            <a:endParaRPr lang="ru-RU" altLang="ru-RU" sz="2400"/>
          </a:p>
          <a:p>
            <a:pPr algn="ctr" eaLnBrk="1" hangingPunct="1"/>
            <a:r>
              <a:rPr lang="ru-RU" altLang="ru-RU" sz="2400" i="1"/>
              <a:t>соснами по берегам, </a:t>
            </a:r>
            <a:endParaRPr lang="ru-RU" altLang="ru-RU" sz="2400"/>
          </a:p>
          <a:p>
            <a:pPr algn="ctr" eaLnBrk="1" hangingPunct="1"/>
            <a:r>
              <a:rPr lang="ru-RU" altLang="ru-RU" sz="2400" i="1"/>
              <a:t>Сосны все время тихонько шумели.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%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%" y="60%"/>
                                    </p:animScale>
                                    <p:animScale>
                                      <p:cBhvr>
                                        <p:cTn id="50" dur="166" decel="50%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%" y="80%"/>
                                    </p:animScale>
                                    <p:animScale>
                                      <p:cBhvr>
                                        <p:cTn id="52" dur="166" decel="50%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%" y="90%"/>
                                    </p:animScale>
                                    <p:animScale>
                                      <p:cBhvr>
                                        <p:cTn id="54" dur="166" decel="50%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%" y="95%"/>
                                    </p:animScale>
                                    <p:animScale>
                                      <p:cBhvr>
                                        <p:cTn id="56" dur="166" decel="50%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%" y="100%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%" y="60%"/>
                                    </p:animScale>
                                    <p:animScale>
                                      <p:cBhvr>
                                        <p:cTn id="67" dur="166" decel="50%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%" y="80%"/>
                                    </p:animScale>
                                    <p:animScale>
                                      <p:cBhvr>
                                        <p:cTn id="69" dur="166" decel="50%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%" y="90%"/>
                                    </p:animScale>
                                    <p:animScale>
                                      <p:cBhvr>
                                        <p:cTn id="71" dur="166" decel="50%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%" y="95%"/>
                                    </p:animScale>
                                    <p:animScale>
                                      <p:cBhvr>
                                        <p:cTn id="73" dur="166" decel="50%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%" y="100%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to x="100%" y="60%"/>
                                    </p:animScale>
                                    <p:animScale>
                                      <p:cBhvr>
                                        <p:cTn id="84" dur="166" decel="50%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to x="100%" y="80%"/>
                                    </p:animScale>
                                    <p:animScale>
                                      <p:cBhvr>
                                        <p:cTn id="86" dur="166" decel="50%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to x="100%" y="90%"/>
                                    </p:animScale>
                                    <p:animScale>
                                      <p:cBhvr>
                                        <p:cTn id="88" dur="166" decel="50%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to x="100%" y="100%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to x="100%" y="95%"/>
                                    </p:animScale>
                                    <p:animScale>
                                      <p:cBhvr>
                                        <p:cTn id="90" dur="166" decel="50%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to x="100%" y="100%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5" dur="200" decel="50%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6" dur="200" decel="100%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</p:cBhvr>
                                      <p:from x="100%" y="100%"/>
                                      <p:to x="80%" y="100%"/>
                                    </p:animScale>
                                    <p:anim by="(#ppt_h/3+#ppt_w*0.1)" calcmode="lin" valueType="num">
                                      <p:cBhvr additive="sum">
                                        <p:cTn id="97" dur="200" decel="100%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2" dur="200" decel="50%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3" dur="200" decel="100%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  <p:from x="100%" y="100%"/>
                                      <p:to x="80%" y="100%"/>
                                    </p:animScale>
                                    <p:anim by="(#ppt_h/3+#ppt_w*0.1)" calcmode="lin" valueType="num">
                                      <p:cBhvr additive="sum">
                                        <p:cTn id="104" dur="200" decel="100%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43" grpId="0" build="p"/>
      <p:bldP spid="10245" grpId="0" animBg="1"/>
      <p:bldP spid="10246" grpId="0" animBg="1"/>
      <p:bldP spid="10247" grpId="0" animBg="1"/>
      <p:bldP spid="10250" grpId="0"/>
    </p:bldLst>
  </p:timing>
</p:sld>
</file>

<file path=ppt/slides/slide10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Untitled-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z="4000" b="1" u="sng" smtClean="0"/>
              <a:t>СРЕДСТВА ЦЕПНОЙ СВЯЗИ:</a:t>
            </a:r>
            <a:r>
              <a:rPr lang="ru-RU" altLang="ru-RU" sz="4000" smtClean="0"/>
              <a:t/>
            </a:r>
            <a:br>
              <a:rPr lang="ru-RU" altLang="ru-RU" sz="4000" smtClean="0"/>
            </a:br>
            <a:endParaRPr lang="ru-RU" altLang="ru-RU" sz="40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eaLnBrk="1" hangingPunct="1">
              <a:buFontTx/>
              <a:buNone/>
            </a:pPr>
            <a:r>
              <a:rPr lang="ru-RU" altLang="ru-RU" smtClean="0"/>
              <a:t>- ПОВТОР СЛОВ</a:t>
            </a:r>
          </a:p>
          <a:p>
            <a:pPr algn="r" eaLnBrk="1" hangingPunct="1">
              <a:buFontTx/>
              <a:buNone/>
            </a:pPr>
            <a:r>
              <a:rPr lang="ru-RU" altLang="ru-RU" smtClean="0"/>
              <a:t>- МЕСТОИМЕНИЯ</a:t>
            </a:r>
          </a:p>
          <a:p>
            <a:pPr algn="r" eaLnBrk="1" hangingPunct="1">
              <a:buFontTx/>
              <a:buNone/>
            </a:pPr>
            <a:r>
              <a:rPr lang="ru-RU" altLang="ru-RU" smtClean="0"/>
              <a:t>-СИНОНИМЫ</a:t>
            </a:r>
          </a:p>
          <a:p>
            <a:pPr algn="r" eaLnBrk="1" hangingPunct="1">
              <a:buFontTx/>
              <a:buNone/>
            </a:pPr>
            <a:r>
              <a:rPr lang="ru-RU" altLang="ru-RU" smtClean="0"/>
              <a:t>- ОДНОКОРЕННЫЕ СЛОВА</a:t>
            </a:r>
          </a:p>
          <a:p>
            <a:pPr algn="r" eaLnBrk="1" hangingPunct="1">
              <a:buFontTx/>
              <a:buNone/>
            </a:pPr>
            <a:r>
              <a:rPr lang="ru-RU" altLang="ru-RU" smtClean="0"/>
              <a:t>- ПЕРИФРАЗЫ и др.</a:t>
            </a:r>
          </a:p>
        </p:txBody>
      </p:sp>
      <p:pic>
        <p:nvPicPr>
          <p:cNvPr id="12294" name="Picture 6" descr="j02991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413"/>
            <a:ext cx="171132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771775" y="4437063"/>
            <a:ext cx="6167438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800" b="1"/>
          </a:p>
          <a:p>
            <a:pPr eaLnBrk="1" hangingPunct="1"/>
            <a:r>
              <a:rPr lang="ru-RU" altLang="ru-RU" sz="2800" b="1"/>
              <a:t>Задание:</a:t>
            </a:r>
            <a:r>
              <a:rPr lang="ru-RU" altLang="ru-RU" sz="2800"/>
              <a:t> составьте собственные примеры с данными видами связи</a:t>
            </a:r>
          </a:p>
        </p:txBody>
      </p:sp>
      <p:pic>
        <p:nvPicPr>
          <p:cNvPr id="12296" name="Picture 8" descr="j02176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581525"/>
            <a:ext cx="153193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%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%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  <p:bldP spid="12295" grpId="0"/>
    </p:bldLst>
  </p:timing>
</p:sld>
</file>

<file path=ppt/slides/slide11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Untitled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ПАРАЛЛЕЛЬНАЯ СВЯЗЬ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229600" cy="1152525"/>
          </a:xfrm>
        </p:spPr>
        <p:txBody>
          <a:bodyPr/>
          <a:lstStyle/>
          <a:p>
            <a:pPr eaLnBrk="1" hangingPunct="1">
              <a:lnSpc>
                <a:spcPct val="90%"/>
              </a:lnSpc>
              <a:buFontTx/>
              <a:buNone/>
            </a:pPr>
            <a:r>
              <a:rPr lang="ru-RU" altLang="ru-RU" sz="2400" smtClean="0"/>
              <a:t>«ДАННОЕ» - одинаково во всех предложениях. Все предложения связаны с первым. Предложения сопоставляются, противопоставляются...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635375" y="2492375"/>
            <a:ext cx="2160588" cy="504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%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/>
              <a:t>1.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258888" y="3213100"/>
            <a:ext cx="1800225" cy="503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%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2.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3635375" y="3213100"/>
            <a:ext cx="2160588" cy="503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%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3.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6084888" y="3213100"/>
            <a:ext cx="1800225" cy="503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%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4.</a:t>
            </a:r>
          </a:p>
        </p:txBody>
      </p:sp>
      <p:sp>
        <p:nvSpPr>
          <p:cNvPr id="12297" name="Line 10"/>
          <p:cNvSpPr>
            <a:spLocks noChangeShapeType="1"/>
          </p:cNvSpPr>
          <p:nvPr/>
        </p:nvSpPr>
        <p:spPr bwMode="auto">
          <a:xfrm>
            <a:off x="2827338" y="3886200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250825" y="3860800"/>
            <a:ext cx="864076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Леса</a:t>
            </a:r>
            <a:r>
              <a:rPr lang="ru-RU" altLang="ru-RU" sz="2400" i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оздоравливают</a:t>
            </a:r>
            <a:r>
              <a:rPr lang="ru-RU" altLang="ru-RU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землю.</a:t>
            </a:r>
            <a:endParaRPr lang="ru-RU" altLang="ru-RU" sz="2400" i="1">
              <a:latin typeface="Times New Roman" panose="02020603050405020304" pitchFamily="18" charset="0"/>
            </a:endParaRPr>
          </a:p>
          <a:p>
            <a:pPr algn="ctr"/>
            <a:r>
              <a:rPr lang="ru-RU" altLang="ru-RU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не только исполинские</a:t>
            </a:r>
            <a:endParaRPr lang="ru-RU" altLang="ru-RU" sz="2400" i="1">
              <a:latin typeface="Times New Roman" panose="02020603050405020304" pitchFamily="18" charset="0"/>
            </a:endParaRPr>
          </a:p>
          <a:p>
            <a:pPr algn="ctr"/>
            <a:r>
              <a:rPr lang="ru-RU" altLang="ru-RU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лаборатории, дающие кислород.</a:t>
            </a:r>
            <a:endParaRPr lang="ru-RU" altLang="ru-RU" sz="2400" i="1">
              <a:latin typeface="Times New Roman" panose="02020603050405020304" pitchFamily="18" charset="0"/>
            </a:endParaRPr>
          </a:p>
          <a:p>
            <a:pPr algn="ctr"/>
            <a:r>
              <a:rPr lang="ru-RU" altLang="ru-RU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поглощают пыль и ядовитые газы.</a:t>
            </a:r>
            <a:endParaRPr lang="en-US" altLang="ru-RU" sz="2400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400" i="1">
                <a:latin typeface="Times New Roman" panose="02020603050405020304" pitchFamily="18" charset="0"/>
              </a:rPr>
              <a:t>Их справедливо называют «легкими города».</a:t>
            </a:r>
          </a:p>
          <a:p>
            <a:endParaRPr lang="ru-RU" altLang="ru-RU" sz="2400" i="1">
              <a:latin typeface="Times New Roman" panose="02020603050405020304" pitchFamily="18" charset="0"/>
            </a:endParaRPr>
          </a:p>
        </p:txBody>
      </p:sp>
      <p:sp>
        <p:nvSpPr>
          <p:cNvPr id="12299" name="Line 13"/>
          <p:cNvSpPr>
            <a:spLocks noChangeShapeType="1"/>
          </p:cNvSpPr>
          <p:nvPr/>
        </p:nvSpPr>
        <p:spPr bwMode="auto">
          <a:xfrm>
            <a:off x="2827338" y="3886200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 flipV="1">
            <a:off x="4716463" y="29972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 flipV="1">
            <a:off x="2555875" y="2781300"/>
            <a:ext cx="10795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 flipH="1" flipV="1">
            <a:off x="5795963" y="2708275"/>
            <a:ext cx="8636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-.1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%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+.3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%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+.3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0" presetClass="entr" presetSubtype="0" decel="100%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+.3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0" presetClass="entr" presetSubtype="0" decel="100%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+.3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%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9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%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9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%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9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+.1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  <p:bldP spid="11270" grpId="0" animBg="1"/>
      <p:bldP spid="11271" grpId="0" animBg="1"/>
      <p:bldP spid="11272" grpId="0" animBg="1"/>
      <p:bldP spid="11273" grpId="0" animBg="1"/>
      <p:bldP spid="11278" grpId="0"/>
    </p:bldLst>
  </p:timing>
</p:sld>
</file>

<file path=ppt/slides/slide12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Untitled-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4000" b="1" u="sng" smtClean="0"/>
              <a:t>СРЕДСТВА ПАРАЛЛЕЛЬНОЙ СВЯЗИ:</a:t>
            </a:r>
            <a:r>
              <a:rPr lang="ru-RU" altLang="ru-RU" sz="4000" smtClean="0"/>
              <a:t/>
            </a:r>
            <a:br>
              <a:rPr lang="ru-RU" altLang="ru-RU" sz="4000" smtClean="0"/>
            </a:br>
            <a:endParaRPr lang="ru-RU" altLang="ru-RU" sz="40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600200"/>
            <a:ext cx="7859712" cy="2405063"/>
          </a:xfrm>
        </p:spPr>
        <p:txBody>
          <a:bodyPr>
            <a:normAutofit fontScale="92.5%" lnSpcReduction="20%"/>
          </a:bodyPr>
          <a:lstStyle/>
          <a:p>
            <a:pPr algn="r" eaLnBrk="1" hangingPunct="1">
              <a:lnSpc>
                <a:spcPct val="90%"/>
              </a:lnSpc>
              <a:buFontTx/>
              <a:buNone/>
            </a:pPr>
            <a:r>
              <a:rPr lang="ru-RU" altLang="ru-RU" sz="2400" smtClean="0"/>
              <a:t>-СИНТАКСИЧЕСКИЙ ПАРАЛЛЕЛИЗМ</a:t>
            </a:r>
            <a:endParaRPr lang="ru-RU" altLang="ru-RU" sz="2400" i="1" smtClean="0"/>
          </a:p>
          <a:p>
            <a:pPr algn="r" eaLnBrk="1" hangingPunct="1">
              <a:lnSpc>
                <a:spcPct val="90%"/>
              </a:lnSpc>
              <a:buFontTx/>
              <a:buNone/>
            </a:pPr>
            <a:r>
              <a:rPr lang="ru-RU" altLang="ru-RU" sz="2400" i="1" smtClean="0"/>
              <a:t>(одинаковый порядок слов, одинаковые грамматические формы)</a:t>
            </a:r>
            <a:endParaRPr lang="ru-RU" altLang="ru-RU" sz="2400" smtClean="0"/>
          </a:p>
          <a:p>
            <a:pPr algn="r" eaLnBrk="1" hangingPunct="1">
              <a:lnSpc>
                <a:spcPct val="90%"/>
              </a:lnSpc>
              <a:buFontTx/>
              <a:buNone/>
            </a:pPr>
            <a:r>
              <a:rPr lang="ru-RU" altLang="ru-RU" sz="2400" smtClean="0"/>
              <a:t>-ВВОДНЫЕ слова (во-первых, </a:t>
            </a:r>
            <a:r>
              <a:rPr lang="ru-RU" altLang="ru-RU" sz="2400" i="1" smtClean="0"/>
              <a:t>во-вторых, наконец)</a:t>
            </a:r>
            <a:endParaRPr lang="ru-RU" altLang="ru-RU" sz="2400" smtClean="0"/>
          </a:p>
          <a:p>
            <a:pPr algn="r" eaLnBrk="1" hangingPunct="1">
              <a:lnSpc>
                <a:spcPct val="90%"/>
              </a:lnSpc>
              <a:buFontTx/>
              <a:buNone/>
            </a:pPr>
            <a:r>
              <a:rPr lang="ru-RU" altLang="ru-RU" sz="2400" smtClean="0"/>
              <a:t>-наречия МЕСТА (справа, </a:t>
            </a:r>
            <a:r>
              <a:rPr lang="ru-RU" altLang="ru-RU" sz="2400" i="1" smtClean="0"/>
              <a:t>слева, впереди, там)</a:t>
            </a:r>
          </a:p>
          <a:p>
            <a:pPr algn="r" eaLnBrk="1" hangingPunct="1">
              <a:lnSpc>
                <a:spcPct val="90%"/>
              </a:lnSpc>
              <a:buFontTx/>
              <a:buNone/>
            </a:pPr>
            <a:r>
              <a:rPr lang="ru-RU" altLang="ru-RU" sz="2400" i="1" smtClean="0"/>
              <a:t>- </a:t>
            </a:r>
            <a:r>
              <a:rPr lang="ru-RU" altLang="ru-RU" sz="2400" smtClean="0"/>
              <a:t>наречия ВРЕМЕНИ </a:t>
            </a:r>
            <a:r>
              <a:rPr lang="ru-RU" altLang="ru-RU" sz="2400" i="1" smtClean="0"/>
              <a:t>(сначала, потом) </a:t>
            </a:r>
            <a:r>
              <a:rPr lang="ru-RU" altLang="ru-RU" sz="2400" smtClean="0"/>
              <a:t>и др.</a:t>
            </a:r>
          </a:p>
        </p:txBody>
      </p:sp>
      <p:pic>
        <p:nvPicPr>
          <p:cNvPr id="14341" name="Picture 5" descr="j02991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8050"/>
            <a:ext cx="1231900" cy="20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771775" y="4365625"/>
            <a:ext cx="61563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Задание:</a:t>
            </a:r>
            <a:r>
              <a:rPr lang="ru-RU" altLang="ru-RU" sz="2800"/>
              <a:t> составьте собственные примеры с данными видами связи</a:t>
            </a:r>
          </a:p>
        </p:txBody>
      </p:sp>
      <p:pic>
        <p:nvPicPr>
          <p:cNvPr id="14343" name="Picture 7" descr="j02176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508500"/>
            <a:ext cx="146050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  <p:bldP spid="14342" grpId="0"/>
    </p:bldLst>
  </p:timing>
</p:sld>
</file>

<file path=ppt/slides/slide13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Untitled-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z="4000" b="1" smtClean="0"/>
              <a:t>СРЕДСТВА СВЯЗИ ПРЕДЛОЖЕНИЙ В ТЕКСТЕ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86688" cy="53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smtClean="0"/>
              <a:t>1. ЛЕКСИЧЕСКИЕ СРЕДСТВА</a:t>
            </a:r>
            <a:endParaRPr lang="ru-RU" altLang="ru-RU" sz="2800" smtClean="0"/>
          </a:p>
        </p:txBody>
      </p:sp>
      <p:graphicFrame>
        <p:nvGraphicFramePr>
          <p:cNvPr id="15445" name="Group 85"/>
          <p:cNvGraphicFramePr>
            <a:graphicFrameLocks noGrp="1"/>
          </p:cNvGraphicFramePr>
          <p:nvPr>
            <p:ph sz="half" idx="2"/>
          </p:nvPr>
        </p:nvGraphicFramePr>
        <p:xfrm>
          <a:off x="0" y="2205038"/>
          <a:ext cx="9144000" cy="4664076"/>
        </p:xfrm>
        <a:graphic>
          <a:graphicData uri="http://purl.oclc.org/ooxml/drawingml/table">
            <a:tbl>
              <a:tblPr/>
              <a:tblGrid>
                <a:gridCol w="4573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16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РОДО-ВИДОВЫЕ СЛОВА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Миллионы разных 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цветов.</a:t>
                      </a: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.. лиловые 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колокольчики.</a:t>
                      </a: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.. белая 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кашка...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6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СЛОВА ОДНОЙ ТЕМАТИЧЕСКОЙ ГРУППЫ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Зима... мороз… снежок... сугробы... иней...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ЛЕКСИЧЕСКИЙ ПОВТОР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(в том числе однокоренные слова)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Я </a:t>
                      </a: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 </a:t>
                      </a: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удовольствием 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читал </a:t>
                      </a: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эту книгу. Читал долго, размышляя и возвращаясь к уже п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рочитанному.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6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СИНОНИМЫ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(в том числе контекстные)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Мимо 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плыли </a:t>
                      </a: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полянки... 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Убегали </a:t>
                      </a: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овраги...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АНТОНИМЫ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(в том числе контекстные)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Всю 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желчь </a:t>
                      </a: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я буду сбывать в этот дневник. На устах останется только 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мед.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ОПИСАТЕЛЬНЫЙ ОБОРОТ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Над головой раздался </a:t>
                      </a: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стук дятла.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Лесной доктор </a:t>
                      </a:r>
                      <a:r>
                        <a:rPr kumimoji="0" lang="ru-RU" sz="18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обследовал больное дерево.</a:t>
                      </a:r>
                      <a:endParaRPr kumimoji="0" lang="ru-RU" sz="18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-9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"/>
                                          </p:val>
                                        </p:tav>
                                        <p:tav tm="100%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%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+.4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-.2"/>
                                          </p:val>
                                        </p:tav>
                                        <p:tav tm="100%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%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+.1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%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4.xml><?xml version="1.0" encoding="utf-8"?>
<p:sld xmlns:a="http://purl.oclc.org/ooxml/drawingml/main" xmlns:r="http://purl.oclc.org/ooxml/officeDocument/relationships" xmlns:p="http://purl.oclc.org/ooxml/presentationml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Untitled-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0"/>
            <a:ext cx="8218487" cy="6048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smtClean="0"/>
              <a:t>2. МОРФОЛОГИЧЕСКИЕ СРЕДСТВА</a:t>
            </a:r>
          </a:p>
        </p:txBody>
      </p:sp>
      <p:graphicFrame>
        <p:nvGraphicFramePr>
          <p:cNvPr id="16458" name="Group 74"/>
          <p:cNvGraphicFramePr>
            <a:graphicFrameLocks noGrp="1"/>
          </p:cNvGraphicFramePr>
          <p:nvPr>
            <p:ph sz="half" idx="2"/>
          </p:nvPr>
        </p:nvGraphicFramePr>
        <p:xfrm>
          <a:off x="0" y="563563"/>
          <a:ext cx="9144000" cy="6675436"/>
        </p:xfrm>
        <a:graphic>
          <a:graphicData uri="http://purl.oclc.org/ooxml/drawingml/table">
            <a:tbl>
              <a:tblPr/>
              <a:tblGrid>
                <a:gridCol w="4573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СОЮЗЫ, СОЮЗНЫЕ СЛОВА, ЧАСТИЦЫ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За </a:t>
                      </a: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окном опять метель.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Зато </a:t>
                      </a: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на печке-</a:t>
                      </a:r>
                      <a:r>
                        <a:rPr kumimoji="0" lang="ru-RU" sz="24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то</a:t>
                      </a: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как тепло да уютно.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33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МЕСТОИМЕНИЯ: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-ЛИЧНЫЕ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-УКАЗАТЕЛЬНЫЕ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Звуки становились тише.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Они </a:t>
                      </a: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почти растворились в летнем зное.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Этот </a:t>
                      </a: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зной усыплял все живое вокруг.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9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НАРЕЧИЯ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Вдруг... Сначала... Потом... Внизу... Справа... Рядом...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033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ЕДИНСТВО ВРЕМЕННЫХ ФИРМ ГЛАГОЛА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Вдруг наступит мертвая тишина. Ничто </a:t>
                      </a:r>
                      <a:r>
                        <a:rPr kumimoji="0" lang="ru-RU" sz="24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не стукнет, не шелохнется. </a:t>
                      </a: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Ветер листком </a:t>
                      </a:r>
                      <a:r>
                        <a:rPr kumimoji="0" lang="ru-RU" sz="24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не шевельнет.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9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СТЕПЕНИ СРАВНЕНИЯ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Хороша была Танюша. </a:t>
                      </a:r>
                      <a:r>
                        <a:rPr kumimoji="0" lang="ru-RU" sz="24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Краше </a:t>
                      </a:r>
                      <a:r>
                        <a:rPr kumimoji="0" lang="ru-RU" sz="24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не было в селе.</a:t>
                      </a:r>
                      <a:endParaRPr kumimoji="0" lang="ru-RU" sz="24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 advAuto="0"/>
    </p:bldLst>
  </p:timing>
</p:sld>
</file>

<file path=ppt/slides/slide15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Untitled-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260350"/>
            <a:ext cx="8064500" cy="5762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i="1" smtClean="0"/>
              <a:t>3. </a:t>
            </a:r>
            <a:r>
              <a:rPr lang="ru-RU" altLang="ru-RU" sz="2800" b="1" smtClean="0"/>
              <a:t>СИНТАКСИЧЕСКИЕ СРЕДСТВА</a:t>
            </a:r>
          </a:p>
        </p:txBody>
      </p:sp>
      <p:graphicFrame>
        <p:nvGraphicFramePr>
          <p:cNvPr id="17468" name="Group 60"/>
          <p:cNvGraphicFramePr>
            <a:graphicFrameLocks noGrp="1"/>
          </p:cNvGraphicFramePr>
          <p:nvPr>
            <p:ph sz="half" idx="2"/>
          </p:nvPr>
        </p:nvGraphicFramePr>
        <p:xfrm>
          <a:off x="395288" y="981075"/>
          <a:ext cx="8496300" cy="5213350"/>
        </p:xfrm>
        <a:graphic>
          <a:graphicData uri="http://purl.oclc.org/ooxml/drawingml/table">
            <a:tbl>
              <a:tblPr/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640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ПОРЯДОК СЛОВ =&gt; ИНТОНАЦИЯ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Я никак не мог уснуть. </a:t>
                      </a:r>
                      <a:r>
                        <a:rPr kumimoji="0" lang="ru-RU" sz="20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 ней</a:t>
                      </a: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все думал.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958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СИНТАКСИЧЕСКИЙ ПАРАЛЛЕЛИЗМ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Но в камине дозвенели </a:t>
                      </a:r>
                      <a:r>
                        <a:rPr kumimoji="0" lang="ru-RU" sz="2000" b="0" i="1" u="sng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угольки</a:t>
                      </a: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. За окошком догорели </a:t>
                      </a:r>
                      <a:r>
                        <a:rPr kumimoji="0" lang="ru-RU" sz="2000" b="0" i="1" u="sng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огоньки</a:t>
                      </a: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.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97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ПАРЦЕЛЛЯЦИЯ (расчленение конструкции)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Любить Родину - значит жить с ней одной жизнью. Радоваться, когда у нее праздник. Страдать, когда Родине тяжело.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5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НЕПОЛНЫЕ ПРЕДЛОЖЕНИЯ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 чем мы говорили? О разном.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0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ВВОДНЫЕ СЛОВА И ПРЕДЛОЖЕНИЯ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Наверное</a:t>
                      </a: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, все знают о том, что... </a:t>
                      </a:r>
                      <a:r>
                        <a:rPr kumimoji="0" lang="ru-RU" sz="20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Оказывается</a:t>
                      </a: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, ... </a:t>
                      </a:r>
                      <a:r>
                        <a:rPr kumimoji="0" lang="ru-RU" sz="2000" b="1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Пожалуй,</a:t>
                      </a: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самое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%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интересное… Как выяснилось,…</a:t>
                      </a:r>
                      <a:endParaRPr kumimoji="0" lang="ru-RU" sz="2000" b="0" i="0" u="none" strike="noStrike" cap="none" normalizeH="0" baseline="0%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-90"/>
                                          </p:val>
                                        </p:tav>
                                        <p:tav tm="100%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"/>
                                          </p:val>
                                        </p:tav>
                                        <p:tav tm="100%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%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+.4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-.2"/>
                                          </p:val>
                                        </p:tav>
                                        <p:tav tm="100%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%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+.1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%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6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Untitled-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333375"/>
            <a:ext cx="8964612" cy="6524625"/>
          </a:xfrm>
        </p:spPr>
        <p:txBody>
          <a:bodyPr>
            <a:normAutofit lnSpcReduction="10%"/>
          </a:bodyPr>
          <a:lstStyle/>
          <a:p>
            <a:pPr algn="r" eaLnBrk="1" hangingPunct="1">
              <a:lnSpc>
                <a:spcPct val="80%"/>
              </a:lnSpc>
              <a:buFontTx/>
              <a:buNone/>
            </a:pPr>
            <a:endParaRPr lang="ru-RU" altLang="ru-RU" sz="2000" b="1" i="1" dirty="0" smtClean="0">
              <a:latin typeface="Times New Roman" panose="02020603050405020304" pitchFamily="18" charset="0"/>
            </a:endParaRPr>
          </a:p>
          <a:p>
            <a:pPr algn="r" eaLnBrk="1" hangingPunct="1">
              <a:lnSpc>
                <a:spcPct val="80%"/>
              </a:lnSpc>
              <a:buFontTx/>
              <a:buNone/>
            </a:pPr>
            <a:endParaRPr lang="ru-RU" altLang="ru-RU" sz="2000" b="1" i="1" dirty="0" smtClean="0">
              <a:latin typeface="Times New Roman" panose="02020603050405020304" pitchFamily="18" charset="0"/>
            </a:endParaRPr>
          </a:p>
          <a:p>
            <a:pPr algn="r" eaLnBrk="1" hangingPunct="1">
              <a:lnSpc>
                <a:spcPct val="80%"/>
              </a:lnSpc>
              <a:buFontTx/>
              <a:buNone/>
            </a:pPr>
            <a:r>
              <a:rPr lang="ru-RU" altLang="ru-RU" sz="2000" b="1" i="1" dirty="0" smtClean="0">
                <a:latin typeface="Times New Roman" panose="02020603050405020304" pitchFamily="18" charset="0"/>
              </a:rPr>
              <a:t>Укажите средства связи между предложениями  А и Б.</a:t>
            </a:r>
            <a:endParaRPr lang="ru-RU" altLang="ru-RU" sz="2000" dirty="0" smtClean="0">
              <a:latin typeface="Times New Roman" panose="02020603050405020304" pitchFamily="18" charset="0"/>
            </a:endParaRPr>
          </a:p>
          <a:p>
            <a:pPr algn="r" eaLnBrk="1" hangingPunct="1">
              <a:lnSpc>
                <a:spcPct val="80%"/>
              </a:lnSpc>
              <a:buFontTx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1.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А) Невзначай узнав, что дочь хочет напечатать подборку стихов в столичном журнале, отец потребовал, чтобы она взяла псевдоним и не позорила славную фамилию. Б) Дочь повиновалась, и в русскую литературу вместо Анны Горенко вошла Анна Ахматова.</a:t>
            </a:r>
          </a:p>
          <a:p>
            <a:pPr algn="r" eaLnBrk="1" hangingPunct="1">
              <a:lnSpc>
                <a:spcPct val="80%"/>
              </a:lnSpc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А) Союз; б) антоним; в) лексический повтор; г) местоимение.</a:t>
            </a:r>
          </a:p>
          <a:p>
            <a:pPr algn="r" eaLnBrk="1" hangingPunct="1">
              <a:lnSpc>
                <a:spcPct val="80%"/>
              </a:lnSpc>
              <a:buFontTx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2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.       А) Такие поэты, как Ахматова, просто рождаются. Б) Они приходят в мир с уже сложившейся дикцией и неповторимым строем души.</a:t>
            </a:r>
          </a:p>
          <a:p>
            <a:pPr algn="r" eaLnBrk="1" hangingPunct="1">
              <a:lnSpc>
                <a:spcPct val="80%"/>
              </a:lnSpc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а) Союз; б) лексический повтор; в) синоним; г) личное местоимение.</a:t>
            </a:r>
          </a:p>
          <a:p>
            <a:pPr algn="r" eaLnBrk="1" hangingPunct="1">
              <a:lnSpc>
                <a:spcPct val="80%"/>
              </a:lnSpc>
              <a:buFontTx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3.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     А) Так надолго оказался в тени первый роман Булгакова «Белая гвардия». Б) Написанный сразу по следам событий, роман несет нам жестокую правду о времени.</a:t>
            </a:r>
          </a:p>
          <a:p>
            <a:pPr algn="r" eaLnBrk="1" hangingPunct="1">
              <a:lnSpc>
                <a:spcPct val="80%"/>
              </a:lnSpc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а) Союз; б) лексический повтор; в) описательный оборот; г) антоним.</a:t>
            </a:r>
          </a:p>
          <a:p>
            <a:pPr algn="r" eaLnBrk="1" hangingPunct="1">
              <a:lnSpc>
                <a:spcPct val="80%"/>
              </a:lnSpc>
              <a:buFontTx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4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.      А) Ученым, персонажам рассказа, предлагается создать антигравитационный двигатель. Б) Все знают, что это невозможно, поэтому работа стоит на нуле.</a:t>
            </a:r>
          </a:p>
          <a:p>
            <a:pPr algn="r" eaLnBrk="1" hangingPunct="1">
              <a:lnSpc>
                <a:spcPct val="80%"/>
              </a:lnSpc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а) Антоним; б) синоним; в) синтаксический параллелизм; г) указательное местоимение.</a:t>
            </a:r>
          </a:p>
        </p:txBody>
      </p:sp>
      <p:pic>
        <p:nvPicPr>
          <p:cNvPr id="18437" name="Picture 5" descr="j02176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0"/>
            <a:ext cx="1512887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7.xml><?xml version="1.0" encoding="utf-8"?>
<p:sld xmlns:a="http://purl.oclc.org/ooxml/drawingml/main" xmlns:r="http://purl.oclc.org/ooxml/officeDocument/relationships" xmlns:p="http://purl.oclc.org/ooxml/presentationml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Untitled-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692150"/>
            <a:ext cx="8229600" cy="4525963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ru-RU" altLang="ru-RU" smtClean="0"/>
              <a:t>Если вы затруднились в последнем задании, вернитесь к теоретической части. 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ru-RU" altLang="ru-RU" smtClean="0"/>
              <a:t>Сделайте вывод по теме «Текст и его строение»</a:t>
            </a:r>
          </a:p>
          <a:p>
            <a:pPr marL="609600" indent="-609600" eaLnBrk="1" hangingPunct="1">
              <a:buFontTx/>
              <a:buNone/>
            </a:pPr>
            <a:endParaRPr lang="ru-RU" altLang="ru-RU" smtClean="0"/>
          </a:p>
          <a:p>
            <a:pPr marL="609600" indent="-609600" algn="ctr" eaLnBrk="1" hangingPunct="1">
              <a:buFontTx/>
              <a:buNone/>
            </a:pPr>
            <a:r>
              <a:rPr lang="ru-RU" altLang="ru-RU" sz="4400" i="1" smtClean="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4" presetClass="entr" presetSubtype="0" accel="10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h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-.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theme/theme1.xml><?xml version="1.0" encoding="utf-8"?>
<a:theme xmlns:a="http://purl.oclc.org/ooxml/drawingml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%">
              <a:schemeClr val="phClr">
                <a:tint val="65%"/>
                <a:shade val="92%"/>
                <a:satMod val="130%"/>
              </a:schemeClr>
            </a:gs>
            <a:gs pos="45%">
              <a:schemeClr val="phClr">
                <a:tint val="60%"/>
                <a:shade val="99%"/>
                <a:satMod val="120%"/>
              </a:schemeClr>
            </a:gs>
            <a:gs pos="100%">
              <a:schemeClr val="phClr">
                <a:tint val="55%"/>
                <a:satMod val="140%"/>
              </a:schemeClr>
            </a:gs>
          </a:gsLst>
          <a:path path="circle">
            <a:fillToRect l="100%" t="100%" r="100%" b="100%"/>
          </a:path>
        </a:gradFill>
        <a:gradFill rotWithShape="1">
          <a:gsLst>
            <a:gs pos="0%">
              <a:schemeClr val="phClr">
                <a:shade val="85%"/>
                <a:satMod val="130%"/>
              </a:schemeClr>
            </a:gs>
            <a:gs pos="34%">
              <a:schemeClr val="phClr">
                <a:shade val="87%"/>
                <a:satMod val="125%"/>
              </a:schemeClr>
            </a:gs>
            <a:gs pos="70%">
              <a:schemeClr val="phClr">
                <a:tint val="100%"/>
                <a:shade val="90%"/>
                <a:satMod val="130%"/>
              </a:schemeClr>
            </a:gs>
            <a:gs pos="100%">
              <a:schemeClr val="phClr">
                <a:tint val="100%"/>
                <a:shade val="100%"/>
                <a:satMod val="110%"/>
              </a:schemeClr>
            </a:gs>
          </a:gsLst>
          <a:path path="circle">
            <a:fillToRect l="100%" t="100%" r="100%" b="100%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%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%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%"/>
            <a:shade val="97%"/>
            <a:satMod val="130%"/>
          </a:schemeClr>
        </a:solidFill>
        <a:gradFill rotWithShape="1">
          <a:gsLst>
            <a:gs pos="0%">
              <a:schemeClr val="phClr">
                <a:tint val="96%"/>
                <a:shade val="99%"/>
                <a:satMod val="140%"/>
              </a:schemeClr>
            </a:gs>
            <a:gs pos="65%">
              <a:schemeClr val="phClr">
                <a:tint val="100%"/>
                <a:shade val="80%"/>
                <a:satMod val="130%"/>
              </a:schemeClr>
            </a:gs>
            <a:gs pos="100%">
              <a:schemeClr val="phClr">
                <a:tint val="100%"/>
                <a:shade val="48%"/>
                <a:satMod val="120%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purl.oclc.org/ooxml/officeDocument/extendedProperties" xmlns:vt="http://purl.oclc.org/ooxml/officeDocument/docPropsVTypes">
  <Template>Retrospect</Template>
  <TotalTime>395</TotalTime>
  <Words>1381</Words>
  <Application>Microsoft Office PowerPoint</Application>
  <PresentationFormat>Экран (4:3)</PresentationFormat>
  <Paragraphs>138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Ретро</vt:lpstr>
      <vt:lpstr>«Текст и его строение»   </vt:lpstr>
      <vt:lpstr>ПРИЗНАКИ ТЕКСТА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СПОСОБЫ СВЯЗИ ПРЕДЛОЖЕНИЙ В ТЕКСТЕ </vt:lpstr>
      <vt:lpstr>ПОСЛЕДОВАТЕЛЬНАЯ (ЦЕПНАЯ) СВЯЗЬ</vt:lpstr>
      <vt:lpstr>СРЕДСТВА ЦЕПНОЙ СВЯЗИ: </vt:lpstr>
      <vt:lpstr>ПАРАЛЛЕЛЬНАЯ СВЯЗЬ</vt:lpstr>
      <vt:lpstr>СРЕДСТВА ПАРАЛЛЕЛЬНОЙ СВЯЗИ: </vt:lpstr>
      <vt:lpstr>СРЕДСТВА СВЯЗИ ПРЕДЛОЖЕНИЙ В ТЕКСТЕ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</dc:title>
  <dc:creator>Comp</dc:creator>
  <cp:lastModifiedBy>User</cp:lastModifiedBy>
  <cp:revision>33</cp:revision>
  <dcterms:created xsi:type="dcterms:W3CDTF">2006-11-06T11:42:57Z</dcterms:created>
  <dcterms:modified xsi:type="dcterms:W3CDTF">2020-08-29T07:48:17Z</dcterms:modified>
</cp:coreProperties>
</file>