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62" autoAdjust="0"/>
  </p:normalViewPr>
  <p:slideViewPr>
    <p:cSldViewPr>
      <p:cViewPr>
        <p:scale>
          <a:sx n="77" d="100"/>
          <a:sy n="77" d="100"/>
        </p:scale>
        <p:origin x="-117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26.03.2020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26.03.2020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26.03.2020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26.03.2020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26.03.2020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26.03.2020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26.03.2020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4" y="-24795"/>
            <a:ext cx="9147894" cy="6858000"/>
          </a:xfrm>
          <a:prstGeom prst="rect">
            <a:avLst/>
          </a:prstGeom>
          <a:ln>
            <a:noFill/>
          </a:ln>
          <a:effectLst>
            <a:softEdge rad="112500"/>
          </a:effectLst>
        </p:spPr>
      </p:pic>
      <p:sp>
        <p:nvSpPr>
          <p:cNvPr id="4" name="Прямоугольник 3"/>
          <p:cNvSpPr/>
          <p:nvPr/>
        </p:nvSpPr>
        <p:spPr>
          <a:xfrm>
            <a:off x="359024" y="4221088"/>
            <a:ext cx="8784976" cy="1754326"/>
          </a:xfrm>
          <a:prstGeom prst="rect">
            <a:avLst/>
          </a:prstGeom>
          <a:noFill/>
        </p:spPr>
        <p:txBody>
          <a:bodyPr wrap="square" lIns="91440" tIns="45720" rIns="91440" bIns="45720">
            <a:spAutoFit/>
          </a:bodyPr>
          <a:lstStyle/>
          <a:p>
            <a:pPr algn="ctr"/>
            <a:r>
              <a:rPr lang="ru-RU" sz="5400" b="1" cap="none" spc="0"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Жер</a:t>
            </a:r>
            <a:r>
              <a:rPr lang="ru-RU"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r>
              <a:rPr lang="ru-RU" sz="5400" b="1" cap="none" spc="0"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асты</a:t>
            </a:r>
            <a:r>
              <a:rPr lang="ru-RU"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r>
              <a:rPr lang="ru-RU" sz="5400" b="1" cap="none" spc="0"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суларының</a:t>
            </a:r>
            <a:r>
              <a:rPr lang="ru-RU"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r>
              <a:rPr lang="ru-RU" sz="5400" b="1" cap="none" spc="0"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геологиялық</a:t>
            </a:r>
            <a:r>
              <a:rPr lang="ru-RU"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r>
              <a:rPr lang="ru-RU" sz="5400" b="1" cap="none" spc="0"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әрекеті</a:t>
            </a:r>
            <a:endParaRPr lang="en-US"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24144368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435280" cy="6336704"/>
          </a:xfrm>
        </p:spPr>
        <p:txBody>
          <a:bodyPr>
            <a:normAutofit/>
          </a:bodyPr>
          <a:lstStyle/>
          <a:p>
            <a:pPr marL="0" indent="0" algn="just">
              <a:spcAft>
                <a:spcPts val="0"/>
              </a:spcAft>
              <a:buNone/>
            </a:pPr>
            <a:r>
              <a:rPr lang="kk-KZ" sz="1800" dirty="0">
                <a:solidFill>
                  <a:srgbClr val="365F91"/>
                </a:solidFill>
                <a:latin typeface="Times New Roman"/>
              </a:rPr>
              <a:t>Жерасты суы деп топырақ пен тау жыныстарына сіңген суды, ылғалды айтамыз. Ол өзен-көл, теңіз, атмосфера ылғалдарымен тығыз байланысып гидросфераға кіреді де су айналмасының бір бөлігі болады. Жерасты суын, оның пайда болуын, әр түрлі өзгерісін, әсерін геологияның бір саласы – </a:t>
            </a:r>
            <a:r>
              <a:rPr lang="kk-KZ" sz="1800" i="1" dirty="0">
                <a:solidFill>
                  <a:srgbClr val="365F91"/>
                </a:solidFill>
                <a:latin typeface="Times New Roman"/>
              </a:rPr>
              <a:t>гидрогеология </a:t>
            </a:r>
            <a:r>
              <a:rPr lang="kk-KZ" sz="1800" dirty="0">
                <a:solidFill>
                  <a:srgbClr val="365F91"/>
                </a:solidFill>
                <a:latin typeface="Times New Roman"/>
              </a:rPr>
              <a:t>зерттейді.</a:t>
            </a:r>
            <a:endParaRPr lang="kk-KZ" sz="1800" dirty="0">
              <a:solidFill>
                <a:srgbClr val="000000"/>
              </a:solidFill>
              <a:latin typeface="Times New Roman"/>
            </a:endParaRPr>
          </a:p>
          <a:p>
            <a:pPr marL="0" indent="0" algn="just">
              <a:spcAft>
                <a:spcPts val="0"/>
              </a:spcAft>
              <a:buNone/>
            </a:pPr>
            <a:r>
              <a:rPr lang="kk-KZ" sz="1800" dirty="0">
                <a:solidFill>
                  <a:srgbClr val="365F91"/>
                </a:solidFill>
                <a:latin typeface="Times New Roman"/>
              </a:rPr>
              <a:t>Жерасты суының қалыптасуы, оның ағыс жылдамдығы тау жыныстарының су өткізгіштік қасиетіне байланысты. Жыныстың су сіңіргіш қасиеті </a:t>
            </a:r>
            <a:r>
              <a:rPr lang="kk-KZ" sz="1800" i="1" dirty="0">
                <a:solidFill>
                  <a:srgbClr val="365F91"/>
                </a:solidFill>
                <a:latin typeface="Times New Roman"/>
              </a:rPr>
              <a:t>фильтрация </a:t>
            </a:r>
            <a:r>
              <a:rPr lang="kk-KZ" sz="1800" dirty="0">
                <a:solidFill>
                  <a:srgbClr val="365F91"/>
                </a:solidFill>
                <a:latin typeface="Times New Roman"/>
              </a:rPr>
              <a:t>(сүзгілік) </a:t>
            </a:r>
            <a:r>
              <a:rPr lang="kk-KZ" sz="1800" i="1" dirty="0">
                <a:solidFill>
                  <a:srgbClr val="365F91"/>
                </a:solidFill>
                <a:latin typeface="Times New Roman"/>
              </a:rPr>
              <a:t>коэффициентімен </a:t>
            </a:r>
            <a:r>
              <a:rPr lang="kk-KZ" sz="1800" dirty="0">
                <a:solidFill>
                  <a:srgbClr val="365F91"/>
                </a:solidFill>
                <a:latin typeface="Times New Roman"/>
              </a:rPr>
              <a:t>белгіленеді. Олай деп жер асты ағынының еңкіштігі 45 шақта тау жыныстарынан өту жылдамдығын атайды. Өлшемі л/с. Су өткізгіштігіне байланысты барлық тау жыныстарын үш топқа бөледі: 1)  су сіңіргіш – құм, қиыршықтас, малта тас, жарықшақ құмтас, конгломераттар т.б. ; 2) шала сіңіргіш – құмайт, лёсс, шымтезек т.б.; 3) су сіңбейтін немесе су таяныш – саз, балшық, жарықсыз кристалды жыныстар.</a:t>
            </a:r>
            <a:endParaRPr lang="kk-KZ" sz="1800" dirty="0">
              <a:solidFill>
                <a:srgbClr val="000000"/>
              </a:solidFill>
              <a:latin typeface="Times New Roman"/>
            </a:endParaRPr>
          </a:p>
          <a:p>
            <a:pPr marL="0" indent="0" algn="just">
              <a:spcAft>
                <a:spcPts val="0"/>
              </a:spcAft>
              <a:buNone/>
            </a:pPr>
            <a:r>
              <a:rPr lang="kk-KZ" sz="1800" dirty="0">
                <a:solidFill>
                  <a:srgbClr val="365F91"/>
                </a:solidFill>
                <a:latin typeface="Times New Roman"/>
              </a:rPr>
              <a:t>Қопсық түйіршікті жыныстардың (құм, қиыршық, малтатас) су сіңіргіштігі олардың түйіршіктері мен кеуектілігіне байланысты. Түйіршіктері ірі болған сайын су жақсы сіңеді. Мысалы, тәулік сайын малтатастан су 10 метрге, қиыршық тастан 15-20 метрге, құмнан 1-5 метрге дейін сіңеді. Түйіршіктері майда болса олардың арасындағы саңылау кішірейіп, су сіңбей қалады.</a:t>
            </a:r>
            <a:endParaRPr lang="kk-KZ" sz="1800" dirty="0">
              <a:solidFill>
                <a:srgbClr val="000000"/>
              </a:solidFill>
              <a:latin typeface="Times New Roman"/>
            </a:endParaRPr>
          </a:p>
          <a:p>
            <a:pPr marL="0" indent="0" algn="just">
              <a:spcAft>
                <a:spcPts val="0"/>
              </a:spcAft>
              <a:buNone/>
            </a:pPr>
            <a:r>
              <a:rPr lang="kk-KZ" sz="1800" dirty="0">
                <a:solidFill>
                  <a:srgbClr val="365F91"/>
                </a:solidFill>
                <a:latin typeface="Times New Roman"/>
              </a:rPr>
              <a:t>Борпылдақ жыныстардың құрамымен олардың </a:t>
            </a:r>
            <a:r>
              <a:rPr lang="kk-KZ" sz="1800" i="1" dirty="0">
                <a:solidFill>
                  <a:srgbClr val="365F91"/>
                </a:solidFill>
                <a:latin typeface="Times New Roman"/>
              </a:rPr>
              <a:t>ылғал сыйымдылығы</a:t>
            </a:r>
            <a:r>
              <a:rPr lang="kk-KZ" sz="1800" dirty="0">
                <a:solidFill>
                  <a:srgbClr val="365F91"/>
                </a:solidFill>
                <a:latin typeface="Times New Roman"/>
              </a:rPr>
              <a:t> байланысты. Бұлай деп жыныстың суды сіңіріп, оны өз бойында ұстап қалу қабілетін айтады.</a:t>
            </a:r>
            <a:endParaRPr lang="kk-KZ" sz="1800" dirty="0">
              <a:solidFill>
                <a:srgbClr val="000000"/>
              </a:solidFill>
              <a:latin typeface="Times New Roman"/>
            </a:endParaRPr>
          </a:p>
          <a:p>
            <a:pPr marL="0" indent="0">
              <a:buNone/>
            </a:pPr>
            <a:endParaRPr lang="en-US"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55222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548680"/>
            <a:ext cx="8229600" cy="5400600"/>
          </a:xfrm>
        </p:spPr>
        <p:txBody>
          <a:bodyPr>
            <a:noAutofit/>
          </a:bodyPr>
          <a:lstStyle/>
          <a:p>
            <a:pPr marL="0" indent="0" algn="just">
              <a:buNone/>
            </a:pPr>
            <a:r>
              <a:rPr lang="kk-KZ" sz="2000" dirty="0">
                <a:solidFill>
                  <a:srgbClr val="365F91"/>
                </a:solidFill>
                <a:latin typeface="Times New Roman"/>
              </a:rPr>
              <a:t>Егер жерасты суы жыныстың ішкі кеуек-саңылауымен жылжитын болса, оны кеуек суы дейді, жарықшақтарын бойлап ақса – жарықшақ суы, жыныстағы қуыс, жыралармен ақса – карст суы деп атайды.</a:t>
            </a:r>
            <a:endParaRPr lang="kk-KZ" sz="2000" dirty="0">
              <a:solidFill>
                <a:srgbClr val="000000"/>
              </a:solidFill>
              <a:latin typeface="Times New Roman"/>
            </a:endParaRPr>
          </a:p>
          <a:p>
            <a:pPr marL="0" indent="0" algn="just">
              <a:buNone/>
            </a:pPr>
            <a:endParaRPr lang="ru-RU" sz="2000" dirty="0" smtClean="0">
              <a:solidFill>
                <a:schemeClr val="accent1">
                  <a:lumMod val="75000"/>
                </a:schemeClr>
              </a:solidFill>
              <a:latin typeface="Times New Roman" panose="02020603050405020304" pitchFamily="18" charset="0"/>
              <a:cs typeface="Times New Roman" panose="02020603050405020304" pitchFamily="18" charset="0"/>
            </a:endParaRPr>
          </a:p>
          <a:p>
            <a:pPr marL="0" indent="0" algn="just">
              <a:buNone/>
            </a:pPr>
            <a:r>
              <a:rPr lang="ru-RU" sz="2000" dirty="0" err="1" smtClean="0">
                <a:solidFill>
                  <a:schemeClr val="accent1">
                    <a:lumMod val="75000"/>
                  </a:schemeClr>
                </a:solidFill>
                <a:latin typeface="Times New Roman" panose="02020603050405020304" pitchFamily="18" charset="0"/>
                <a:cs typeface="Times New Roman" panose="02020603050405020304" pitchFamily="18" charset="0"/>
              </a:rPr>
              <a:t>Жер</a:t>
            </a:r>
            <a:r>
              <a:rPr lang="ru-RU" sz="2000"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асты</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суларының</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пайда</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болуын</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түсіндіруге</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бірінші</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болып</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талаптанғандар</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көне</a:t>
            </a:r>
            <a:r>
              <a:rPr lang="ru-RU" sz="2000" dirty="0">
                <a:solidFill>
                  <a:schemeClr val="accent1">
                    <a:lumMod val="75000"/>
                  </a:schemeClr>
                </a:solidFill>
                <a:latin typeface="Times New Roman" panose="02020603050405020304" pitchFamily="18" charset="0"/>
                <a:cs typeface="Times New Roman" panose="02020603050405020304" pitchFamily="18" charset="0"/>
              </a:rPr>
              <a:t> грек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философтары</a:t>
            </a:r>
            <a:r>
              <a:rPr lang="ru-RU" sz="2000" dirty="0">
                <a:solidFill>
                  <a:schemeClr val="accent1">
                    <a:lumMod val="75000"/>
                  </a:schemeClr>
                </a:solidFill>
                <a:latin typeface="Times New Roman" panose="02020603050405020304" pitchFamily="18" charset="0"/>
                <a:cs typeface="Times New Roman" panose="02020603050405020304" pitchFamily="18" charset="0"/>
              </a:rPr>
              <a:t>-Платон мен Аристотель. Платон (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б.з.д</a:t>
            </a:r>
            <a:r>
              <a:rPr lang="ru-RU" sz="2000" dirty="0">
                <a:solidFill>
                  <a:schemeClr val="accent1">
                    <a:lumMod val="75000"/>
                  </a:schemeClr>
                </a:solidFill>
                <a:latin typeface="Times New Roman" panose="02020603050405020304" pitchFamily="18" charset="0"/>
                <a:cs typeface="Times New Roman" panose="02020603050405020304" pitchFamily="18" charset="0"/>
              </a:rPr>
              <a:t> 427-337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жылдар</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жер</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асты</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сулары</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теңіздің</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тұзды</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суларының</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есесінен</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түзіледі</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деп</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болжады</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Оның</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топшылауынша</a:t>
            </a:r>
            <a:r>
              <a:rPr lang="ru-RU" sz="2000" dirty="0">
                <a:solidFill>
                  <a:schemeClr val="accent1">
                    <a:lumMod val="75000"/>
                  </a:schemeClr>
                </a:solidFill>
                <a:latin typeface="Times New Roman" panose="02020603050405020304" pitchFamily="18" charset="0"/>
                <a:cs typeface="Times New Roman" panose="02020603050405020304" pitchFamily="18" charset="0"/>
              </a:rPr>
              <a:t> тау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жыныстарының</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қуыстарын</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бойлай</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қозғалған</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теңіз</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суы</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өзінің</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тұзынан</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арылып</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тазарады</a:t>
            </a:r>
            <a:r>
              <a:rPr lang="ru-RU" sz="2000" dirty="0">
                <a:solidFill>
                  <a:schemeClr val="accent1">
                    <a:lumMod val="75000"/>
                  </a:schemeClr>
                </a:solidFill>
                <a:latin typeface="Times New Roman" panose="02020603050405020304" pitchFamily="18" charset="0"/>
                <a:cs typeface="Times New Roman" panose="02020603050405020304" pitchFamily="18" charset="0"/>
              </a:rPr>
              <a:t> да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жер</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бетіне</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тұщы</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бұлақтар</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түрінде</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шығады</a:t>
            </a:r>
            <a:r>
              <a:rPr lang="ru-RU" sz="2000" dirty="0">
                <a:solidFill>
                  <a:schemeClr val="accent1">
                    <a:lumMod val="75000"/>
                  </a:schemeClr>
                </a:solidFill>
                <a:latin typeface="Times New Roman" panose="02020603050405020304" pitchFamily="18" charset="0"/>
                <a:cs typeface="Times New Roman" panose="02020603050405020304" pitchFamily="18" charset="0"/>
              </a:rPr>
              <a:t>. Аристотель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б.з.д</a:t>
            </a:r>
            <a:r>
              <a:rPr lang="ru-RU" sz="2000" dirty="0">
                <a:solidFill>
                  <a:schemeClr val="accent1">
                    <a:lumMod val="75000"/>
                  </a:schemeClr>
                </a:solidFill>
                <a:latin typeface="Times New Roman" panose="02020603050405020304" pitchFamily="18" charset="0"/>
                <a:cs typeface="Times New Roman" panose="02020603050405020304" pitchFamily="18" charset="0"/>
              </a:rPr>
              <a:t> 384-322)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жер</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асты</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сулары</a:t>
            </a:r>
            <a:r>
              <a:rPr lang="ru-RU" sz="2000" dirty="0">
                <a:solidFill>
                  <a:schemeClr val="accent1">
                    <a:lumMod val="75000"/>
                  </a:schemeClr>
                </a:solidFill>
                <a:latin typeface="Times New Roman" panose="02020603050405020304" pitchFamily="18" charset="0"/>
                <a:cs typeface="Times New Roman" panose="02020603050405020304" pitchFamily="18" charset="0"/>
              </a:rPr>
              <a:t> тау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жыныстарының</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қуысындағы</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суық</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ауаның</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қоюлануы</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нәтежесінде</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пайда</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болады</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деп</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санады</a:t>
            </a:r>
            <a:r>
              <a:rPr lang="ru-RU" sz="2000" dirty="0">
                <a:solidFill>
                  <a:schemeClr val="accent1">
                    <a:lumMod val="75000"/>
                  </a:schemeClr>
                </a:solidFill>
                <a:latin typeface="Times New Roman" panose="02020603050405020304" pitchFamily="18" charset="0"/>
                <a:cs typeface="Times New Roman" panose="02020603050405020304" pitchFamily="18" charset="0"/>
              </a:rPr>
              <a:t>.</a:t>
            </a:r>
            <a:br>
              <a:rPr lang="ru-RU" sz="2000" dirty="0">
                <a:solidFill>
                  <a:schemeClr val="accent1">
                    <a:lumMod val="75000"/>
                  </a:schemeClr>
                </a:solidFill>
                <a:latin typeface="Times New Roman" panose="02020603050405020304" pitchFamily="18" charset="0"/>
                <a:cs typeface="Times New Roman" panose="02020603050405020304" pitchFamily="18" charset="0"/>
              </a:rPr>
            </a:br>
            <a:r>
              <a:rPr lang="ru-RU" sz="2000" dirty="0" err="1">
                <a:solidFill>
                  <a:schemeClr val="accent1">
                    <a:lumMod val="75000"/>
                  </a:schemeClr>
                </a:solidFill>
                <a:latin typeface="Times New Roman" panose="02020603050405020304" pitchFamily="18" charset="0"/>
                <a:cs typeface="Times New Roman" panose="02020603050405020304" pitchFamily="18" charset="0"/>
              </a:rPr>
              <a:t>Қазір</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жаралу</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тегіне</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қарай</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жер</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асты</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smtClean="0">
                <a:solidFill>
                  <a:schemeClr val="accent1">
                    <a:lumMod val="75000"/>
                  </a:schemeClr>
                </a:solidFill>
                <a:latin typeface="Times New Roman" panose="02020603050405020304" pitchFamily="18" charset="0"/>
                <a:cs typeface="Times New Roman" panose="02020603050405020304" pitchFamily="18" charset="0"/>
              </a:rPr>
              <a:t>сулары</a:t>
            </a:r>
            <a:r>
              <a:rPr lang="ru-RU" sz="2000"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smtClean="0">
                <a:solidFill>
                  <a:schemeClr val="accent1">
                    <a:lumMod val="75000"/>
                  </a:schemeClr>
                </a:solidFill>
                <a:latin typeface="Times New Roman" panose="02020603050405020304" pitchFamily="18" charset="0"/>
                <a:cs typeface="Times New Roman" panose="02020603050405020304" pitchFamily="18" charset="0"/>
              </a:rPr>
              <a:t>инфильтрациялық</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конденсациялық</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тұнбалық</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седиментациялық</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және</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ювенил</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суларға</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err="1">
                <a:solidFill>
                  <a:schemeClr val="accent1">
                    <a:lumMod val="75000"/>
                  </a:schemeClr>
                </a:solidFill>
                <a:latin typeface="Times New Roman" panose="02020603050405020304" pitchFamily="18" charset="0"/>
                <a:cs typeface="Times New Roman" panose="02020603050405020304" pitchFamily="18" charset="0"/>
              </a:rPr>
              <a:t>ажыратылады</a:t>
            </a:r>
            <a:r>
              <a:rPr lang="ru-RU" sz="2000" dirty="0">
                <a:solidFill>
                  <a:schemeClr val="accent1">
                    <a:lumMod val="75000"/>
                  </a:schemeClr>
                </a:solidFill>
                <a:latin typeface="Times New Roman" panose="02020603050405020304" pitchFamily="18" charset="0"/>
                <a:cs typeface="Times New Roman" panose="02020603050405020304" pitchFamily="18" charset="0"/>
              </a:rPr>
              <a:t>.</a:t>
            </a:r>
            <a:endParaRPr lang="en-US" sz="2000"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22940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507288" cy="6408712"/>
          </a:xfrm>
        </p:spPr>
        <p:txBody>
          <a:bodyPr>
            <a:normAutofit/>
          </a:bodyPr>
          <a:lstStyle/>
          <a:p>
            <a:pPr marL="0" indent="0" algn="just">
              <a:buNone/>
            </a:pPr>
            <a:r>
              <a:rPr lang="kk-KZ" sz="1800" dirty="0">
                <a:solidFill>
                  <a:schemeClr val="accent1">
                    <a:lumMod val="75000"/>
                  </a:schemeClr>
                </a:solidFill>
                <a:latin typeface="Times New Roman" panose="02020603050405020304" pitchFamily="18" charset="0"/>
                <a:cs typeface="Times New Roman" panose="02020603050405020304" pitchFamily="18" charset="0"/>
              </a:rPr>
              <a:t>1) </a:t>
            </a:r>
            <a:r>
              <a:rPr lang="kk-KZ" sz="1800" i="1" dirty="0">
                <a:solidFill>
                  <a:schemeClr val="accent1">
                    <a:lumMod val="75000"/>
                  </a:schemeClr>
                </a:solidFill>
                <a:latin typeface="Times New Roman" panose="02020603050405020304" pitchFamily="18" charset="0"/>
                <a:cs typeface="Times New Roman" panose="02020603050405020304" pitchFamily="18" charset="0"/>
              </a:rPr>
              <a:t>Инфильтрациялық</a:t>
            </a:r>
            <a:r>
              <a:rPr lang="kk-KZ" sz="1800" dirty="0">
                <a:solidFill>
                  <a:schemeClr val="accent1">
                    <a:lumMod val="75000"/>
                  </a:schemeClr>
                </a:solidFill>
                <a:latin typeface="Times New Roman" panose="02020603050405020304" pitchFamily="18" charset="0"/>
                <a:cs typeface="Times New Roman" panose="02020603050405020304" pitchFamily="18" charset="0"/>
              </a:rPr>
              <a:t> су атмосфера ылғалының су өткізгіш қабатқа сіңуінен түзіледі. Оның осылайша жаралуының дәлелі: мол жауын-шашын немесе қар суынан кейін құдықтардағы су деңгейі көтеріліп, құрғақ маусымда (жылда) деңгейінің төмендеуі.</a:t>
            </a:r>
          </a:p>
          <a:p>
            <a:pPr marL="0" indent="0" algn="just">
              <a:buNone/>
            </a:pPr>
            <a:r>
              <a:rPr lang="kk-KZ" sz="1800" dirty="0">
                <a:solidFill>
                  <a:schemeClr val="accent1">
                    <a:lumMod val="75000"/>
                  </a:schemeClr>
                </a:solidFill>
                <a:latin typeface="Times New Roman" panose="02020603050405020304" pitchFamily="18" charset="0"/>
                <a:cs typeface="Times New Roman" panose="02020603050405020304" pitchFamily="18" charset="0"/>
              </a:rPr>
              <a:t>2) </a:t>
            </a:r>
            <a:r>
              <a:rPr lang="kk-KZ" sz="1800" i="1" dirty="0">
                <a:solidFill>
                  <a:schemeClr val="accent1">
                    <a:lumMod val="75000"/>
                  </a:schemeClr>
                </a:solidFill>
                <a:latin typeface="Times New Roman" panose="02020603050405020304" pitchFamily="18" charset="0"/>
                <a:cs typeface="Times New Roman" panose="02020603050405020304" pitchFamily="18" charset="0"/>
              </a:rPr>
              <a:t>Конденсациялық</a:t>
            </a:r>
            <a:r>
              <a:rPr lang="kk-KZ" sz="1800" dirty="0">
                <a:solidFill>
                  <a:schemeClr val="accent1">
                    <a:lumMod val="75000"/>
                  </a:schemeClr>
                </a:solidFill>
                <a:latin typeface="Times New Roman" panose="02020603050405020304" pitchFamily="18" charset="0"/>
                <a:cs typeface="Times New Roman" panose="02020603050405020304" pitchFamily="18" charset="0"/>
              </a:rPr>
              <a:t> (қоюлану) су ауадағы будың жердегі жыныс қуыстарында, жарықтарында шық тәрізді қоюлануынан түзіледі. Бұл құбылыс әсіресе жауын-шашыны кем, ал булану артық шөлде байқалады. Жыныс ауадан гөрі тез салқындайды да бу оның бетінде қоюлана түседі. Содан құмның төменгі қабатындағы ащы грунт үстінде тұщы су линзасы қалқып тұрады. Малшылар құм жиегінен кішігірім құдық қазып, сол тұщы линзаны пайдалана біледі.   </a:t>
            </a:r>
          </a:p>
          <a:p>
            <a:pPr marL="0" indent="0" algn="just">
              <a:buNone/>
            </a:pPr>
            <a:r>
              <a:rPr lang="kk-KZ" sz="1800" dirty="0">
                <a:solidFill>
                  <a:schemeClr val="accent1">
                    <a:lumMod val="75000"/>
                  </a:schemeClr>
                </a:solidFill>
                <a:latin typeface="Times New Roman" panose="02020603050405020304" pitchFamily="18" charset="0"/>
                <a:cs typeface="Times New Roman" panose="02020603050405020304" pitchFamily="18" charset="0"/>
              </a:rPr>
              <a:t>3) </a:t>
            </a:r>
            <a:r>
              <a:rPr lang="kk-KZ" sz="1800" i="1" dirty="0">
                <a:solidFill>
                  <a:schemeClr val="accent1">
                    <a:lumMod val="75000"/>
                  </a:schemeClr>
                </a:solidFill>
                <a:latin typeface="Times New Roman" panose="02020603050405020304" pitchFamily="18" charset="0"/>
                <a:cs typeface="Times New Roman" panose="02020603050405020304" pitchFamily="18" charset="0"/>
              </a:rPr>
              <a:t>Седиментациялық</a:t>
            </a:r>
            <a:r>
              <a:rPr lang="kk-KZ" sz="1800" dirty="0">
                <a:solidFill>
                  <a:schemeClr val="accent1">
                    <a:lumMod val="75000"/>
                  </a:schemeClr>
                </a:solidFill>
                <a:latin typeface="Times New Roman" panose="02020603050405020304" pitchFamily="18" charset="0"/>
                <a:cs typeface="Times New Roman" panose="02020603050405020304" pitchFamily="18" charset="0"/>
              </a:rPr>
              <a:t> (латынша «седиментум» – тұндырма, шөгінді) су деп жыныс шөккен кезде арасына сіңіп қалған теңіз суын айтады. Жыныс талай өзгеріске түскен кезде ішіндегі су да өзгереді. Өйткені ол жыныспен қоса үстінен жаңа шөгінділермен көміліп, жоғары температура мен қысымға ілігеді және жыныс тығыздалып, су алмасуы қиындайды. Сондықтан ондай суды көмілген су деп те атайды.</a:t>
            </a:r>
          </a:p>
          <a:p>
            <a:pPr marL="0" indent="0" algn="just">
              <a:buNone/>
            </a:pPr>
            <a:r>
              <a:rPr lang="kk-KZ" sz="1800" dirty="0">
                <a:solidFill>
                  <a:schemeClr val="accent1">
                    <a:lumMod val="75000"/>
                  </a:schemeClr>
                </a:solidFill>
                <a:latin typeface="Times New Roman" panose="02020603050405020304" pitchFamily="18" charset="0"/>
                <a:cs typeface="Times New Roman" panose="02020603050405020304" pitchFamily="18" charset="0"/>
              </a:rPr>
              <a:t>Айтылған үш топтың суын біріктіріп, </a:t>
            </a:r>
            <a:r>
              <a:rPr lang="kk-KZ" sz="1800" i="1" dirty="0">
                <a:solidFill>
                  <a:schemeClr val="accent1">
                    <a:lumMod val="75000"/>
                  </a:schemeClr>
                </a:solidFill>
                <a:latin typeface="Times New Roman" panose="02020603050405020304" pitchFamily="18" charset="0"/>
                <a:cs typeface="Times New Roman" panose="02020603050405020304" pitchFamily="18" charset="0"/>
              </a:rPr>
              <a:t>вадозды</a:t>
            </a:r>
            <a:r>
              <a:rPr lang="kk-KZ" sz="1800" dirty="0">
                <a:solidFill>
                  <a:schemeClr val="accent1">
                    <a:lumMod val="75000"/>
                  </a:schemeClr>
                </a:solidFill>
                <a:latin typeface="Times New Roman" panose="02020603050405020304" pitchFamily="18" charset="0"/>
                <a:cs typeface="Times New Roman" panose="02020603050405020304" pitchFamily="18" charset="0"/>
              </a:rPr>
              <a:t> (латынша «вадере» – шарлау, кезу) сулар деп атайды.</a:t>
            </a:r>
          </a:p>
          <a:p>
            <a:pPr marL="0" indent="0" algn="just">
              <a:buNone/>
            </a:pPr>
            <a:r>
              <a:rPr lang="kk-KZ" sz="1800" dirty="0">
                <a:solidFill>
                  <a:schemeClr val="accent1">
                    <a:lumMod val="75000"/>
                  </a:schemeClr>
                </a:solidFill>
                <a:latin typeface="Times New Roman" panose="02020603050405020304" pitchFamily="18" charset="0"/>
                <a:cs typeface="Times New Roman" panose="02020603050405020304" pitchFamily="18" charset="0"/>
              </a:rPr>
              <a:t>4) </a:t>
            </a:r>
            <a:r>
              <a:rPr lang="kk-KZ" sz="1800" i="1" dirty="0">
                <a:solidFill>
                  <a:schemeClr val="accent1">
                    <a:lumMod val="75000"/>
                  </a:schemeClr>
                </a:solidFill>
                <a:latin typeface="Times New Roman" panose="02020603050405020304" pitchFamily="18" charset="0"/>
                <a:cs typeface="Times New Roman" panose="02020603050405020304" pitchFamily="18" charset="0"/>
              </a:rPr>
              <a:t>Ювенилді</a:t>
            </a:r>
            <a:r>
              <a:rPr lang="kk-KZ" sz="1800" dirty="0">
                <a:solidFill>
                  <a:schemeClr val="accent1">
                    <a:lumMod val="75000"/>
                  </a:schemeClr>
                </a:solidFill>
                <a:latin typeface="Times New Roman" panose="02020603050405020304" pitchFamily="18" charset="0"/>
                <a:cs typeface="Times New Roman" panose="02020603050405020304" pitchFamily="18" charset="0"/>
              </a:rPr>
              <a:t> (латынша «ювенилис» – балғын) деп магмадан бөлініп шыққан суды атайды. Магмадан бөлінген су буы терең тектоникалық жарықшақтарды бойлап жоғары көтерілген кезде қоюланып, ыссы гадар мен өзгеше түрлі қосындыларға бай суға айналады. Ол жол-жөнекей вадозды сулармен де қосылады.</a:t>
            </a:r>
          </a:p>
          <a:p>
            <a:pPr marL="0" indent="0" algn="just">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86653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79512" y="122777"/>
            <a:ext cx="8856984" cy="65527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kk-KZ" sz="1600" dirty="0" smtClean="0">
              <a:latin typeface="Times New Roman" panose="02020603050405020304" pitchFamily="18" charset="0"/>
              <a:cs typeface="Times New Roman" panose="02020603050405020304" pitchFamily="18" charset="0"/>
            </a:endParaRPr>
          </a:p>
          <a:p>
            <a:pPr marL="0" indent="0" algn="ctr">
              <a:buFont typeface="Arial" pitchFamily="34" charset="0"/>
              <a:buNone/>
            </a:pPr>
            <a:r>
              <a:rPr lang="kk-KZ" sz="1600" b="1" dirty="0" smtClean="0">
                <a:solidFill>
                  <a:schemeClr val="accent1">
                    <a:lumMod val="75000"/>
                  </a:schemeClr>
                </a:solidFill>
                <a:latin typeface="Times New Roman" panose="02020603050405020304" pitchFamily="18" charset="0"/>
                <a:cs typeface="Times New Roman" panose="02020603050405020304" pitchFamily="18" charset="0"/>
              </a:rPr>
              <a:t>ЖЕРАСТЫ СУЛАРЫНЫҢ ТИПТЕРІ</a:t>
            </a:r>
            <a:endParaRPr lang="kk-KZ" sz="1600" dirty="0" smtClean="0">
              <a:solidFill>
                <a:schemeClr val="accent1">
                  <a:lumMod val="75000"/>
                </a:schemeClr>
              </a:solidFill>
              <a:latin typeface="Times New Roman" panose="02020603050405020304" pitchFamily="18" charset="0"/>
              <a:cs typeface="Times New Roman" panose="02020603050405020304" pitchFamily="18" charset="0"/>
            </a:endParaRPr>
          </a:p>
          <a:p>
            <a:pPr marL="0" indent="0">
              <a:buFont typeface="Arial" pitchFamily="34" charset="0"/>
              <a:buNone/>
            </a:pPr>
            <a:endParaRPr lang="kk-KZ" sz="1600" dirty="0" smtClean="0">
              <a:latin typeface="Times New Roman" panose="02020603050405020304" pitchFamily="18" charset="0"/>
              <a:cs typeface="Times New Roman" panose="02020603050405020304" pitchFamily="18" charset="0"/>
            </a:endParaRPr>
          </a:p>
          <a:p>
            <a:pPr marL="0" indent="0">
              <a:buFont typeface="Arial" pitchFamily="34" charset="0"/>
              <a:buNone/>
            </a:pPr>
            <a:endParaRPr lang="kk-KZ" sz="1600" dirty="0" smtClean="0">
              <a:latin typeface="Times New Roman" panose="02020603050405020304" pitchFamily="18" charset="0"/>
              <a:cs typeface="Times New Roman" panose="02020603050405020304" pitchFamily="18" charset="0"/>
            </a:endParaRPr>
          </a:p>
          <a:p>
            <a:pPr marL="0" indent="0" algn="just">
              <a:buFont typeface="Arial" pitchFamily="34" charset="0"/>
              <a:buNone/>
            </a:pPr>
            <a:r>
              <a:rPr lang="kk-KZ" sz="1600" dirty="0" smtClean="0">
                <a:solidFill>
                  <a:schemeClr val="accent1">
                    <a:lumMod val="75000"/>
                  </a:schemeClr>
                </a:solidFill>
                <a:latin typeface="Times New Roman" panose="02020603050405020304" pitchFamily="18" charset="0"/>
                <a:cs typeface="Times New Roman" panose="02020603050405020304" pitchFamily="18" charset="0"/>
              </a:rPr>
              <a:t>Жер қабығындағы жағдайына байланысты жерасты сулары арынсыз (беті ашық) және арынды (артезианды) топтарға бөлінеді. Арынсыздардың қалқыма (верховодка), грунт, пласт аралық топтарға бөледі.</a:t>
            </a:r>
          </a:p>
          <a:p>
            <a:pPr marL="0" indent="0" algn="just">
              <a:buFont typeface="Arial" pitchFamily="34" charset="0"/>
              <a:buNone/>
            </a:pPr>
            <a:r>
              <a:rPr lang="kk-KZ" sz="1600" i="1" dirty="0" smtClean="0">
                <a:solidFill>
                  <a:schemeClr val="accent1">
                    <a:lumMod val="75000"/>
                  </a:schemeClr>
                </a:solidFill>
                <a:latin typeface="Times New Roman" panose="02020603050405020304" pitchFamily="18" charset="0"/>
                <a:cs typeface="Times New Roman" panose="02020603050405020304" pitchFamily="18" charset="0"/>
              </a:rPr>
              <a:t>Қалқыма</a:t>
            </a:r>
            <a:r>
              <a:rPr lang="kk-KZ" sz="1600" dirty="0" smtClean="0">
                <a:solidFill>
                  <a:schemeClr val="accent1">
                    <a:lumMod val="75000"/>
                  </a:schemeClr>
                </a:solidFill>
                <a:latin typeface="Times New Roman" panose="02020603050405020304" pitchFamily="18" charset="0"/>
                <a:cs typeface="Times New Roman" panose="02020603050405020304" pitchFamily="18" charset="0"/>
              </a:rPr>
              <a:t> су ауа жететін аздаған тереңдікте жауын-шашынның жерге сіңуінен түзіледі. Расында ол су сіңіргіш шөгінділердің линзасында (балшық арасындағы құмдақ, қиыршық) уақытша толысқан, аумағы шамалы су. Оған қанық қабаттың қалыңдығы 0,5 метрден 2-3 метрге жетеді. Қалыңдығы мен су мөлшері жазғытұрым қар ерігенде және күзгі жауын-шашын кезінде өсіп, жаз және құрғақ жылдары суы азайып, тіпті құрғап қалады. Қалқыма суды ауылды мекендерде ауыз су ретінде пайдаға асырады.</a:t>
            </a:r>
          </a:p>
          <a:p>
            <a:pPr marL="0" indent="0" algn="just">
              <a:buFont typeface="Arial" pitchFamily="34" charset="0"/>
              <a:buNone/>
            </a:pPr>
            <a:r>
              <a:rPr lang="kk-KZ" sz="1600" i="1" dirty="0" smtClean="0">
                <a:solidFill>
                  <a:schemeClr val="accent1">
                    <a:lumMod val="75000"/>
                  </a:schemeClr>
                </a:solidFill>
                <a:latin typeface="Times New Roman" panose="02020603050405020304" pitchFamily="18" charset="0"/>
                <a:cs typeface="Times New Roman" panose="02020603050405020304" pitchFamily="18" charset="0"/>
              </a:rPr>
              <a:t>Грунт сулары</a:t>
            </a:r>
            <a:r>
              <a:rPr lang="kk-KZ" sz="1600" dirty="0" smtClean="0">
                <a:solidFill>
                  <a:schemeClr val="accent1">
                    <a:lumMod val="75000"/>
                  </a:schemeClr>
                </a:solidFill>
                <a:latin typeface="Times New Roman" panose="02020603050405020304" pitchFamily="18" charset="0"/>
                <a:cs typeface="Times New Roman" panose="02020603050405020304" pitchFamily="18" charset="0"/>
              </a:rPr>
              <a:t> кең тараған. Олар жер бетінен төмен қарай алғанда ең бірінші су сіңіргіш қабатта іркіледі. Су жинайтын аудан қопсық немесе жарықшақ және қуысты шөгінділер тараған жерден басталады. Грунт суының жоғарғы деңгейін (айнасын) және астындағы су сіңірмейтін төсемесін айырады. Суға шыланған шөгіндіні сулы горизонт (қабат) дейді. Оның қалыңдығын грунт суының айнасында бастап су өткізбейтін табанына дейінгі аралықпен өлшейді. Бұл сан грунт суының жол бойында табанының ой-қырына және атмосфералық ылғалдың аз-көптігіне байланысты өзгеріп отырады.</a:t>
            </a:r>
          </a:p>
          <a:p>
            <a:pPr marL="0" indent="0" algn="just">
              <a:buFont typeface="Arial" pitchFamily="34" charset="0"/>
              <a:buNone/>
            </a:pPr>
            <a:r>
              <a:rPr lang="kk-KZ" sz="1600" dirty="0" smtClean="0">
                <a:solidFill>
                  <a:schemeClr val="accent1">
                    <a:lumMod val="75000"/>
                  </a:schemeClr>
                </a:solidFill>
                <a:latin typeface="Times New Roman" panose="02020603050405020304" pitchFamily="18" charset="0"/>
                <a:cs typeface="Times New Roman" panose="02020603050405020304" pitchFamily="18" charset="0"/>
              </a:rPr>
              <a:t>Грунт суының беті ашық, арынсыз. Ол жер бедеріне сай, соны қайталап, төмен қарай жылжиды. Жердің тарту күшіне байланысты жыра, сай, өзен, көл, теңізге қарай аққан грунт суы олардың кемерлі беттерінде тумабұлақ ретінде жер үстіне шығады. Осындай жерді жер асты суының суағар немесе французша </a:t>
            </a:r>
            <a:r>
              <a:rPr lang="kk-KZ" sz="1600" i="1" dirty="0" smtClean="0">
                <a:solidFill>
                  <a:schemeClr val="accent1">
                    <a:lumMod val="75000"/>
                  </a:schemeClr>
                </a:solidFill>
                <a:latin typeface="Times New Roman" panose="02020603050405020304" pitchFamily="18" charset="0"/>
                <a:cs typeface="Times New Roman" panose="02020603050405020304" pitchFamily="18" charset="0"/>
              </a:rPr>
              <a:t>дренаж</a:t>
            </a:r>
            <a:r>
              <a:rPr lang="kk-KZ" sz="1600" dirty="0" smtClean="0">
                <a:solidFill>
                  <a:schemeClr val="accent1">
                    <a:lumMod val="75000"/>
                  </a:schemeClr>
                </a:solidFill>
                <a:latin typeface="Times New Roman" panose="02020603050405020304" pitchFamily="18" charset="0"/>
                <a:cs typeface="Times New Roman" panose="02020603050405020304" pitchFamily="18" charset="0"/>
              </a:rPr>
              <a:t>аймағы дейді.</a:t>
            </a:r>
            <a:endParaRPr lang="kk-KZ" sz="1600"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4451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txBox="1">
            <a:spLocks/>
          </p:cNvSpPr>
          <p:nvPr/>
        </p:nvSpPr>
        <p:spPr>
          <a:xfrm>
            <a:off x="179512" y="122777"/>
            <a:ext cx="8856984" cy="65527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kk-KZ" sz="1600" dirty="0" smtClean="0">
              <a:latin typeface="Times New Roman" panose="02020603050405020304" pitchFamily="18" charset="0"/>
              <a:cs typeface="Times New Roman" panose="02020603050405020304" pitchFamily="18" charset="0"/>
            </a:endParaRPr>
          </a:p>
          <a:p>
            <a:pPr marL="0" indent="0" algn="just">
              <a:buFont typeface="Arial" pitchFamily="34" charset="0"/>
              <a:buNone/>
            </a:pPr>
            <a:endParaRPr lang="kk-KZ" sz="1600" dirty="0" smtClean="0">
              <a:latin typeface="Times New Roman" panose="02020603050405020304" pitchFamily="18" charset="0"/>
              <a:cs typeface="Times New Roman" panose="02020603050405020304" pitchFamily="18" charset="0"/>
            </a:endParaRPr>
          </a:p>
          <a:p>
            <a:pPr marL="0" indent="0" algn="just">
              <a:buNone/>
            </a:pPr>
            <a:r>
              <a:rPr lang="kk-KZ" sz="1600" dirty="0">
                <a:solidFill>
                  <a:schemeClr val="accent1">
                    <a:lumMod val="75000"/>
                  </a:schemeClr>
                </a:solidFill>
                <a:latin typeface="Times New Roman" panose="02020603050405020304" pitchFamily="18" charset="0"/>
                <a:cs typeface="Times New Roman" panose="02020603050405020304" pitchFamily="18" charset="0"/>
              </a:rPr>
              <a:t>Ағыс жылдамдығы жыныстың су өткізгіштік қабілеті мен айна бетінің ылдилығына байланысты. Су бетінің еңкіштігін оның қысым градиенті (сатысы) деп атайды.</a:t>
            </a:r>
          </a:p>
          <a:p>
            <a:pPr marL="0" indent="0" algn="just">
              <a:buNone/>
            </a:pPr>
            <a:r>
              <a:rPr lang="kk-KZ" sz="1600" dirty="0">
                <a:solidFill>
                  <a:schemeClr val="accent1">
                    <a:lumMod val="75000"/>
                  </a:schemeClr>
                </a:solidFill>
                <a:latin typeface="Times New Roman" panose="02020603050405020304" pitchFamily="18" charset="0"/>
                <a:cs typeface="Times New Roman" panose="02020603050405020304" pitchFamily="18" charset="0"/>
              </a:rPr>
              <a:t>Грунт суының деңгейі, көлемі, сапасы аймақтың ауа-райына, алдымен жауын-шашын мөлшеріне тәуелді. Жауын-шашын мол болған жылдары су деңгейі көтеріледі де, құрғақ жылдары төмен түсіп тереңдейді. Осыған байланысты грунт суының дебиті (французша «дебит» – өнім) мен химиялық құрамы да өзгеріп тұрады. </a:t>
            </a:r>
          </a:p>
          <a:p>
            <a:pPr marL="0" indent="0" algn="just">
              <a:buNone/>
            </a:pPr>
            <a:r>
              <a:rPr lang="kk-KZ" sz="1600" dirty="0">
                <a:solidFill>
                  <a:schemeClr val="accent1">
                    <a:lumMod val="75000"/>
                  </a:schemeClr>
                </a:solidFill>
                <a:latin typeface="Times New Roman" panose="02020603050405020304" pitchFamily="18" charset="0"/>
                <a:cs typeface="Times New Roman" panose="02020603050405020304" pitchFamily="18" charset="0"/>
              </a:rPr>
              <a:t>Табиғи жағдайларда грунт суы мен көл-өзен және басқадай су қоймалары арасында гидравликалық байланыс болады. Ылғалы мол климатты аймақтарда грунт сулары өзен-көлге қарай ағады да деңгейі соларға қарай еңкіш келеді. Өзен тасығанда оның жағалауынан су жынысқа сіңіп, грунт суының деңгейі қарсы бағытқа (өзеннен кері) көлбейді. Өзен сабасына түскен соң еңкіштігі қайта қалпына келеді. Қай жағдайда, қай жерде болсын грунт суының деңгейінің биіктігін біліп отырудың маңызы зор. Сол үшін құдықтардың, скважиналардың су деңгейін жүйелі түрде өлшеп,оның биіктігін көрсететін арнаулы гидроизогипс (грекше «изос» – тең, «гипсос» – биіктік) карталары жасалады. Елді сумен жабдықтау, жер суару, әр түрлі бөгеттер салу үшін грунт суларының режимін білудің маңызы зор. Барлық жағдайда жерасты суларының режимінің өзгеруін дәл болжау қажет. Ол үшін біздің елде грунт суының деңгейінің, температурасының, химиялық құрамының, шығымының, ауа райы мен жер беті суларының деңгейін ұқыптап, ретті түрде бақылап отыратын гидрогеологиялық режимді станциялар жүйесі жұмыс атқарады.           </a:t>
            </a:r>
          </a:p>
          <a:p>
            <a:pPr marL="0" indent="0" algn="just">
              <a:buNone/>
            </a:pPr>
            <a:r>
              <a:rPr lang="kk-KZ" sz="1600" dirty="0">
                <a:solidFill>
                  <a:schemeClr val="accent1">
                    <a:lumMod val="75000"/>
                  </a:schemeClr>
                </a:solidFill>
                <a:latin typeface="Times New Roman" panose="02020603050405020304" pitchFamily="18" charset="0"/>
                <a:cs typeface="Times New Roman" panose="02020603050405020304" pitchFamily="18" charset="0"/>
              </a:rPr>
              <a:t>Пластаралық арынсыз судың грунт суынан айырмасы олар екі су өткізбейтін қабат арасында орналасады да көбінесе жер бедері ой-қырға жырымдалған аймақтарда пайда болады. Олар қашан да болсын ағысты келеді.</a:t>
            </a:r>
            <a:endParaRPr lang="kk-KZ" sz="1600" dirty="0" smtClean="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2174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260648"/>
            <a:ext cx="8784976" cy="6480720"/>
          </a:xfrm>
        </p:spPr>
        <p:txBody>
          <a:bodyPr>
            <a:noAutofit/>
          </a:bodyPr>
          <a:lstStyle/>
          <a:p>
            <a:pPr marL="0" indent="0" algn="just">
              <a:buNone/>
            </a:pPr>
            <a:r>
              <a:rPr lang="ru-RU" sz="1600" dirty="0" err="1">
                <a:solidFill>
                  <a:schemeClr val="accent1">
                    <a:lumMod val="75000"/>
                  </a:schemeClr>
                </a:solidFill>
                <a:latin typeface="Times New Roman" panose="02020603050405020304" pitchFamily="18" charset="0"/>
                <a:cs typeface="Times New Roman" panose="02020603050405020304" pitchFamily="18" charset="0"/>
              </a:rPr>
              <a:t>Арынды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немесе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артезиан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сулары</a:t>
            </a:r>
            <a:r>
              <a:rPr lang="ru-RU" sz="1600" dirty="0">
                <a:solidFill>
                  <a:schemeClr val="accent1">
                    <a:lumMod val="75000"/>
                  </a:schemeClr>
                </a:solidFill>
                <a:latin typeface="Times New Roman" panose="02020603050405020304" pitchFamily="18" charset="0"/>
                <a:cs typeface="Times New Roman" panose="02020603050405020304" pitchFamily="18" charset="0"/>
              </a:rPr>
              <a:t> да пласт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аралық</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суға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жатады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Бірақ</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кең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аймаққа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жайылып</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жергілікті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өзен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сай</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түбінен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төмен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орналасады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Артезиан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деген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сөз</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Францияның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ықылым</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Артезия</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деген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өлкесінің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көне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есімінен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қалған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Бұл</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жерде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Еуропада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алғашқы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рет</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құдық</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арқылы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өздігінен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төгіліп</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тұрған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қысымды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суды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пайдаланған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екен</a:t>
            </a:r>
            <a:r>
              <a:rPr lang="ru-RU" sz="1600" dirty="0">
                <a:solidFill>
                  <a:schemeClr val="accent1">
                    <a:lumMod val="75000"/>
                  </a:schemeClr>
                </a:solidFill>
                <a:latin typeface="Times New Roman" panose="02020603050405020304" pitchFamily="18" charset="0"/>
                <a:cs typeface="Times New Roman" panose="02020603050405020304" pitchFamily="18" charset="0"/>
              </a:rPr>
              <a:t>.</a:t>
            </a:r>
          </a:p>
          <a:p>
            <a:pPr marL="0" indent="0" algn="just">
              <a:buNone/>
            </a:pPr>
            <a:r>
              <a:rPr lang="ru-RU" sz="1600" dirty="0" err="1">
                <a:solidFill>
                  <a:schemeClr val="accent1">
                    <a:lumMod val="75000"/>
                  </a:schemeClr>
                </a:solidFill>
                <a:latin typeface="Times New Roman" panose="02020603050405020304" pitchFamily="18" charset="0"/>
                <a:cs typeface="Times New Roman" panose="02020603050405020304" pitchFamily="18" charset="0"/>
              </a:rPr>
              <a:t>Арынды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қалыптасуына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жер</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қыртысының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астау</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сияқты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төмен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иінді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құрамдары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тым</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қолайлы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Олар</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артезиан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бассейндерін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құрайды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Бұлар</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үш</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аймаққа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бөлінеді</a:t>
            </a:r>
            <a:r>
              <a:rPr lang="ru-RU" sz="1600" dirty="0">
                <a:solidFill>
                  <a:schemeClr val="accent1">
                    <a:lumMod val="75000"/>
                  </a:schemeClr>
                </a:solidFill>
                <a:latin typeface="Times New Roman" panose="02020603050405020304" pitchFamily="18" charset="0"/>
                <a:cs typeface="Times New Roman" panose="02020603050405020304" pitchFamily="18" charset="0"/>
              </a:rPr>
              <a:t>: 1) 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жинайтын</a:t>
            </a:r>
            <a:r>
              <a:rPr lang="ru-RU" sz="1600" dirty="0">
                <a:solidFill>
                  <a:schemeClr val="accent1">
                    <a:lumMod val="75000"/>
                  </a:schemeClr>
                </a:solidFill>
                <a:latin typeface="Times New Roman" panose="02020603050405020304" pitchFamily="18" charset="0"/>
                <a:cs typeface="Times New Roman" panose="02020603050405020304" pitchFamily="18" charset="0"/>
              </a:rPr>
              <a:t>, 2) 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ағатын</a:t>
            </a:r>
            <a:r>
              <a:rPr lang="ru-RU" sz="1600" dirty="0">
                <a:solidFill>
                  <a:schemeClr val="accent1">
                    <a:lumMod val="75000"/>
                  </a:schemeClr>
                </a:solidFill>
                <a:latin typeface="Times New Roman" panose="02020603050405020304" pitchFamily="18" charset="0"/>
                <a:cs typeface="Times New Roman" panose="02020603050405020304" pitchFamily="18" charset="0"/>
              </a:rPr>
              <a:t>, 3)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арынды</a:t>
            </a:r>
            <a:r>
              <a:rPr lang="ru-RU" sz="1600" dirty="0">
                <a:solidFill>
                  <a:schemeClr val="accent1">
                    <a:lumMod val="75000"/>
                  </a:schemeClr>
                </a:solidFill>
                <a:latin typeface="Times New Roman" panose="02020603050405020304" pitchFamily="18" charset="0"/>
                <a:cs typeface="Times New Roman" panose="02020603050405020304" pitchFamily="18" charset="0"/>
              </a:rPr>
              <a:t>.</a:t>
            </a:r>
          </a:p>
          <a:p>
            <a:pPr marL="0" indent="0" algn="just">
              <a:buNone/>
            </a:pPr>
            <a:r>
              <a:rPr lang="ru-RU" sz="1600" dirty="0">
                <a:solidFill>
                  <a:schemeClr val="accent1">
                    <a:lumMod val="75000"/>
                  </a:schemeClr>
                </a:solidFill>
                <a:latin typeface="Times New Roman" panose="02020603050405020304" pitchFamily="18" charset="0"/>
                <a:cs typeface="Times New Roman" panose="02020603050405020304" pitchFamily="18" charset="0"/>
              </a:rPr>
              <a:t>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жинайтын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аймақ</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деп</a:t>
            </a:r>
            <a:r>
              <a:rPr lang="ru-RU" sz="1600" dirty="0">
                <a:solidFill>
                  <a:schemeClr val="accent1">
                    <a:lumMod val="75000"/>
                  </a:schemeClr>
                </a:solidFill>
                <a:latin typeface="Times New Roman" panose="02020603050405020304" pitchFamily="18" charset="0"/>
                <a:cs typeface="Times New Roman" panose="02020603050405020304" pitchFamily="18" charset="0"/>
              </a:rPr>
              <a:t> 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сіңіргіш</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қабаттың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ең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биік</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жер</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үстіне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шыққан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тұсын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айтады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Ол</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тұста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жауын-шашын</a:t>
            </a:r>
            <a:r>
              <a:rPr lang="ru-RU" sz="1600" dirty="0">
                <a:solidFill>
                  <a:schemeClr val="accent1">
                    <a:lumMod val="75000"/>
                  </a:schemeClr>
                </a:solidFill>
                <a:latin typeface="Times New Roman" panose="02020603050405020304" pitchFamily="18" charset="0"/>
                <a:cs typeface="Times New Roman" panose="02020603050405020304" pitchFamily="18" charset="0"/>
              </a:rPr>
              <a:t> 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өткізгіш</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қабатқа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сіңеді</a:t>
            </a:r>
            <a:r>
              <a:rPr lang="ru-RU" sz="1600" dirty="0">
                <a:solidFill>
                  <a:schemeClr val="accent1">
                    <a:lumMod val="75000"/>
                  </a:schemeClr>
                </a:solidFill>
                <a:latin typeface="Times New Roman" panose="02020603050405020304" pitchFamily="18" charset="0"/>
                <a:cs typeface="Times New Roman" panose="02020603050405020304" pitchFamily="18" charset="0"/>
              </a:rPr>
              <a:t> де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бассейннің</a:t>
            </a:r>
            <a:r>
              <a:rPr lang="ru-RU" sz="1600" dirty="0">
                <a:solidFill>
                  <a:schemeClr val="accent1">
                    <a:lumMod val="75000"/>
                  </a:schemeClr>
                </a:solidFill>
                <a:latin typeface="Times New Roman" panose="02020603050405020304" pitchFamily="18" charset="0"/>
                <a:cs typeface="Times New Roman" panose="02020603050405020304" pitchFamily="18" charset="0"/>
              </a:rPr>
              <a:t> орта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шеніне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қарай</a:t>
            </a:r>
            <a:r>
              <a:rPr lang="ru-RU" sz="1600" dirty="0">
                <a:solidFill>
                  <a:schemeClr val="accent1">
                    <a:lumMod val="75000"/>
                  </a:schemeClr>
                </a:solidFill>
                <a:latin typeface="Times New Roman" panose="02020603050405020304" pitchFamily="18" charset="0"/>
                <a:cs typeface="Times New Roman" panose="02020603050405020304" pitchFamily="18" charset="0"/>
              </a:rPr>
              <a:t> пласты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бойлап</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төмен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ағады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сөйтіп</a:t>
            </a:r>
            <a:r>
              <a:rPr lang="ru-RU" sz="1600" dirty="0">
                <a:solidFill>
                  <a:schemeClr val="accent1">
                    <a:lumMod val="75000"/>
                  </a:schemeClr>
                </a:solidFill>
                <a:latin typeface="Times New Roman" panose="02020603050405020304" pitchFamily="18" charset="0"/>
                <a:cs typeface="Times New Roman" panose="02020603050405020304" pitchFamily="18" charset="0"/>
              </a:rPr>
              <a:t> 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сіңіргіш</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қабатты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толтырып</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гидростатикалық</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қысым</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түзеді</a:t>
            </a:r>
            <a:r>
              <a:rPr lang="ru-RU" sz="1600" dirty="0">
                <a:solidFill>
                  <a:schemeClr val="accent1">
                    <a:lumMod val="75000"/>
                  </a:schemeClr>
                </a:solidFill>
                <a:latin typeface="Times New Roman" panose="02020603050405020304" pitchFamily="18" charset="0"/>
                <a:cs typeface="Times New Roman" panose="02020603050405020304" pitchFamily="18" charset="0"/>
              </a:rPr>
              <a:t>.</a:t>
            </a:r>
          </a:p>
          <a:p>
            <a:pPr marL="0" indent="0" algn="just">
              <a:buNone/>
            </a:pPr>
            <a:r>
              <a:rPr lang="ru-RU" sz="1600" dirty="0">
                <a:solidFill>
                  <a:schemeClr val="accent1">
                    <a:lumMod val="75000"/>
                  </a:schemeClr>
                </a:solidFill>
                <a:latin typeface="Times New Roman" panose="02020603050405020304" pitchFamily="18" charset="0"/>
                <a:cs typeface="Times New Roman" panose="02020603050405020304" pitchFamily="18" charset="0"/>
              </a:rPr>
              <a:t>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төгетін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немесе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дренажды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деп</a:t>
            </a:r>
            <a:r>
              <a:rPr lang="ru-RU" sz="1600" dirty="0">
                <a:solidFill>
                  <a:schemeClr val="accent1">
                    <a:lumMod val="75000"/>
                  </a:schemeClr>
                </a:solidFill>
                <a:latin typeface="Times New Roman" panose="02020603050405020304" pitchFamily="18" charset="0"/>
                <a:cs typeface="Times New Roman" panose="02020603050405020304" pitchFamily="18" charset="0"/>
              </a:rPr>
              <a:t> 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жинайтын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ауданнан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гипсометрлік</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биіктігі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төмен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суы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бетке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шығатын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тұсын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айтады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Екеуінің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арасында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арыны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қалыптасатын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ең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кең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аймағы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орналасады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деңгейінің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биіктігі</a:t>
            </a:r>
            <a:r>
              <a:rPr lang="ru-RU" sz="1600" dirty="0">
                <a:solidFill>
                  <a:schemeClr val="accent1">
                    <a:lumMod val="75000"/>
                  </a:schemeClr>
                </a:solidFill>
                <a:latin typeface="Times New Roman" panose="02020603050405020304" pitchFamily="18" charset="0"/>
                <a:cs typeface="Times New Roman" panose="02020603050405020304" pitchFamily="18" charset="0"/>
              </a:rPr>
              <a:t> мен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қысым</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күші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жинау</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және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төгілу</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аудандарының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биіктігіне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тәуелді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Егер</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қимасынан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кейінгі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екі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деңгейін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түзу</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жазық</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сызықпен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қоссақ</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сонда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судың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қаншалық</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шапшып</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көтерілетін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биіктігін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көреміз</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Арынының</a:t>
            </a:r>
            <a:r>
              <a:rPr lang="ru-RU" sz="1600" dirty="0">
                <a:solidFill>
                  <a:schemeClr val="accent1">
                    <a:lumMod val="75000"/>
                  </a:schemeClr>
                </a:solidFill>
                <a:latin typeface="Times New Roman" panose="02020603050405020304" pitchFamily="18" charset="0"/>
                <a:cs typeface="Times New Roman" panose="02020603050405020304" pitchFamily="18" charset="0"/>
              </a:rPr>
              <a:t> осы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деңгейін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пьезометрлік</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грекше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пьезо</a:t>
            </a:r>
            <a:r>
              <a:rPr lang="ru-RU" sz="1600" dirty="0">
                <a:solidFill>
                  <a:schemeClr val="accent1">
                    <a:lumMod val="75000"/>
                  </a:schemeClr>
                </a:solidFill>
                <a:latin typeface="Times New Roman" panose="02020603050405020304" pitchFamily="18" charset="0"/>
                <a:cs typeface="Times New Roman" panose="02020603050405020304" pitchFamily="18" charset="0"/>
              </a:rPr>
              <a:t>» –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қысамын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деңгей</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дейді</a:t>
            </a:r>
            <a:r>
              <a:rPr lang="ru-RU" sz="1600" dirty="0">
                <a:solidFill>
                  <a:schemeClr val="accent1">
                    <a:lumMod val="75000"/>
                  </a:schemeClr>
                </a:solidFill>
                <a:latin typeface="Times New Roman" panose="02020603050405020304" pitchFamily="18" charset="0"/>
                <a:cs typeface="Times New Roman" panose="02020603050405020304" pitchFamily="18" charset="0"/>
              </a:rPr>
              <a:t> де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ол</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биіктік</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метрмен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өлшенеді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Егер</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пьезометрлік</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деңгей</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жер</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бетінен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жоғары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болса</a:t>
            </a:r>
            <a:r>
              <a:rPr lang="ru-RU" sz="1600" dirty="0">
                <a:solidFill>
                  <a:schemeClr val="accent1">
                    <a:lumMod val="75000"/>
                  </a:schemeClr>
                </a:solidFill>
                <a:latin typeface="Times New Roman" panose="02020603050405020304" pitchFamily="18" charset="0"/>
                <a:cs typeface="Times New Roman" panose="02020603050405020304" pitchFamily="18" charset="0"/>
              </a:rPr>
              <a:t> 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құдық</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скважиналардан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шапшып</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төгіледі</a:t>
            </a:r>
            <a:r>
              <a:rPr lang="ru-RU" sz="1600" dirty="0">
                <a:solidFill>
                  <a:schemeClr val="accent1">
                    <a:lumMod val="75000"/>
                  </a:schemeClr>
                </a:solidFill>
                <a:latin typeface="Times New Roman" panose="02020603050405020304" pitchFamily="18" charset="0"/>
                <a:cs typeface="Times New Roman" panose="02020603050405020304" pitchFamily="18" charset="0"/>
              </a:rPr>
              <a:t>.</a:t>
            </a:r>
          </a:p>
          <a:p>
            <a:pPr marL="0" indent="0" algn="just">
              <a:buNone/>
            </a:pPr>
            <a:r>
              <a:rPr lang="ru-RU" sz="1600" dirty="0">
                <a:solidFill>
                  <a:schemeClr val="accent1">
                    <a:lumMod val="75000"/>
                  </a:schemeClr>
                </a:solidFill>
                <a:latin typeface="Times New Roman" panose="02020603050405020304" pitchFamily="18" charset="0"/>
                <a:cs typeface="Times New Roman" panose="02020603050405020304" pitchFamily="18" charset="0"/>
              </a:rPr>
              <a:t>Артезиан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бассейні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деп</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белгілі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бір</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геологиялық</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құрылымға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ойысқа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жайылған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асты-үстінен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өткізбейтін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қабаттармен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қапталған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су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сіңген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қабатты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айтады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Оның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ауданы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жүздеген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мыңдаған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шаршы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километрге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жетеді</a:t>
            </a:r>
            <a:r>
              <a:rPr lang="ru-RU" sz="1600" dirty="0">
                <a:solidFill>
                  <a:schemeClr val="accent1">
                    <a:lumMod val="75000"/>
                  </a:schemeClr>
                </a:solidFill>
                <a:latin typeface="Times New Roman" panose="02020603050405020304" pitchFamily="18" charset="0"/>
                <a:cs typeface="Times New Roman" panose="02020603050405020304" pitchFamily="18" charset="0"/>
              </a:rPr>
              <a:t> де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ең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кеңдері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жазық</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аймақта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орын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тебеді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Мысал</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ретінде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Қазақстан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аумағындағы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Қызылқұм</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Мойынқұм</a:t>
            </a:r>
            <a:r>
              <a:rPr lang="ru-RU" sz="1600" dirty="0">
                <a:solidFill>
                  <a:schemeClr val="accent1">
                    <a:lumMod val="75000"/>
                  </a:schemeClr>
                </a:solidFill>
                <a:latin typeface="Times New Roman" panose="02020603050405020304" pitchFamily="18" charset="0"/>
                <a:cs typeface="Times New Roman" panose="02020603050405020304" pitchFamily="18" charset="0"/>
              </a:rPr>
              <a:t>, Арал – Каспий,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Торғай</a:t>
            </a:r>
            <a:r>
              <a:rPr lang="ru-RU" sz="1600" dirty="0">
                <a:solidFill>
                  <a:schemeClr val="accent1">
                    <a:lumMod val="75000"/>
                  </a:schemeClr>
                </a:solidFill>
                <a:latin typeface="Times New Roman" panose="02020603050405020304" pitchFamily="18" charset="0"/>
                <a:cs typeface="Times New Roman" panose="02020603050405020304" pitchFamily="18" charset="0"/>
              </a:rPr>
              <a:t>, Зайсан,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Іле</a:t>
            </a:r>
            <a:r>
              <a:rPr lang="ru-RU" sz="1600" dirty="0">
                <a:solidFill>
                  <a:schemeClr val="accent1">
                    <a:lumMod val="75000"/>
                  </a:schemeClr>
                </a:solidFill>
                <a:latin typeface="Times New Roman" panose="02020603050405020304" pitchFamily="18" charset="0"/>
                <a:cs typeface="Times New Roman" panose="02020603050405020304" pitchFamily="18" charset="0"/>
              </a:rPr>
              <a:t> т. б.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бассейндерін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атауға</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болады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Қазақстан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өлкелеріндегі</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артезиан</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алаптарындағы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жерасты</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суының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қоры</a:t>
            </a:r>
            <a:r>
              <a:rPr lang="ru-RU" sz="1600" dirty="0">
                <a:solidFill>
                  <a:schemeClr val="accent1">
                    <a:lumMod val="75000"/>
                  </a:schemeClr>
                </a:solidFill>
                <a:latin typeface="Times New Roman" panose="02020603050405020304" pitchFamily="18" charset="0"/>
                <a:cs typeface="Times New Roman" panose="02020603050405020304" pitchFamily="18" charset="0"/>
              </a:rPr>
              <a:t> 7 триллион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текше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метрге</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r>
              <a:rPr lang="ru-RU" sz="1600" dirty="0" err="1">
                <a:solidFill>
                  <a:schemeClr val="accent1">
                    <a:lumMod val="75000"/>
                  </a:schemeClr>
                </a:solidFill>
                <a:latin typeface="Times New Roman" panose="02020603050405020304" pitchFamily="18" charset="0"/>
                <a:cs typeface="Times New Roman" panose="02020603050405020304" pitchFamily="18" charset="0"/>
              </a:rPr>
              <a:t>тең</a:t>
            </a:r>
            <a:r>
              <a:rPr lang="ru-RU" sz="1600" dirty="0">
                <a:solidFill>
                  <a:schemeClr val="accent1">
                    <a:lumMod val="75000"/>
                  </a:schemeClr>
                </a:solidFill>
                <a:latin typeface="Times New Roman" panose="02020603050405020304" pitchFamily="18" charset="0"/>
                <a:cs typeface="Times New Roman" panose="02020603050405020304" pitchFamily="18" charset="0"/>
              </a:rPr>
              <a:t>. </a:t>
            </a:r>
            <a:endParaRPr lang="en-US" sz="1600"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5519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en-US"/>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411694038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766</Words>
  <Application>Microsoft Office PowerPoint</Application>
  <PresentationFormat>Экран (4:3)</PresentationFormat>
  <Paragraphs>32</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Aliya</cp:lastModifiedBy>
  <cp:revision>5</cp:revision>
  <dcterms:created xsi:type="dcterms:W3CDTF">2017-11-16T16:52:35Z</dcterms:created>
  <dcterms:modified xsi:type="dcterms:W3CDTF">2020-03-26T13:40:43Z</dcterms:modified>
</cp:coreProperties>
</file>