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37F8347-F92A-475A-A6A8-A158A1443F5D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BBBFE8F-7712-4291-9583-93D2542459B2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ость\Downloads\enge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411760" y="1988840"/>
            <a:ext cx="5616624" cy="63094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3500" b="1" dirty="0" smtClean="0"/>
              <a:t>ИНЖЕНЕРЛІК  ГЕОЛОГИЯ</a:t>
            </a:r>
            <a:endParaRPr lang="ru-RU" sz="3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Қандай ғылым?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 smtClean="0"/>
              <a:t>   </a:t>
            </a:r>
            <a:r>
              <a:rPr lang="ru-RU" i="1" dirty="0" err="1" smtClean="0">
                <a:solidFill>
                  <a:schemeClr val="accent1"/>
                </a:solidFill>
              </a:rPr>
              <a:t>Инженерлік</a:t>
            </a:r>
            <a:r>
              <a:rPr lang="ru-RU" i="1" dirty="0" smtClean="0">
                <a:solidFill>
                  <a:schemeClr val="accent1"/>
                </a:solidFill>
              </a:rPr>
              <a:t> геология </a:t>
            </a:r>
            <a:r>
              <a:rPr lang="ru-RU" i="1" dirty="0" err="1" smtClean="0">
                <a:solidFill>
                  <a:schemeClr val="accent1"/>
                </a:solidFill>
              </a:rPr>
              <a:t>құрылыс талаптарын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қамтамасыз ету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мақсатымен геологиялық ғылым ретінде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қалыптасты</a:t>
            </a:r>
            <a:r>
              <a:rPr lang="ru-RU" i="1" dirty="0" smtClean="0">
                <a:solidFill>
                  <a:schemeClr val="accent1"/>
                </a:solidFill>
              </a:rPr>
              <a:t>. </a:t>
            </a:r>
            <a:r>
              <a:rPr lang="ru-RU" i="1" dirty="0" err="1" smtClean="0">
                <a:solidFill>
                  <a:schemeClr val="accent1"/>
                </a:solidFill>
              </a:rPr>
              <a:t>Оның </a:t>
            </a:r>
            <a:r>
              <a:rPr lang="ru-RU" i="1" dirty="0" smtClean="0">
                <a:solidFill>
                  <a:schemeClr val="accent1"/>
                </a:solidFill>
              </a:rPr>
              <a:t>«</a:t>
            </a:r>
            <a:r>
              <a:rPr lang="ru-RU" i="1" dirty="0" err="1" smtClean="0">
                <a:solidFill>
                  <a:schemeClr val="accent1"/>
                </a:solidFill>
              </a:rPr>
              <a:t>инженерлік</a:t>
            </a:r>
            <a:r>
              <a:rPr lang="ru-RU" i="1" dirty="0" smtClean="0">
                <a:solidFill>
                  <a:schemeClr val="accent1"/>
                </a:solidFill>
              </a:rPr>
              <a:t>» </a:t>
            </a:r>
            <a:r>
              <a:rPr lang="ru-RU" i="1" dirty="0" err="1" smtClean="0">
                <a:solidFill>
                  <a:schemeClr val="accent1"/>
                </a:solidFill>
              </a:rPr>
              <a:t>деген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атауы</a:t>
            </a:r>
            <a:r>
              <a:rPr lang="ru-RU" i="1" dirty="0" smtClean="0">
                <a:solidFill>
                  <a:schemeClr val="accent1"/>
                </a:solidFill>
              </a:rPr>
              <a:t> да </a:t>
            </a:r>
            <a:r>
              <a:rPr lang="ru-RU" i="1" dirty="0" err="1" smtClean="0">
                <a:solidFill>
                  <a:schemeClr val="accent1"/>
                </a:solidFill>
              </a:rPr>
              <a:t>ол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жайында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мәлімдейді</a:t>
            </a:r>
            <a:r>
              <a:rPr lang="ru-RU" i="1" dirty="0" smtClean="0">
                <a:solidFill>
                  <a:schemeClr val="accent1"/>
                </a:solidFill>
              </a:rPr>
              <a:t>. </a:t>
            </a:r>
            <a:r>
              <a:rPr lang="ru-RU" i="1" dirty="0" err="1" smtClean="0">
                <a:solidFill>
                  <a:schemeClr val="accent1"/>
                </a:solidFill>
              </a:rPr>
              <a:t>Алғашқыда орыс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тіліне</a:t>
            </a:r>
            <a:r>
              <a:rPr lang="ru-RU" i="1" dirty="0" smtClean="0">
                <a:solidFill>
                  <a:schemeClr val="accent1"/>
                </a:solidFill>
              </a:rPr>
              <a:t> «инженер» </a:t>
            </a:r>
            <a:r>
              <a:rPr lang="ru-RU" i="1" dirty="0" err="1" smtClean="0">
                <a:solidFill>
                  <a:schemeClr val="accent1"/>
                </a:solidFill>
              </a:rPr>
              <a:t>деген</a:t>
            </a:r>
            <a:r>
              <a:rPr lang="ru-RU" i="1" dirty="0" smtClean="0">
                <a:solidFill>
                  <a:schemeClr val="accent1"/>
                </a:solidFill>
              </a:rPr>
              <a:t> француз </a:t>
            </a:r>
            <a:r>
              <a:rPr lang="ru-RU" i="1" dirty="0" err="1" smtClean="0">
                <a:solidFill>
                  <a:schemeClr val="accent1"/>
                </a:solidFill>
              </a:rPr>
              <a:t>сөзі кірген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болатын</a:t>
            </a:r>
            <a:r>
              <a:rPr lang="ru-RU" i="1" dirty="0" smtClean="0">
                <a:solidFill>
                  <a:schemeClr val="accent1"/>
                </a:solidFill>
              </a:rPr>
              <a:t>, </a:t>
            </a:r>
            <a:r>
              <a:rPr lang="ru-RU" i="1" dirty="0" err="1" smtClean="0">
                <a:solidFill>
                  <a:schemeClr val="accent1"/>
                </a:solidFill>
              </a:rPr>
              <a:t>кейін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ол</a:t>
            </a:r>
            <a:r>
              <a:rPr lang="ru-RU" i="1" dirty="0" smtClean="0">
                <a:solidFill>
                  <a:schemeClr val="accent1"/>
                </a:solidFill>
              </a:rPr>
              <a:t> «</a:t>
            </a:r>
            <a:r>
              <a:rPr lang="ru-RU" i="1" dirty="0" err="1" smtClean="0">
                <a:solidFill>
                  <a:schemeClr val="accent1"/>
                </a:solidFill>
              </a:rPr>
              <a:t>оқымысты құрылысшы</a:t>
            </a:r>
            <a:r>
              <a:rPr lang="ru-RU" i="1" dirty="0" smtClean="0">
                <a:solidFill>
                  <a:schemeClr val="accent1"/>
                </a:solidFill>
              </a:rPr>
              <a:t>» </a:t>
            </a:r>
            <a:r>
              <a:rPr lang="ru-RU" i="1" dirty="0" err="1" smtClean="0">
                <a:solidFill>
                  <a:schemeClr val="accent1"/>
                </a:solidFill>
              </a:rPr>
              <a:t>деген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мағынаға ие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болады</a:t>
            </a:r>
            <a:r>
              <a:rPr lang="ru-RU" i="1" dirty="0" smtClean="0">
                <a:solidFill>
                  <a:schemeClr val="accent1"/>
                </a:solidFill>
              </a:rPr>
              <a:t>. </a:t>
            </a:r>
          </a:p>
          <a:p>
            <a:endParaRPr lang="ru-RU" i="1" dirty="0" smtClean="0">
              <a:solidFill>
                <a:schemeClr val="accent1"/>
              </a:solidFill>
            </a:endParaRPr>
          </a:p>
          <a:p>
            <a:r>
              <a:rPr lang="ru-RU" i="1" dirty="0" smtClean="0">
                <a:solidFill>
                  <a:schemeClr val="accent1"/>
                </a:solidFill>
              </a:rPr>
              <a:t>   </a:t>
            </a:r>
            <a:r>
              <a:rPr lang="ru-RU" i="1" dirty="0" err="1" smtClean="0">
                <a:solidFill>
                  <a:schemeClr val="accent1"/>
                </a:solidFill>
              </a:rPr>
              <a:t>Инженерлік</a:t>
            </a:r>
            <a:r>
              <a:rPr lang="ru-RU" i="1" dirty="0" smtClean="0">
                <a:solidFill>
                  <a:schemeClr val="accent1"/>
                </a:solidFill>
              </a:rPr>
              <a:t> геология – </a:t>
            </a:r>
            <a:r>
              <a:rPr lang="ru-RU" i="1" dirty="0" err="1" smtClean="0">
                <a:solidFill>
                  <a:schemeClr val="accent1"/>
                </a:solidFill>
              </a:rPr>
              <a:t>геологиялық ортаның </a:t>
            </a:r>
            <a:r>
              <a:rPr lang="ru-RU" i="1" dirty="0" smtClean="0">
                <a:solidFill>
                  <a:schemeClr val="accent1"/>
                </a:solidFill>
              </a:rPr>
              <a:t>(</a:t>
            </a:r>
            <a:r>
              <a:rPr lang="ru-RU" i="1" dirty="0" err="1" smtClean="0">
                <a:solidFill>
                  <a:schemeClr val="accent1"/>
                </a:solidFill>
              </a:rPr>
              <a:t>құрылыс жұмыстарын жүргізу және құрылыстарды пайдалану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ортасы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ретінде</a:t>
            </a:r>
            <a:r>
              <a:rPr lang="ru-RU" i="1" dirty="0" smtClean="0">
                <a:solidFill>
                  <a:schemeClr val="accent1"/>
                </a:solidFill>
              </a:rPr>
              <a:t>) </a:t>
            </a:r>
            <a:r>
              <a:rPr lang="ru-RU" i="1" dirty="0" err="1" smtClean="0">
                <a:solidFill>
                  <a:schemeClr val="accent1"/>
                </a:solidFill>
              </a:rPr>
              <a:t>инженерлік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бейімдеу</a:t>
            </a:r>
            <a:r>
              <a:rPr lang="ru-RU" i="1" dirty="0" smtClean="0">
                <a:solidFill>
                  <a:schemeClr val="accent1"/>
                </a:solidFill>
              </a:rPr>
              <a:t> мен </a:t>
            </a:r>
            <a:r>
              <a:rPr lang="ru-RU" i="1" dirty="0" err="1" smtClean="0">
                <a:solidFill>
                  <a:schemeClr val="accent1"/>
                </a:solidFill>
              </a:rPr>
              <a:t>өзгерту мүмкіншіліктерін зерттеп</a:t>
            </a:r>
            <a:r>
              <a:rPr lang="ru-RU" i="1" dirty="0" smtClean="0">
                <a:solidFill>
                  <a:schemeClr val="accent1"/>
                </a:solidFill>
              </a:rPr>
              <a:t> </a:t>
            </a:r>
            <a:r>
              <a:rPr lang="ru-RU" i="1" dirty="0" err="1" smtClean="0">
                <a:solidFill>
                  <a:schemeClr val="accent1"/>
                </a:solidFill>
              </a:rPr>
              <a:t>оқытады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b="1" dirty="0" smtClean="0"/>
              <a:t>Қызметі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Кез-келген</a:t>
            </a:r>
            <a:r>
              <a:rPr lang="ru-RU" dirty="0" smtClean="0"/>
              <a:t> </a:t>
            </a:r>
            <a:r>
              <a:rPr lang="ru-RU" dirty="0" err="1" smtClean="0"/>
              <a:t>ғылым тәрізді инженерлік</a:t>
            </a:r>
            <a:r>
              <a:rPr lang="ru-RU" dirty="0" smtClean="0"/>
              <a:t> </a:t>
            </a:r>
            <a:r>
              <a:rPr lang="ru-RU" dirty="0" err="1" smtClean="0"/>
              <a:t>геологияның </a:t>
            </a:r>
            <a:r>
              <a:rPr lang="ru-RU" dirty="0" smtClean="0"/>
              <a:t>да </a:t>
            </a:r>
            <a:r>
              <a:rPr lang="ru-RU" dirty="0" err="1" smtClean="0"/>
              <a:t>өзіндік мәнмағынасы</a:t>
            </a:r>
            <a:r>
              <a:rPr lang="ru-RU" dirty="0" smtClean="0"/>
              <a:t>, </a:t>
            </a:r>
            <a:r>
              <a:rPr lang="ru-RU" dirty="0" err="1" smtClean="0"/>
              <a:t>оның мақсат-міндеттері </a:t>
            </a:r>
            <a:r>
              <a:rPr lang="ru-RU" dirty="0" smtClean="0"/>
              <a:t>мен </a:t>
            </a:r>
            <a:r>
              <a:rPr lang="ru-RU" dirty="0" err="1" smtClean="0"/>
              <a:t>зерттеу</a:t>
            </a:r>
            <a:r>
              <a:rPr lang="ru-RU" dirty="0" smtClean="0"/>
              <a:t> </a:t>
            </a:r>
            <a:r>
              <a:rPr lang="ru-RU" dirty="0" err="1" smtClean="0"/>
              <a:t>әдістері </a:t>
            </a:r>
            <a:r>
              <a:rPr lang="ru-RU" dirty="0" smtClean="0"/>
              <a:t>бар. </a:t>
            </a:r>
            <a:r>
              <a:rPr lang="ru-RU" dirty="0" err="1" smtClean="0"/>
              <a:t>Инженерлік</a:t>
            </a:r>
            <a:r>
              <a:rPr lang="ru-RU" dirty="0" smtClean="0"/>
              <a:t> геология </a:t>
            </a:r>
            <a:r>
              <a:rPr lang="ru-RU" dirty="0" err="1" smtClean="0"/>
              <a:t>кең көлемді геологиялық мәселелерді зерттеп</a:t>
            </a:r>
            <a:r>
              <a:rPr lang="ru-RU" dirty="0" smtClean="0"/>
              <a:t>, </a:t>
            </a:r>
            <a:r>
              <a:rPr lang="ru-RU" dirty="0" err="1" smtClean="0"/>
              <a:t>жобалау</a:t>
            </a:r>
            <a:r>
              <a:rPr lang="ru-RU" dirty="0" smtClean="0"/>
              <a:t> мен </a:t>
            </a:r>
            <a:r>
              <a:rPr lang="ru-RU" dirty="0" err="1" smtClean="0"/>
              <a:t>алуан</a:t>
            </a:r>
            <a:r>
              <a:rPr lang="ru-RU" dirty="0" smtClean="0"/>
              <a:t> </a:t>
            </a:r>
            <a:r>
              <a:rPr lang="ru-RU" dirty="0" err="1" smtClean="0"/>
              <a:t>түрлі құрылыстардың </a:t>
            </a:r>
            <a:r>
              <a:rPr lang="ru-RU" dirty="0" smtClean="0"/>
              <a:t>(</a:t>
            </a:r>
            <a:r>
              <a:rPr lang="ru-RU" dirty="0" err="1" smtClean="0"/>
              <a:t>бөгеттер</a:t>
            </a:r>
            <a:r>
              <a:rPr lang="ru-RU" dirty="0" smtClean="0"/>
              <a:t>, </a:t>
            </a:r>
            <a:r>
              <a:rPr lang="ru-RU" dirty="0" err="1" smtClean="0"/>
              <a:t>тоннельдер</a:t>
            </a:r>
            <a:r>
              <a:rPr lang="ru-RU" dirty="0" smtClean="0"/>
              <a:t>, </a:t>
            </a:r>
            <a:r>
              <a:rPr lang="ru-RU" dirty="0" err="1" smtClean="0"/>
              <a:t>көпірлер</a:t>
            </a:r>
            <a:r>
              <a:rPr lang="ru-RU" dirty="0" smtClean="0"/>
              <a:t>, </a:t>
            </a:r>
            <a:r>
              <a:rPr lang="ru-RU" dirty="0" err="1" smtClean="0"/>
              <a:t>жолдар</a:t>
            </a:r>
            <a:r>
              <a:rPr lang="ru-RU" dirty="0" smtClean="0"/>
              <a:t>, </a:t>
            </a:r>
            <a:r>
              <a:rPr lang="ru-RU" dirty="0" err="1" smtClean="0"/>
              <a:t>өнеркәсіптік және азаматтық ғимараттар</a:t>
            </a:r>
            <a:r>
              <a:rPr lang="ru-RU" dirty="0" smtClean="0"/>
              <a:t>, </a:t>
            </a:r>
            <a:r>
              <a:rPr lang="ru-RU" dirty="0" err="1" smtClean="0"/>
              <a:t>айлақтық және аэропорттық құрылыстар және </a:t>
            </a:r>
            <a:r>
              <a:rPr lang="ru-RU" dirty="0" smtClean="0"/>
              <a:t>т.б.) </a:t>
            </a:r>
            <a:r>
              <a:rPr lang="ru-RU" dirty="0" err="1" smtClean="0"/>
              <a:t>құру, территорияларды</a:t>
            </a:r>
            <a:r>
              <a:rPr lang="ru-RU" dirty="0" smtClean="0"/>
              <a:t> </a:t>
            </a:r>
            <a:r>
              <a:rPr lang="ru-RU" dirty="0" err="1" smtClean="0"/>
              <a:t>жақсарту жұмыстарын (құрғату, суару</a:t>
            </a:r>
            <a:r>
              <a:rPr lang="ru-RU" dirty="0" smtClean="0"/>
              <a:t>, </a:t>
            </a:r>
            <a:r>
              <a:rPr lang="ru-RU" dirty="0" err="1" smtClean="0"/>
              <a:t>көшкіндер </a:t>
            </a:r>
            <a:r>
              <a:rPr lang="ru-RU" dirty="0" smtClean="0"/>
              <a:t>мен </a:t>
            </a:r>
            <a:r>
              <a:rPr lang="ru-RU" dirty="0" err="1" smtClean="0"/>
              <a:t>басқа табиғи құбылыстармен күрес</a:t>
            </a:r>
            <a:r>
              <a:rPr lang="ru-RU" dirty="0" smtClean="0"/>
              <a:t>) </a:t>
            </a:r>
            <a:r>
              <a:rPr lang="ru-RU" dirty="0" err="1" smtClean="0"/>
              <a:t>жүргізу</a:t>
            </a:r>
            <a:r>
              <a:rPr lang="ru-RU" dirty="0" smtClean="0"/>
              <a:t>,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бірге</a:t>
            </a:r>
            <a:r>
              <a:rPr lang="ru-RU" dirty="0" smtClean="0"/>
              <a:t> </a:t>
            </a:r>
            <a:r>
              <a:rPr lang="ru-RU" dirty="0" err="1" smtClean="0"/>
              <a:t>пайдалы</a:t>
            </a:r>
            <a:r>
              <a:rPr lang="ru-RU" dirty="0" smtClean="0"/>
              <a:t> </a:t>
            </a:r>
            <a:r>
              <a:rPr lang="ru-RU" dirty="0" err="1" smtClean="0"/>
              <a:t>қазбалардың кен</a:t>
            </a:r>
            <a:r>
              <a:rPr lang="ru-RU" dirty="0" smtClean="0"/>
              <a:t> </a:t>
            </a:r>
            <a:r>
              <a:rPr lang="ru-RU" dirty="0" err="1" smtClean="0"/>
              <a:t>орындарын</a:t>
            </a:r>
            <a:r>
              <a:rPr lang="ru-RU" dirty="0" smtClean="0"/>
              <a:t> </a:t>
            </a:r>
            <a:r>
              <a:rPr lang="ru-RU" dirty="0" err="1" smtClean="0"/>
              <a:t>игеру</a:t>
            </a:r>
            <a:r>
              <a:rPr lang="ru-RU" dirty="0" smtClean="0"/>
              <a:t> </a:t>
            </a:r>
            <a:r>
              <a:rPr lang="ru-RU" dirty="0" err="1" smtClean="0"/>
              <a:t>үшін тау-кен</a:t>
            </a:r>
            <a:r>
              <a:rPr lang="ru-RU" dirty="0" smtClean="0"/>
              <a:t> </a:t>
            </a:r>
            <a:r>
              <a:rPr lang="ru-RU" dirty="0" err="1" smtClean="0"/>
              <a:t>жұмыстарын орындау</a:t>
            </a:r>
            <a:r>
              <a:rPr lang="ru-RU" dirty="0" smtClean="0"/>
              <a:t> </a:t>
            </a:r>
            <a:r>
              <a:rPr lang="ru-RU" dirty="0" err="1" smtClean="0"/>
              <a:t>барысында</a:t>
            </a:r>
            <a:r>
              <a:rPr lang="ru-RU" dirty="0" smtClean="0"/>
              <a:t> </a:t>
            </a:r>
            <a:r>
              <a:rPr lang="ru-RU" dirty="0" err="1" smtClean="0"/>
              <a:t>туындайтын</a:t>
            </a:r>
            <a:r>
              <a:rPr lang="ru-RU" dirty="0" smtClean="0"/>
              <a:t> </a:t>
            </a:r>
            <a:r>
              <a:rPr lang="ru-RU" dirty="0" err="1" smtClean="0"/>
              <a:t>тәжірибелік міндеттерді</a:t>
            </a:r>
            <a:r>
              <a:rPr lang="ru-RU" dirty="0" smtClean="0"/>
              <a:t> </a:t>
            </a:r>
            <a:r>
              <a:rPr lang="ru-RU" dirty="0" err="1" smtClean="0"/>
              <a:t>шешеді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-25400" ty="0" sx="100000" sy="10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b="1" i="1" dirty="0" smtClean="0">
                <a:solidFill>
                  <a:schemeClr val="bg1"/>
                </a:solidFill>
              </a:rPr>
              <a:t>Мақсаты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 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Инженерлік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геологияның басты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мақсатына құрылысқа байланысты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табиғи жағдайдың өзгеру мүмкіншіліктеріне болжам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құрылыстардың әсерімен табиғатты өзгерту мазмұны жатқызуға болады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Сондықтан құрылыс барысында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жер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қыртысының сыртқы бөлігі едәуір өзгеріске ұшырайды</a:t>
            </a:r>
            <a:r>
              <a:rPr lang="ru-RU" b="1" dirty="0" err="1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B050"/>
            </a:gs>
            <a:gs pos="13000">
              <a:schemeClr val="bg1"/>
            </a:gs>
            <a:gs pos="28000">
              <a:schemeClr val="tx1"/>
            </a:gs>
            <a:gs pos="42999">
              <a:schemeClr val="bg2">
                <a:lumMod val="50000"/>
              </a:schemeClr>
            </a:gs>
            <a:gs pos="58000">
              <a:schemeClr val="accent2">
                <a:lumMod val="60000"/>
                <a:lumOff val="40000"/>
              </a:schemeClr>
            </a:gs>
            <a:gs pos="72000">
              <a:schemeClr val="accent2">
                <a:lumMod val="50000"/>
              </a:schemeClr>
            </a:gs>
            <a:gs pos="87000">
              <a:srgbClr val="825600"/>
            </a:gs>
            <a:gs pos="100000">
              <a:srgbClr val="FFA8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b="1" i="1" dirty="0" smtClean="0"/>
              <a:t>Маңызы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err="1" smtClean="0">
                <a:solidFill>
                  <a:srgbClr val="FF0000"/>
                </a:solidFill>
              </a:rPr>
              <a:t>Табиғатты өзгертудің геологиялық негіздерін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кез-келген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геологиялық ғылымнан гөрі инженерлік</a:t>
            </a:r>
            <a:r>
              <a:rPr lang="ru-RU" dirty="0" smtClean="0">
                <a:solidFill>
                  <a:srgbClr val="FF0000"/>
                </a:solidFill>
              </a:rPr>
              <a:t> геология </a:t>
            </a:r>
            <a:r>
              <a:rPr lang="ru-RU" dirty="0" err="1" smtClean="0">
                <a:solidFill>
                  <a:srgbClr val="FF0000"/>
                </a:solidFill>
              </a:rPr>
              <a:t>толық зерттеп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жеткізе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алады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err="1" smtClean="0">
                <a:solidFill>
                  <a:srgbClr val="FF0000"/>
                </a:solidFill>
              </a:rPr>
              <a:t>Инженерлік</a:t>
            </a:r>
            <a:r>
              <a:rPr lang="ru-RU" dirty="0" smtClean="0">
                <a:solidFill>
                  <a:srgbClr val="FF0000"/>
                </a:solidFill>
              </a:rPr>
              <a:t> геология </a:t>
            </a:r>
            <a:r>
              <a:rPr lang="ru-RU" dirty="0" err="1" smtClean="0">
                <a:solidFill>
                  <a:srgbClr val="FF0000"/>
                </a:solidFill>
              </a:rPr>
              <a:t>дамуының басты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бағыты </a:t>
            </a:r>
            <a:r>
              <a:rPr lang="ru-RU" dirty="0" smtClean="0">
                <a:solidFill>
                  <a:srgbClr val="FF0000"/>
                </a:solidFill>
              </a:rPr>
              <a:t>– ноосфера </a:t>
            </a:r>
            <a:r>
              <a:rPr lang="ru-RU" dirty="0" err="1" smtClean="0">
                <a:solidFill>
                  <a:srgbClr val="FF0000"/>
                </a:solidFill>
              </a:rPr>
              <a:t>жайлы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ғылымның дамуы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err="1" smtClean="0">
                <a:solidFill>
                  <a:srgbClr val="FF0000"/>
                </a:solidFill>
              </a:rPr>
              <a:t>Басқаша айтқанда, адамның инженерлік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әрекеттерінің әсерінен жер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қыртысының динамикасын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зерттеу</a:t>
            </a:r>
            <a:r>
              <a:rPr lang="ru-RU" dirty="0" smtClean="0">
                <a:solidFill>
                  <a:srgbClr val="FF0000"/>
                </a:solidFill>
              </a:rPr>
              <a:t> - </a:t>
            </a:r>
            <a:r>
              <a:rPr lang="ru-RU" dirty="0" err="1" smtClean="0">
                <a:solidFill>
                  <a:srgbClr val="FF0000"/>
                </a:solidFill>
              </a:rPr>
              <a:t>инженерлік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геологияның басты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міндеттерінің бірі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деуге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болады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err="1" smtClean="0">
                <a:solidFill>
                  <a:srgbClr val="FF0000"/>
                </a:solidFill>
              </a:rPr>
              <a:t>Адамның инженерлік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әрекеттерінің нәтижесінде тау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жыныстарының минералдық құрамы, құрылымы </a:t>
            </a:r>
            <a:r>
              <a:rPr lang="ru-RU" dirty="0" smtClean="0">
                <a:solidFill>
                  <a:srgbClr val="FF0000"/>
                </a:solidFill>
              </a:rPr>
              <a:t>мен </a:t>
            </a:r>
            <a:r>
              <a:rPr lang="ru-RU" dirty="0" err="1" smtClean="0">
                <a:solidFill>
                  <a:srgbClr val="FF0000"/>
                </a:solidFill>
              </a:rPr>
              <a:t>текстурасы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өзгереді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олардың құрамындағы </a:t>
            </a:r>
            <a:r>
              <a:rPr lang="ru-RU" dirty="0" smtClean="0">
                <a:solidFill>
                  <a:srgbClr val="FF0000"/>
                </a:solidFill>
              </a:rPr>
              <a:t>су мен </a:t>
            </a:r>
            <a:r>
              <a:rPr lang="ru-RU" dirty="0" err="1" smtClean="0">
                <a:solidFill>
                  <a:srgbClr val="FF0000"/>
                </a:solidFill>
              </a:rPr>
              <a:t>газдың бірнеше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түрлері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соның нәтижесінде жыныстардың инженерлік-геологиялық қасиеттері </a:t>
            </a:r>
            <a:r>
              <a:rPr lang="ru-RU" dirty="0" smtClean="0">
                <a:solidFill>
                  <a:srgbClr val="FF0000"/>
                </a:solidFill>
              </a:rPr>
              <a:t>де </a:t>
            </a:r>
            <a:r>
              <a:rPr lang="ru-RU" dirty="0" err="1" smtClean="0">
                <a:solidFill>
                  <a:srgbClr val="FF0000"/>
                </a:solidFill>
              </a:rPr>
              <a:t>өзгеріске ұшырайды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kk-KZ" dirty="0" smtClean="0"/>
              <a:t> </a:t>
            </a:r>
          </a:p>
          <a:p>
            <a:endParaRPr lang="kk-KZ" dirty="0" smtClean="0"/>
          </a:p>
          <a:p>
            <a:pPr>
              <a:buFont typeface="Wingdings" pitchFamily="2" charset="2"/>
              <a:buChar char="Ø"/>
            </a:pPr>
            <a:r>
              <a:rPr lang="kk-KZ" dirty="0" smtClean="0"/>
              <a:t>      Топырақтану және инженерлік петрология.</a:t>
            </a:r>
          </a:p>
          <a:p>
            <a:pPr>
              <a:buFont typeface="Wingdings" pitchFamily="2" charset="2"/>
              <a:buChar char="Ø"/>
            </a:pPr>
            <a:endParaRPr lang="kk-KZ" dirty="0" smtClean="0"/>
          </a:p>
          <a:p>
            <a:pPr>
              <a:buFont typeface="Wingdings" pitchFamily="2" charset="2"/>
              <a:buChar char="Ø"/>
            </a:pPr>
            <a:r>
              <a:rPr lang="kk-KZ" dirty="0" smtClean="0"/>
              <a:t>    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/>
              <a:t>     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/>
              <a:t>      Инженерлік геодинамика.</a:t>
            </a:r>
          </a:p>
          <a:p>
            <a:pPr>
              <a:buFont typeface="Wingdings" pitchFamily="2" charset="2"/>
              <a:buChar char="Ø"/>
            </a:pPr>
            <a:endParaRPr lang="kk-KZ" dirty="0" smtClean="0">
              <a:solidFill>
                <a:schemeClr val="tx2">
                  <a:lumMod val="9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kk-KZ" dirty="0" smtClean="0"/>
          </a:p>
          <a:p>
            <a:pPr>
              <a:buFont typeface="Wingdings" pitchFamily="2" charset="2"/>
              <a:buChar char="Ø"/>
            </a:pPr>
            <a:r>
              <a:rPr lang="kk-KZ" dirty="0" smtClean="0"/>
              <a:t>   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/>
              <a:t>     Инженерлік геология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83986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chemeClr val="tx2">
                    <a:lumMod val="10000"/>
                  </a:schemeClr>
                </a:solidFill>
              </a:rPr>
              <a:t>Топырақтану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кез-келген</a:t>
            </a:r>
            <a:r>
              <a:rPr lang="ru-RU" sz="3500" b="1" i="1" dirty="0" smtClean="0">
                <a:solidFill>
                  <a:srgbClr val="FFFF00"/>
                </a:solidFill>
              </a:rPr>
              <a:t> генезис,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жасы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және петрографиялық композициясына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қатысты тау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жыныстары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және негіз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түрінде табиғи материалдар</a:t>
            </a:r>
            <a:r>
              <a:rPr lang="ru-RU" sz="3500" b="1" i="1" dirty="0" smtClean="0">
                <a:solidFill>
                  <a:srgbClr val="FFFF00"/>
                </a:solidFill>
              </a:rPr>
              <a:t> мен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құрылымдарды монтаждау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үшін пайдаланылатын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кез-келген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жыныстар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мен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топырақты зерттейді</a:t>
            </a:r>
            <a:r>
              <a:rPr lang="ru-RU" sz="3500" b="1" i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3500" b="1" i="1" dirty="0" smtClean="0">
                <a:solidFill>
                  <a:srgbClr val="FFFF00"/>
                </a:solidFill>
              </a:rPr>
              <a:t>      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Топырақтану дами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келе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қалыптасады </a:t>
            </a:r>
            <a:r>
              <a:rPr lang="ru-RU" sz="3500" b="1" dirty="0" smtClean="0">
                <a:solidFill>
                  <a:srgbClr val="FFFF00"/>
                </a:solidFill>
              </a:rPr>
              <a:t>– </a:t>
            </a:r>
            <a:r>
              <a:rPr lang="ru-RU" sz="3500" b="1" dirty="0" err="1" smtClean="0">
                <a:solidFill>
                  <a:schemeClr val="bg1"/>
                </a:solidFill>
              </a:rPr>
              <a:t>инженерлік</a:t>
            </a:r>
            <a:r>
              <a:rPr lang="ru-RU" sz="3500" b="1" dirty="0" smtClean="0">
                <a:solidFill>
                  <a:schemeClr val="bg1"/>
                </a:solidFill>
              </a:rPr>
              <a:t> </a:t>
            </a:r>
            <a:r>
              <a:rPr lang="ru-RU" sz="3500" b="1" dirty="0" err="1" smtClean="0">
                <a:solidFill>
                  <a:schemeClr val="bg1"/>
                </a:solidFill>
              </a:rPr>
              <a:t>петрологияға</a:t>
            </a:r>
            <a:r>
              <a:rPr lang="ru-RU" sz="3500" b="1" i="1" dirty="0" err="1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инженерлік-геологиялық шарттардың маңызды бөлігі </a:t>
            </a:r>
            <a:r>
              <a:rPr lang="ru-RU" sz="3500" b="1" i="1" dirty="0" smtClean="0">
                <a:solidFill>
                  <a:srgbClr val="FFFF00"/>
                </a:solidFill>
              </a:rPr>
              <a:t>–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тау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жыныстарының инженерлік-геологиялық қасиеттерін және петрографиялық негізін</a:t>
            </a:r>
            <a:r>
              <a:rPr lang="ru-RU" sz="3500" b="1" i="1" dirty="0" smtClean="0">
                <a:solidFill>
                  <a:srgbClr val="FFFF00"/>
                </a:solidFill>
              </a:rPr>
              <a:t> </a:t>
            </a:r>
            <a:r>
              <a:rPr lang="ru-RU" sz="3500" b="1" i="1" dirty="0" err="1" smtClean="0">
                <a:solidFill>
                  <a:srgbClr val="FFFF00"/>
                </a:solidFill>
              </a:rPr>
              <a:t>зерттейді</a:t>
            </a:r>
            <a:r>
              <a:rPr lang="ru-RU" sz="3500" b="1" i="1" dirty="0" smtClean="0">
                <a:solidFill>
                  <a:srgbClr val="FFFF00"/>
                </a:solidFill>
              </a:rPr>
              <a:t>. </a:t>
            </a:r>
            <a:endParaRPr lang="ru-RU" sz="35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6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7" name="Picture 7" descr="C:\Users\Гость\Downloads\gettyimages-113872023-612x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1978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 </a:t>
            </a:r>
            <a:r>
              <a:rPr lang="ru-RU" dirty="0" err="1" smtClean="0">
                <a:solidFill>
                  <a:srgbClr val="FF0000"/>
                </a:solidFill>
              </a:rPr>
              <a:t>Тау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жыныстарында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болып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жатқан әртүрлі өзгерістер көшкін немесе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тас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ағыны, жер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қыртысының үңілуі және </a:t>
            </a:r>
            <a:r>
              <a:rPr lang="ru-RU" dirty="0" smtClean="0">
                <a:solidFill>
                  <a:srgbClr val="FF0000"/>
                </a:solidFill>
              </a:rPr>
              <a:t>суффозия </a:t>
            </a:r>
            <a:r>
              <a:rPr lang="ru-RU" dirty="0" err="1" smtClean="0">
                <a:solidFill>
                  <a:srgbClr val="FF0000"/>
                </a:solidFill>
              </a:rPr>
              <a:t>тәріздес экзогендік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жағдайларға әкелуі мүмкін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оларды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инженерлік-геологиялық деп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атайды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өйткені олар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адамның іс-әрекеттерінің нәтижесінде пайда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болады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err="1" smtClean="0">
                <a:solidFill>
                  <a:srgbClr val="FF0000"/>
                </a:solidFill>
              </a:rPr>
              <a:t>Инженерлік-геологиялық үдерістер инженерлік</a:t>
            </a:r>
            <a:r>
              <a:rPr lang="ru-RU" dirty="0" smtClean="0">
                <a:solidFill>
                  <a:srgbClr val="FF0000"/>
                </a:solidFill>
              </a:rPr>
              <a:t> геология </a:t>
            </a:r>
            <a:r>
              <a:rPr lang="ru-RU" dirty="0" err="1" smtClean="0">
                <a:solidFill>
                  <a:srgbClr val="FF0000"/>
                </a:solidFill>
              </a:rPr>
              <a:t>екінші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негізгі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бөлімі </a:t>
            </a:r>
            <a:r>
              <a:rPr lang="ru-RU" dirty="0" smtClean="0">
                <a:solidFill>
                  <a:srgbClr val="FF0000"/>
                </a:solidFill>
              </a:rPr>
              <a:t>– </a:t>
            </a:r>
            <a:r>
              <a:rPr lang="ru-RU" b="1" dirty="0" err="1" smtClean="0"/>
              <a:t>инженерлік</a:t>
            </a:r>
            <a:r>
              <a:rPr lang="ru-RU" b="1" dirty="0" smtClean="0"/>
              <a:t> геодинамика </a:t>
            </a:r>
            <a:r>
              <a:rPr lang="ru-RU" dirty="0" err="1" smtClean="0">
                <a:solidFill>
                  <a:srgbClr val="FF0000"/>
                </a:solidFill>
              </a:rPr>
              <a:t>нысаны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болып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табылады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3000">
              <a:schemeClr val="bg2"/>
            </a:gs>
            <a:gs pos="28000">
              <a:schemeClr val="accent1"/>
            </a:gs>
            <a:gs pos="42999">
              <a:schemeClr val="tx2">
                <a:lumMod val="25000"/>
              </a:schemeClr>
            </a:gs>
            <a:gs pos="58000">
              <a:schemeClr val="tx2">
                <a:lumMod val="10000"/>
              </a:schemeClr>
            </a:gs>
            <a:gs pos="72000">
              <a:schemeClr val="tx2">
                <a:lumMod val="10000"/>
              </a:schemeClr>
            </a:gs>
            <a:gs pos="87000">
              <a:schemeClr val="accent1">
                <a:lumMod val="50000"/>
              </a:schemeClr>
            </a:gs>
            <a:gs pos="100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i="1" dirty="0" smtClean="0"/>
              <a:t>Қорытынды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628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     </a:t>
            </a:r>
            <a:r>
              <a:rPr lang="ru-RU" sz="3400" dirty="0" err="1" smtClean="0"/>
              <a:t>Кез-келген</a:t>
            </a:r>
            <a:r>
              <a:rPr lang="ru-RU" sz="3400" dirty="0" smtClean="0"/>
              <a:t> </a:t>
            </a:r>
            <a:r>
              <a:rPr lang="ru-RU" sz="3400" dirty="0" err="1" smtClean="0"/>
              <a:t>территорияның инженерлік-геологиялық негіздерін</a:t>
            </a:r>
            <a:r>
              <a:rPr lang="ru-RU" sz="3400" dirty="0" smtClean="0"/>
              <a:t> </a:t>
            </a:r>
            <a:r>
              <a:rPr lang="ru-RU" sz="3400" dirty="0" err="1" smtClean="0"/>
              <a:t>оның геологиялық </a:t>
            </a:r>
            <a:r>
              <a:rPr lang="ru-RU" sz="3400" dirty="0" smtClean="0"/>
              <a:t>даму </a:t>
            </a:r>
            <a:r>
              <a:rPr lang="ru-RU" sz="3400" dirty="0" err="1" smtClean="0"/>
              <a:t>тарихын</a:t>
            </a:r>
            <a:r>
              <a:rPr lang="ru-RU" sz="3400" dirty="0" smtClean="0"/>
              <a:t> </a:t>
            </a:r>
            <a:r>
              <a:rPr lang="ru-RU" sz="3400" dirty="0" err="1" smtClean="0"/>
              <a:t>білмей</a:t>
            </a:r>
            <a:r>
              <a:rPr lang="ru-RU" sz="3400" dirty="0" smtClean="0"/>
              <a:t> </a:t>
            </a:r>
            <a:r>
              <a:rPr lang="ru-RU" sz="3400" dirty="0" err="1" smtClean="0"/>
              <a:t>және заманауи</a:t>
            </a:r>
            <a:r>
              <a:rPr lang="ru-RU" sz="3400" dirty="0" smtClean="0"/>
              <a:t> </a:t>
            </a:r>
            <a:r>
              <a:rPr lang="ru-RU" sz="3400" dirty="0" err="1" smtClean="0"/>
              <a:t>физико-географиялық жағдайына талдау</a:t>
            </a:r>
            <a:r>
              <a:rPr lang="ru-RU" sz="3400" dirty="0" smtClean="0"/>
              <a:t> </a:t>
            </a:r>
            <a:r>
              <a:rPr lang="ru-RU" sz="3400" dirty="0" err="1" smtClean="0"/>
              <a:t>жасамай</a:t>
            </a:r>
            <a:r>
              <a:rPr lang="ru-RU" sz="3400" dirty="0" smtClean="0"/>
              <a:t> </a:t>
            </a:r>
            <a:r>
              <a:rPr lang="ru-RU" sz="3400" dirty="0" err="1" smtClean="0"/>
              <a:t>зерттеуге</a:t>
            </a:r>
            <a:r>
              <a:rPr lang="ru-RU" sz="3400" dirty="0" smtClean="0"/>
              <a:t> </a:t>
            </a:r>
            <a:r>
              <a:rPr lang="ru-RU" sz="3400" dirty="0" err="1" smtClean="0"/>
              <a:t>мүмкін емес</a:t>
            </a:r>
            <a:r>
              <a:rPr lang="ru-RU" sz="3400" dirty="0" smtClean="0"/>
              <a:t>. </a:t>
            </a:r>
            <a:r>
              <a:rPr lang="ru-RU" sz="3400" dirty="0" err="1" smtClean="0"/>
              <a:t>Қорытындылай келе</a:t>
            </a:r>
            <a:r>
              <a:rPr lang="ru-RU" sz="3400" dirty="0" smtClean="0"/>
              <a:t>, </a:t>
            </a:r>
            <a:r>
              <a:rPr lang="ru-RU" sz="3400" dirty="0" err="1" smtClean="0"/>
              <a:t>инженерлік</a:t>
            </a:r>
            <a:r>
              <a:rPr lang="ru-RU" sz="3400" dirty="0" smtClean="0"/>
              <a:t> геология, </a:t>
            </a:r>
            <a:r>
              <a:rPr lang="ru-RU" sz="3400" dirty="0" err="1" smtClean="0"/>
              <a:t>геологиялық ортаға адамның инженерлік</a:t>
            </a:r>
            <a:r>
              <a:rPr lang="ru-RU" sz="3400" dirty="0" smtClean="0"/>
              <a:t> </a:t>
            </a:r>
            <a:r>
              <a:rPr lang="ru-RU" sz="3400" dirty="0" err="1" smtClean="0"/>
              <a:t>әрекетінің әсері тәрізді өзіндік зерттеу</a:t>
            </a:r>
            <a:r>
              <a:rPr lang="ru-RU" sz="3400" dirty="0" smtClean="0"/>
              <a:t> </a:t>
            </a:r>
            <a:r>
              <a:rPr lang="ru-RU" sz="3400" dirty="0" err="1" smtClean="0"/>
              <a:t>нысанына</a:t>
            </a:r>
            <a:r>
              <a:rPr lang="ru-RU" sz="3400" dirty="0" smtClean="0"/>
              <a:t> </a:t>
            </a:r>
            <a:r>
              <a:rPr lang="ru-RU" sz="3400" dirty="0" err="1" smtClean="0"/>
              <a:t>қарай, кең көлемде табиғи заңдылықтарды </a:t>
            </a:r>
            <a:r>
              <a:rPr lang="ru-RU" sz="3400" dirty="0" smtClean="0"/>
              <a:t>да </a:t>
            </a:r>
            <a:r>
              <a:rPr lang="ru-RU" sz="3400" dirty="0" err="1" smtClean="0"/>
              <a:t>зерттеуге</a:t>
            </a:r>
            <a:r>
              <a:rPr lang="ru-RU" sz="3400" dirty="0" smtClean="0"/>
              <a:t> </a:t>
            </a:r>
            <a:r>
              <a:rPr lang="ru-RU" sz="3400" dirty="0" err="1" smtClean="0"/>
              <a:t>алуға тиіс</a:t>
            </a:r>
            <a:r>
              <a:rPr lang="ru-RU" sz="3400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3400" dirty="0" smtClean="0"/>
              <a:t>       </a:t>
            </a:r>
            <a:r>
              <a:rPr lang="ru-RU" sz="3400" dirty="0" err="1" smtClean="0"/>
              <a:t>Инженерлік</a:t>
            </a:r>
            <a:r>
              <a:rPr lang="ru-RU" sz="3400" dirty="0" smtClean="0"/>
              <a:t> геология </a:t>
            </a:r>
            <a:r>
              <a:rPr lang="ru-RU" sz="3400" dirty="0" err="1" smtClean="0"/>
              <a:t>қиын тәжірибелік мәселелерді шешу</a:t>
            </a:r>
            <a:r>
              <a:rPr lang="ru-RU" sz="3400" dirty="0" smtClean="0"/>
              <a:t> </a:t>
            </a:r>
            <a:r>
              <a:rPr lang="ru-RU" sz="3400" dirty="0" err="1" smtClean="0"/>
              <a:t>барысында</a:t>
            </a:r>
            <a:r>
              <a:rPr lang="ru-RU" sz="3400" dirty="0" smtClean="0"/>
              <a:t> </a:t>
            </a:r>
            <a:r>
              <a:rPr lang="ru-RU" sz="3400" dirty="0" err="1" smtClean="0"/>
              <a:t>тәжірибемен</a:t>
            </a:r>
            <a:r>
              <a:rPr lang="ru-RU" sz="3400" dirty="0" smtClean="0"/>
              <a:t>, </a:t>
            </a:r>
            <a:r>
              <a:rPr lang="ru-RU" sz="3400" dirty="0" err="1" smtClean="0"/>
              <a:t>тіпті</a:t>
            </a:r>
            <a:r>
              <a:rPr lang="ru-RU" sz="3400" dirty="0" smtClean="0"/>
              <a:t> </a:t>
            </a:r>
            <a:r>
              <a:rPr lang="ru-RU" sz="3400" dirty="0" err="1" smtClean="0"/>
              <a:t>өмірдің өзімен тексерілген</a:t>
            </a:r>
            <a:r>
              <a:rPr lang="ru-RU" sz="3400" dirty="0" smtClean="0"/>
              <a:t> </a:t>
            </a:r>
            <a:r>
              <a:rPr lang="ru-RU" sz="3400" dirty="0" err="1" smtClean="0"/>
              <a:t>теориялық негіздерге</a:t>
            </a:r>
            <a:r>
              <a:rPr lang="ru-RU" sz="3400" dirty="0" smtClean="0"/>
              <a:t> </a:t>
            </a:r>
            <a:r>
              <a:rPr lang="ru-RU" sz="3400" dirty="0" err="1" smtClean="0"/>
              <a:t>сүйенеді</a:t>
            </a:r>
            <a:r>
              <a:rPr lang="ru-RU" sz="3400" dirty="0" smtClean="0"/>
              <a:t>. </a:t>
            </a:r>
            <a:r>
              <a:rPr lang="ru-RU" sz="3400" dirty="0" err="1" smtClean="0"/>
              <a:t>Өз әрекетінің арқасында инженерлік</a:t>
            </a:r>
            <a:r>
              <a:rPr lang="ru-RU" sz="3400" dirty="0" smtClean="0"/>
              <a:t> геология </a:t>
            </a:r>
            <a:r>
              <a:rPr lang="ru-RU" sz="3400" dirty="0" err="1" smtClean="0"/>
              <a:t>басқа геологиялық ғылымдар қатарында елеулі</a:t>
            </a:r>
            <a:r>
              <a:rPr lang="ru-RU" sz="3400" dirty="0" smtClean="0"/>
              <a:t> </a:t>
            </a:r>
            <a:r>
              <a:rPr lang="ru-RU" sz="3400" dirty="0" err="1" smtClean="0"/>
              <a:t>орынға ие</a:t>
            </a:r>
            <a:r>
              <a:rPr lang="ru-RU" sz="3400" dirty="0" smtClean="0"/>
              <a:t> </a:t>
            </a:r>
            <a:r>
              <a:rPr lang="ru-RU" sz="3400" dirty="0" err="1" smtClean="0"/>
              <a:t>болды</a:t>
            </a:r>
            <a:r>
              <a:rPr lang="ru-RU" sz="3400" dirty="0" smtClean="0"/>
              <a:t>.  </a:t>
            </a:r>
            <a:endParaRPr lang="ru-RU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97</TotalTime>
  <Words>474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Литейная</vt:lpstr>
      <vt:lpstr>Презентация PowerPoint</vt:lpstr>
      <vt:lpstr>Қандай ғылым?</vt:lpstr>
      <vt:lpstr>Қызметі</vt:lpstr>
      <vt:lpstr>Мақсаты</vt:lpstr>
      <vt:lpstr>Маңызы</vt:lpstr>
      <vt:lpstr>Презентация PowerPoint</vt:lpstr>
      <vt:lpstr>Презентация PowerPoint</vt:lpstr>
      <vt:lpstr>Презентация PowerPoint</vt:lpstr>
      <vt:lpstr>Қорытынды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Aliya</cp:lastModifiedBy>
  <cp:revision>10</cp:revision>
  <dcterms:created xsi:type="dcterms:W3CDTF">2018-11-26T08:12:12Z</dcterms:created>
  <dcterms:modified xsi:type="dcterms:W3CDTF">2020-03-26T13:25:51Z</dcterms:modified>
</cp:coreProperties>
</file>