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4" r:id="rId8"/>
    <p:sldId id="262" r:id="rId9"/>
    <p:sldId id="270" r:id="rId10"/>
    <p:sldId id="271" r:id="rId11"/>
    <p:sldId id="272" r:id="rId12"/>
    <p:sldId id="274" r:id="rId13"/>
    <p:sldId id="277" r:id="rId14"/>
    <p:sldId id="276" r:id="rId15"/>
    <p:sldId id="263" r:id="rId16"/>
    <p:sldId id="265" r:id="rId17"/>
    <p:sldId id="266" r:id="rId18"/>
    <p:sldId id="267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FF99"/>
    <a:srgbClr val="66CCFF"/>
    <a:srgbClr val="9966FF"/>
    <a:srgbClr val="FFCCCC"/>
    <a:srgbClr val="FFFF66"/>
    <a:srgbClr val="99FF66"/>
    <a:srgbClr val="66FFFF"/>
    <a:srgbClr val="CCFF99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6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785794"/>
            <a:ext cx="7643866" cy="2571768"/>
          </a:xfrm>
          <a:solidFill>
            <a:schemeClr val="bg1"/>
          </a:solidFill>
          <a:ln w="11112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sz="8000" b="1" dirty="0" smtClean="0">
                <a:latin typeface="Arial Black" pitchFamily="34" charset="0"/>
              </a:rPr>
              <a:t>СОЦИОЛОГИЯ КАК НАУКА</a:t>
            </a:r>
            <a:br>
              <a:rPr lang="ru-RU" sz="8000" b="1" dirty="0" smtClean="0">
                <a:latin typeface="Arial Black" pitchFamily="34" charset="0"/>
              </a:rPr>
            </a:br>
            <a:endParaRPr lang="ru-RU" sz="8000" b="1" dirty="0">
              <a:latin typeface="Arial Black" pitchFamily="34" charset="0"/>
            </a:endParaRPr>
          </a:p>
        </p:txBody>
      </p:sp>
      <p:pic>
        <p:nvPicPr>
          <p:cNvPr id="5" name="Рисунок 4" descr="1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3357562"/>
            <a:ext cx="3286148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6000">
              <a:srgbClr val="1F1F1F"/>
            </a:gs>
            <a:gs pos="17999">
              <a:srgbClr val="FFFFFF"/>
            </a:gs>
            <a:gs pos="42000">
              <a:srgbClr val="636363"/>
            </a:gs>
            <a:gs pos="53000">
              <a:srgbClr val="CFCFCF"/>
            </a:gs>
            <a:gs pos="66000">
              <a:srgbClr val="CFCFCF"/>
            </a:gs>
            <a:gs pos="75999">
              <a:srgbClr val="1F1F1F"/>
            </a:gs>
            <a:gs pos="78999">
              <a:srgbClr val="FFFFFF"/>
            </a:gs>
            <a:gs pos="100000">
              <a:srgbClr val="7F7F7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214422"/>
            <a:ext cx="7500990" cy="3929090"/>
          </a:xfrm>
          <a:solidFill>
            <a:schemeClr val="bg1"/>
          </a:solidFill>
          <a:ln w="82550">
            <a:solidFill>
              <a:schemeClr val="tx1"/>
            </a:solidFill>
          </a:ln>
        </p:spPr>
        <p:txBody>
          <a:bodyPr lIns="396000"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Объект и предмет социологии.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Специфика предмета социологии.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Место социологии в системе научного знания.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Структура социологии.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Функции социологии.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771530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 Black" pitchFamily="34" charset="0"/>
              </a:rPr>
              <a:t>1.ОБЪЕКТ И ПРЕДМЕТ СОЦИОЛОГИИ</a:t>
            </a:r>
            <a:r>
              <a:rPr lang="ru-RU" sz="3100" b="1" dirty="0" smtClean="0">
                <a:latin typeface="Arial Black" pitchFamily="34" charset="0"/>
              </a:rPr>
              <a:t>. </a:t>
            </a:r>
            <a:br>
              <a:rPr lang="ru-RU" sz="3100" b="1" dirty="0" smtClean="0">
                <a:latin typeface="Arial Black" pitchFamily="34" charset="0"/>
              </a:rPr>
            </a:br>
            <a:endParaRPr lang="ru-RU" sz="3100" dirty="0">
              <a:latin typeface="Arial Black" pitchFamily="34" charset="0"/>
            </a:endParaRPr>
          </a:p>
        </p:txBody>
      </p:sp>
      <p:pic>
        <p:nvPicPr>
          <p:cNvPr id="4" name="Содержимое 3" descr="cjW2UDeSa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4846" y="1632975"/>
            <a:ext cx="6859054" cy="47584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072494" cy="1143000"/>
          </a:xfrm>
          <a:ln w="165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7200" dirty="0" smtClean="0">
                <a:latin typeface="Arial Black" pitchFamily="34" charset="0"/>
              </a:rPr>
              <a:t>СОЦИОЛОГИЯ</a:t>
            </a:r>
            <a:endParaRPr lang="ru-RU" sz="7200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3143248"/>
            <a:ext cx="3714776" cy="1938992"/>
          </a:xfrm>
          <a:prstGeom prst="rect">
            <a:avLst/>
          </a:prstGeom>
          <a:noFill/>
          <a:ln w="984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лат.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SOCIUS 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— 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ОБЩЕСТВЕННЫЙ</a:t>
            </a: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7752" y="3143248"/>
            <a:ext cx="3786214" cy="1938992"/>
          </a:xfrm>
          <a:prstGeom prst="rect">
            <a:avLst/>
          </a:prstGeom>
          <a:noFill/>
          <a:ln w="1047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др.-греч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l-GR" sz="2400" dirty="0" smtClean="0">
                <a:latin typeface="Arial Black" pitchFamily="34" charset="0"/>
              </a:rPr>
              <a:t> </a:t>
            </a:r>
            <a:r>
              <a:rPr lang="el-G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ΛΟΓΟΣ</a:t>
            </a:r>
            <a:r>
              <a:rPr lang="el-GR" sz="2400" dirty="0" smtClean="0">
                <a:latin typeface="Arial Black" pitchFamily="34" charset="0"/>
              </a:rPr>
              <a:t> </a:t>
            </a:r>
            <a:endParaRPr lang="ru-RU" sz="2400" dirty="0" smtClean="0">
              <a:latin typeface="Arial Black" pitchFamily="34" charset="0"/>
            </a:endParaRPr>
          </a:p>
          <a:p>
            <a:pPr algn="ctr"/>
            <a:r>
              <a:rPr lang="el-GR" sz="2400" dirty="0" smtClean="0">
                <a:latin typeface="Arial Black" pitchFamily="34" charset="0"/>
              </a:rPr>
              <a:t>— </a:t>
            </a:r>
            <a:endParaRPr lang="ru-RU" sz="2400" dirty="0" smtClean="0">
              <a:latin typeface="Arial Black" pitchFamily="34" charset="0"/>
            </a:endParaRPr>
          </a:p>
          <a:p>
            <a:pPr algn="ctr"/>
            <a:r>
              <a:rPr lang="ru-RU" sz="2400" dirty="0" smtClean="0">
                <a:latin typeface="Arial Black" pitchFamily="34" charset="0"/>
              </a:rPr>
              <a:t>НАУКА</a:t>
            </a:r>
          </a:p>
          <a:p>
            <a:pPr algn="ctr"/>
            <a:endParaRPr lang="ru-RU" sz="2400" dirty="0"/>
          </a:p>
        </p:txBody>
      </p:sp>
      <p:cxnSp>
        <p:nvCxnSpPr>
          <p:cNvPr id="13" name="Прямая соединительная линия 12"/>
          <p:cNvCxnSpPr>
            <a:stCxn id="6" idx="2"/>
            <a:endCxn id="11" idx="0"/>
          </p:cNvCxnSpPr>
          <p:nvPr/>
        </p:nvCxnSpPr>
        <p:spPr>
          <a:xfrm rot="16200000" flipH="1">
            <a:off x="5179219" y="1571608"/>
            <a:ext cx="928702" cy="221457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6" idx="2"/>
            <a:endCxn id="8" idx="0"/>
          </p:cNvCxnSpPr>
          <p:nvPr/>
        </p:nvCxnSpPr>
        <p:spPr>
          <a:xfrm rot="5400000">
            <a:off x="2982501" y="1589468"/>
            <a:ext cx="928702" cy="217885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4572032"/>
          </a:xfrm>
          <a:ln w="234950">
            <a:solidFill>
              <a:srgbClr val="C00000"/>
            </a:solidFill>
          </a:ln>
        </p:spPr>
        <p:txBody>
          <a:bodyPr/>
          <a:lstStyle/>
          <a:p>
            <a:pPr algn="ctr">
              <a:buNone/>
            </a:pPr>
            <a:endParaRPr lang="ru-RU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ru-RU" sz="4400" dirty="0" smtClean="0">
                <a:latin typeface="Arial Black" pitchFamily="34" charset="0"/>
              </a:rPr>
              <a:t>СОЦИОЛОГИЯ </a:t>
            </a:r>
          </a:p>
          <a:p>
            <a:pPr algn="ctr">
              <a:buNone/>
            </a:pPr>
            <a:r>
              <a:rPr lang="ru-RU" dirty="0" smtClean="0">
                <a:latin typeface="Arial Black" pitchFamily="34" charset="0"/>
              </a:rPr>
              <a:t>— </a:t>
            </a:r>
            <a:r>
              <a:rPr lang="ru-RU" sz="2800" dirty="0" smtClean="0">
                <a:latin typeface="Arial Black" pitchFamily="34" charset="0"/>
              </a:rPr>
              <a:t>это наука об обществе, </a:t>
            </a:r>
          </a:p>
          <a:p>
            <a:pPr algn="ctr">
              <a:buNone/>
            </a:pPr>
            <a:r>
              <a:rPr lang="ru-RU" sz="2800" dirty="0" smtClean="0">
                <a:latin typeface="Arial Black" pitchFamily="34" charset="0"/>
              </a:rPr>
              <a:t>закономерностях его функционирования и развития, </a:t>
            </a:r>
          </a:p>
          <a:p>
            <a:pPr algn="ctr">
              <a:buNone/>
            </a:pPr>
            <a:r>
              <a:rPr lang="ru-RU" sz="2800" dirty="0" smtClean="0">
                <a:latin typeface="Arial Black" pitchFamily="34" charset="0"/>
              </a:rPr>
              <a:t>социальных институтах и общностях, </a:t>
            </a:r>
          </a:p>
          <a:p>
            <a:pPr algn="ctr">
              <a:buNone/>
            </a:pPr>
            <a:r>
              <a:rPr lang="ru-RU" sz="2800" dirty="0" smtClean="0">
                <a:latin typeface="Arial Black" pitchFamily="34" charset="0"/>
              </a:rPr>
              <a:t>а также отношениях между ними.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Arial Black" pitchFamily="34" charset="0"/>
              </a:rPr>
              <a:t>ОБЩЕСТВО - ОБЪЕКТ СОЦИОЛОГИИ</a:t>
            </a:r>
            <a:endParaRPr lang="ru-RU" sz="3200" b="1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28596" y="1785926"/>
            <a:ext cx="8286808" cy="3724096"/>
          </a:xfrm>
          <a:prstGeom prst="rect">
            <a:avLst/>
          </a:prstGeom>
          <a:solidFill>
            <a:srgbClr val="660066"/>
          </a:solidFill>
          <a:ln w="203200">
            <a:solidFill>
              <a:srgbClr val="FF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endParaRPr lang="ru-RU" sz="3200" b="1" dirty="0">
              <a:cs typeface="Times New Roman" pitchFamily="18" charset="0"/>
            </a:endParaRPr>
          </a:p>
          <a:p>
            <a:pPr marL="342900" indent="-342900" algn="ctr"/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ОБЩЕСТВО </a:t>
            </a:r>
          </a:p>
          <a:p>
            <a:pPr marL="342900" indent="-342900" algn="ctr"/>
            <a:r>
              <a:rPr lang="ru-RU" sz="28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– </a:t>
            </a:r>
            <a:r>
              <a:rPr lang="ru-RU" sz="2800" b="1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это обособившаяся от природы часть материального мира, </a:t>
            </a:r>
            <a:endParaRPr lang="ru-RU" sz="2800" b="1" dirty="0" smtClean="0">
              <a:solidFill>
                <a:schemeClr val="bg1"/>
              </a:solidFill>
              <a:latin typeface="Arial Black" pitchFamily="34" charset="0"/>
              <a:cs typeface="Times New Roman" pitchFamily="18" charset="0"/>
            </a:endParaRPr>
          </a:p>
          <a:p>
            <a:pPr marL="342900" indent="-342900" algn="ctr"/>
            <a:r>
              <a:rPr lang="ru-RU" sz="28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представляющая </a:t>
            </a:r>
            <a:r>
              <a:rPr lang="ru-RU" sz="2800" b="1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собой исторически развивающуюся </a:t>
            </a:r>
            <a:r>
              <a:rPr lang="ru-RU" sz="28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систему форм </a:t>
            </a:r>
            <a:r>
              <a:rPr lang="ru-RU" sz="2800" b="1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жизнедеятельности людей. </a:t>
            </a:r>
          </a:p>
          <a:p>
            <a:pPr marL="342900" indent="-342900" algn="ctr"/>
            <a:endParaRPr lang="ru-RU" sz="32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525963"/>
          </a:xfrm>
          <a:ln w="184150">
            <a:solidFill>
              <a:srgbClr val="C00000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ОБЪЕКТОМ СОЦИОЛОГИИ </a:t>
            </a:r>
            <a:r>
              <a:rPr lang="ru-RU" sz="2800" b="1" dirty="0" smtClean="0">
                <a:latin typeface="Arial Black" pitchFamily="34" charset="0"/>
              </a:rPr>
              <a:t>ЯВЛЯЕТСЯ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dirty="0" smtClean="0"/>
              <a:t>общество, как способ и результат взаимодействия людей друг с другом и с окружающим миром, постоянно изменяющаяся действительность общественной жизни.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3687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ПРЕДМЕТ СОЦИОЛОГИИ</a:t>
            </a:r>
            <a:r>
              <a:rPr lang="ru-RU" sz="3600" dirty="0" smtClean="0">
                <a:latin typeface="Arial Black" pitchFamily="34" charset="0"/>
              </a:rPr>
              <a:t/>
            </a:r>
            <a:br>
              <a:rPr lang="ru-RU" sz="36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- </a:t>
            </a:r>
            <a:r>
              <a:rPr lang="ru-RU" sz="3200" i="1" dirty="0" smtClean="0">
                <a:solidFill>
                  <a:srgbClr val="C00000"/>
                </a:solidFill>
                <a:latin typeface="Arial Black" pitchFamily="34" charset="0"/>
              </a:rPr>
              <a:t>социальная жизнь общества</a:t>
            </a:r>
            <a:r>
              <a:rPr lang="ru-RU" sz="3200" dirty="0" smtClean="0">
                <a:latin typeface="Arial Black" pitchFamily="34" charset="0"/>
              </a:rPr>
              <a:t>,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т.е. комплекс социальных явлений, </a:t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вытекающих из взаимодействия людей,</a:t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 общностей и социальных институтов. </a:t>
            </a:r>
            <a:endParaRPr lang="ru-RU" sz="27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62" y="3223600"/>
            <a:ext cx="3643338" cy="363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90871"/>
            <a:ext cx="5500694" cy="3667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9286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2. </a:t>
            </a:r>
            <a:r>
              <a:rPr lang="ru-RU" sz="3100" b="1" dirty="0" smtClean="0">
                <a:latin typeface="Arial Black" pitchFamily="34" charset="0"/>
              </a:rPr>
              <a:t>СПЕЦИФИКА ПРЕДМЕТА СОЦИОЛОГИИ. </a:t>
            </a:r>
            <a:br>
              <a:rPr lang="ru-RU" sz="3100" b="1" dirty="0" smtClean="0">
                <a:latin typeface="Arial Black" pitchFamily="34" charset="0"/>
              </a:rPr>
            </a:br>
            <a:endParaRPr lang="ru-RU" sz="3100" dirty="0">
              <a:latin typeface="Arial Black" pitchFamily="34" charset="0"/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214282" y="1000108"/>
            <a:ext cx="4429156" cy="5429288"/>
          </a:xfrm>
          <a:prstGeom prst="bevel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Arial Black" pitchFamily="34" charset="0"/>
              </a:rPr>
              <a:t>ПРИРОДА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эволюционные процессы протекают в больших интервалах времени;</a:t>
            </a:r>
          </a:p>
          <a:p>
            <a:endParaRPr lang="ru-RU" sz="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законы жёстко детерминированы и носят универсальный характер;</a:t>
            </a:r>
          </a:p>
          <a:p>
            <a:endParaRPr lang="ru-RU" sz="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изучаемый объект можно рассматривать изолированно от других, </a:t>
            </a:r>
          </a:p>
          <a:p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без учета связей с реальностью….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4500562" y="1000108"/>
            <a:ext cx="4429156" cy="5429288"/>
          </a:xfrm>
          <a:prstGeom prst="bevel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</a:rPr>
              <a:t>ОБЩЕСТВО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социальные процессы быстротечны, каждые 25 лет происходит смена поколений;</a:t>
            </a:r>
          </a:p>
          <a:p>
            <a:endParaRPr lang="ru-RU" sz="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законы носят характер тенденций;</a:t>
            </a:r>
          </a:p>
          <a:p>
            <a:pPr>
              <a:buFontTx/>
              <a:buChar char="-"/>
            </a:pPr>
            <a:endParaRPr lang="ru-RU" sz="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социальное познание имеет дело исключительно с системой взаимосвязей и отношений….</a:t>
            </a:r>
          </a:p>
          <a:p>
            <a:endParaRPr lang="ru-RU" sz="28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00042"/>
            <a:ext cx="8786874" cy="178594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ahoma" pitchFamily="34" charset="0"/>
              </a:rPr>
              <a:t>В отличие от естественных наук, в познании социальной жизни использование математических и подобных им процедур возможно лишь в достаточно ограниченных пределах, а иногда просто невозможно.</a:t>
            </a:r>
            <a:endParaRPr lang="ru-RU" sz="2400" b="1" dirty="0"/>
          </a:p>
        </p:txBody>
      </p:sp>
      <p:pic>
        <p:nvPicPr>
          <p:cNvPr id="4" name="Содержимое 3" descr="rotbhfor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43372" y="2571744"/>
            <a:ext cx="4572032" cy="3474744"/>
          </a:xfrm>
        </p:spPr>
      </p:pic>
      <p:pic>
        <p:nvPicPr>
          <p:cNvPr id="5" name="Рисунок 4" descr="1с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174" y="3000372"/>
            <a:ext cx="4000528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  <a:ln w="12065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2800" b="1" dirty="0" smtClean="0">
                <a:latin typeface="Tahoma" pitchFamily="34" charset="0"/>
              </a:rPr>
              <a:t>Поскольку общество выступает одновременно и субъектом, и объектом познания, социальное познание выступает как самопознание.</a:t>
            </a:r>
            <a:endParaRPr lang="ru-RU" sz="2800" b="1" dirty="0"/>
          </a:p>
        </p:txBody>
      </p:sp>
      <p:pic>
        <p:nvPicPr>
          <p:cNvPr id="4" name="Содержимое 3" descr="мт25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85918" y="2500306"/>
            <a:ext cx="1647539" cy="1928826"/>
          </a:xfrm>
        </p:spPr>
      </p:pic>
      <p:pic>
        <p:nvPicPr>
          <p:cNvPr id="5" name="Рисунок 4" descr="0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2835"/>
            <a:ext cx="2138371" cy="3505165"/>
          </a:xfrm>
          <a:prstGeom prst="rect">
            <a:avLst/>
          </a:prstGeom>
        </p:spPr>
      </p:pic>
      <p:pic>
        <p:nvPicPr>
          <p:cNvPr id="6" name="Рисунок 5" descr="3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496" y="3571876"/>
            <a:ext cx="1785950" cy="2274110"/>
          </a:xfrm>
          <a:prstGeom prst="rect">
            <a:avLst/>
          </a:prstGeom>
        </p:spPr>
      </p:pic>
      <p:pic>
        <p:nvPicPr>
          <p:cNvPr id="7" name="Рисунок 6" descr="6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65959" y="4500570"/>
            <a:ext cx="2879845" cy="214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642918"/>
            <a:ext cx="8715436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700" b="1" dirty="0" smtClean="0">
                <a:latin typeface="Arial Black" pitchFamily="34" charset="0"/>
              </a:rPr>
              <a:t>СОЦИОЛОГИЯ </a:t>
            </a: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содружестве с родственными ей дисциплинами – </a:t>
            </a:r>
          </a:p>
          <a:p>
            <a:pPr algn="ctr">
              <a:buNone/>
            </a:pPr>
            <a:r>
              <a:rPr lang="ru-RU" b="1" i="1" dirty="0" smtClean="0">
                <a:latin typeface="Arial Black" pitchFamily="34" charset="0"/>
              </a:rPr>
              <a:t>психологией, </a:t>
            </a:r>
          </a:p>
          <a:p>
            <a:pPr algn="ctr">
              <a:buNone/>
            </a:pPr>
            <a:r>
              <a:rPr lang="ru-RU" b="1" i="1" dirty="0" smtClean="0">
                <a:latin typeface="Arial Black" pitchFamily="34" charset="0"/>
              </a:rPr>
              <a:t>социальной психологией, </a:t>
            </a:r>
          </a:p>
          <a:p>
            <a:pPr algn="ctr">
              <a:buNone/>
            </a:pPr>
            <a:r>
              <a:rPr lang="ru-RU" b="1" i="1" dirty="0" smtClean="0">
                <a:latin typeface="Arial Black" pitchFamily="34" charset="0"/>
              </a:rPr>
              <a:t>экономикой, </a:t>
            </a:r>
          </a:p>
          <a:p>
            <a:pPr algn="ctr">
              <a:buNone/>
            </a:pPr>
            <a:r>
              <a:rPr lang="ru-RU" b="1" i="1" dirty="0" smtClean="0">
                <a:latin typeface="Arial Black" pitchFamily="34" charset="0"/>
              </a:rPr>
              <a:t>антропологией, </a:t>
            </a:r>
          </a:p>
          <a:p>
            <a:pPr algn="ctr">
              <a:buNone/>
            </a:pPr>
            <a:r>
              <a:rPr lang="ru-RU" b="1" i="1" dirty="0" smtClean="0">
                <a:latin typeface="Arial Black" pitchFamily="34" charset="0"/>
              </a:rPr>
              <a:t>политологией,</a:t>
            </a:r>
          </a:p>
          <a:p>
            <a:pPr algn="ctr">
              <a:buNone/>
            </a:pPr>
            <a:r>
              <a:rPr lang="ru-RU" b="1" i="1" dirty="0" smtClean="0">
                <a:latin typeface="Arial Black" pitchFamily="34" charset="0"/>
              </a:rPr>
              <a:t>этнографией </a:t>
            </a: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образует систему научного знания </a:t>
            </a:r>
            <a:r>
              <a:rPr lang="ru-RU" b="1" dirty="0" smtClean="0">
                <a:latin typeface="Arial Black" pitchFamily="34" charset="0"/>
              </a:rPr>
              <a:t>– </a:t>
            </a:r>
          </a:p>
          <a:p>
            <a:pPr algn="ctr">
              <a:buNone/>
            </a:pPr>
            <a:r>
              <a:rPr lang="ru-RU" sz="4600" b="1" dirty="0" smtClean="0">
                <a:latin typeface="Arial Black" pitchFamily="34" charset="0"/>
              </a:rPr>
              <a:t>социальное знание.</a:t>
            </a:r>
            <a:endParaRPr lang="ru-RU" sz="46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 Black" pitchFamily="34" charset="0"/>
              </a:rPr>
              <a:t>ГУМАНИТАРНЫЕ ЗНАНИЯ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 (философия, </a:t>
            </a:r>
            <a:r>
              <a:rPr lang="ru-RU" sz="2200" b="1" dirty="0" err="1" smtClean="0"/>
              <a:t>культурология</a:t>
            </a:r>
            <a:r>
              <a:rPr lang="ru-RU" sz="2200" b="1" dirty="0" smtClean="0"/>
              <a:t>, религиоведение) </a:t>
            </a:r>
            <a:br>
              <a:rPr lang="ru-RU" sz="2200" b="1" dirty="0" smtClean="0"/>
            </a:br>
            <a:r>
              <a:rPr lang="ru-RU" sz="2200" b="1" dirty="0" smtClean="0"/>
              <a:t>в меньшей степени опираются на сбор фактов и эмпирические методы, не используют математический аппарат и статистику. Здесь доминируют субъективные оценки и ценностные суждения.</a:t>
            </a:r>
            <a:endParaRPr lang="ru-RU" sz="22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500" r="6107" b="15748"/>
          <a:stretch>
            <a:fillRect/>
          </a:stretch>
        </p:blipFill>
        <p:spPr bwMode="auto">
          <a:xfrm>
            <a:off x="76079" y="2177319"/>
            <a:ext cx="9067921" cy="482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64320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В отличие от других наук социология, мыслит крупными блоками. </a:t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smtClean="0">
                <a:latin typeface="Arial Black" pitchFamily="34" charset="0"/>
              </a:rPr>
              <a:t>Она способна описать поведение больших масс людей, поэтому тяготеет к статистике.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3428" y="2357430"/>
            <a:ext cx="648629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sz="4000" dirty="0" smtClean="0">
                <a:latin typeface="Arial Black" pitchFamily="34" charset="0"/>
              </a:rPr>
              <a:t>4. СТРУКТУРА СОЦИОЛОГИИ. </a:t>
            </a:r>
            <a:br>
              <a:rPr lang="ru-RU" sz="4000" dirty="0" smtClean="0">
                <a:latin typeface="Arial Black" pitchFamily="34" charset="0"/>
              </a:rPr>
            </a:br>
            <a:endParaRPr lang="ru-RU" sz="40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В современной социологии сосуществуют три подхода к структуре социологии: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   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2786058"/>
            <a:ext cx="5461752" cy="584775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635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Arial Black" pitchFamily="34" charset="0"/>
              </a:rPr>
              <a:t>1) СОДЕРЖАТЕЛЬНЫЙ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5984" y="3714752"/>
            <a:ext cx="4071966" cy="584775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 Black" pitchFamily="34" charset="0"/>
              </a:rPr>
              <a:t>2) ЦЕЛЕВОЙ</a:t>
            </a:r>
            <a:endParaRPr lang="ru-RU" sz="3200" b="1" dirty="0"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7620" y="4572008"/>
            <a:ext cx="4714908" cy="584775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666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 Black" pitchFamily="34" charset="0"/>
              </a:rPr>
              <a:t>3) МАСШТАБНЫЙ</a:t>
            </a:r>
            <a:endParaRPr lang="ru-RU" sz="32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642910" y="285728"/>
            <a:ext cx="7630615" cy="584775"/>
          </a:xfrm>
          <a:prstGeom prst="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</a:gradFill>
          <a:ln w="635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Arial Black" pitchFamily="34" charset="0"/>
              </a:rPr>
              <a:t>1) СОДЕРЖАТЕЛЬНЫЙ ПОДХОД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14422"/>
            <a:ext cx="7643867" cy="181588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47625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ЭМПИРИЧЕСКИЙ УРОВЕНЬ</a:t>
            </a:r>
          </a:p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комплекс социологических исследований, </a:t>
            </a:r>
          </a:p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ориентированных на сбор и анализ </a:t>
            </a:r>
          </a:p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реальных фактов социальной жизни </a:t>
            </a:r>
          </a:p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с использованием специальной методики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3214686"/>
            <a:ext cx="7643867" cy="1800493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47625">
            <a:solidFill>
              <a:schemeClr val="accent5">
                <a:lumMod val="75000"/>
              </a:schemeClr>
            </a:solidFill>
          </a:ln>
        </p:spPr>
        <p:txBody>
          <a:bodyPr wrap="square" bIns="0" rtlCol="0" anchor="ctr" anchorCtr="0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ТЕОРЕТИЧЕСКИЙ УРОВЕНЬ</a:t>
            </a:r>
          </a:p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совокупность суждений, взглядов, моделей, гипотез,</a:t>
            </a:r>
          </a:p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объясняющих процессы развития социальной системы в целом и ее элементов</a:t>
            </a:r>
          </a:p>
          <a:p>
            <a:pPr algn="ctr"/>
            <a:endParaRPr lang="ru-RU" sz="2400" dirty="0" smtClean="0"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5214950"/>
            <a:ext cx="7643867" cy="150810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47625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МЕТОДОЛОГИЧЕСКИЙ УРОВЕНЬ</a:t>
            </a:r>
          </a:p>
          <a:p>
            <a:pPr algn="ctr"/>
            <a:r>
              <a:rPr lang="ru-RU" sz="2400" b="1" dirty="0" smtClean="0">
                <a:latin typeface="Arial Black" pitchFamily="34" charset="0"/>
              </a:rPr>
              <a:t> </a:t>
            </a:r>
            <a:r>
              <a:rPr lang="ru-RU" sz="2400" dirty="0" smtClean="0"/>
              <a:t>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система принципов, лежащих в основе накопления, построения и применения социологического знания.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428992" y="2071678"/>
            <a:ext cx="5286444" cy="4524315"/>
          </a:xfrm>
          <a:prstGeom prst="rect">
            <a:avLst/>
          </a:prstGeom>
          <a:solidFill>
            <a:srgbClr val="FFCCFF"/>
          </a:solidFill>
          <a:ln w="635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        ПРИКЛАДНАЯ  </a:t>
            </a:r>
          </a:p>
          <a:p>
            <a:pPr algn="ctr"/>
            <a:r>
              <a:rPr lang="ru-RU" sz="2400" b="1" dirty="0" smtClean="0">
                <a:latin typeface="Arial Black" pitchFamily="34" charset="0"/>
              </a:rPr>
              <a:t>       СОЦИОЛОГИЯ </a:t>
            </a:r>
          </a:p>
          <a:p>
            <a:pPr algn="ctr"/>
            <a:r>
              <a:rPr lang="ru-RU" sz="2400" b="1" dirty="0" smtClean="0"/>
              <a:t>           ориентирована  на   </a:t>
            </a:r>
          </a:p>
          <a:p>
            <a:pPr algn="ctr"/>
            <a:r>
              <a:rPr lang="ru-RU" sz="2400" b="1" dirty="0" smtClean="0"/>
              <a:t>           практическую пользу;</a:t>
            </a:r>
          </a:p>
          <a:p>
            <a:pPr algn="ctr"/>
            <a:r>
              <a:rPr lang="ru-RU" sz="2400" b="1" dirty="0" smtClean="0"/>
              <a:t>          совокупность теоретических         </a:t>
            </a:r>
          </a:p>
          <a:p>
            <a:pPr algn="ctr"/>
            <a:r>
              <a:rPr lang="ru-RU" sz="2400" b="1" dirty="0" smtClean="0"/>
              <a:t>           моделей, методов, процедур  </a:t>
            </a:r>
          </a:p>
          <a:p>
            <a:pPr algn="ctr"/>
            <a:r>
              <a:rPr lang="ru-RU" sz="2400" b="1" dirty="0" smtClean="0"/>
              <a:t>         исследования, социальных  </a:t>
            </a:r>
          </a:p>
          <a:p>
            <a:pPr algn="ctr"/>
            <a:r>
              <a:rPr lang="ru-RU" sz="2400" b="1" dirty="0" smtClean="0"/>
              <a:t>        технологий, конкретных </a:t>
            </a:r>
          </a:p>
          <a:p>
            <a:pPr algn="ctr"/>
            <a:r>
              <a:rPr lang="ru-RU" sz="2400" b="1" dirty="0" smtClean="0"/>
              <a:t>           программ и рекомендаций,  </a:t>
            </a:r>
          </a:p>
          <a:p>
            <a:pPr algn="ctr"/>
            <a:r>
              <a:rPr lang="ru-RU" sz="2400" b="1" dirty="0" smtClean="0"/>
              <a:t>          нацеленных на достижение   </a:t>
            </a:r>
          </a:p>
          <a:p>
            <a:pPr algn="ctr"/>
            <a:r>
              <a:rPr lang="ru-RU" sz="2400" b="1" dirty="0" smtClean="0"/>
              <a:t>          реального социального  </a:t>
            </a:r>
          </a:p>
          <a:p>
            <a:pPr algn="ctr"/>
            <a:r>
              <a:rPr lang="ru-RU" sz="2400" b="1" dirty="0" smtClean="0"/>
              <a:t>              эффекта.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69441"/>
          </a:xfrm>
          <a:prstGeom prst="rect">
            <a:avLst/>
          </a:prstGeom>
          <a:solidFill>
            <a:srgbClr val="FFCCFF"/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Black" pitchFamily="34" charset="0"/>
              </a:rPr>
              <a:t>2) ЦЕЛЕВОЙ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85860"/>
            <a:ext cx="4000528" cy="3662541"/>
          </a:xfrm>
          <a:prstGeom prst="rect">
            <a:avLst/>
          </a:prstGeom>
          <a:solidFill>
            <a:srgbClr val="FFCCFF"/>
          </a:solidFill>
          <a:ln w="635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ФУНДАМЕНТАЛЬНАЯ СОЦИОЛОГИЯ  </a:t>
            </a:r>
          </a:p>
          <a:p>
            <a:pPr algn="ctr"/>
            <a:endParaRPr lang="ru-RU" sz="2400" b="1" dirty="0" smtClean="0">
              <a:latin typeface="Arial Black" pitchFamily="34" charset="0"/>
            </a:endParaRP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решает научные проблемы, связанные с формированием знания о социальной действительности, описанием, объяснением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и пониманием процессов социального развития. </a:t>
            </a:r>
          </a:p>
          <a:p>
            <a:pPr algn="ctr"/>
            <a:endParaRPr lang="ru-RU" sz="20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500034" y="357166"/>
            <a:ext cx="8186766" cy="707886"/>
          </a:xfrm>
          <a:prstGeom prst="rect">
            <a:avLst/>
          </a:prstGeom>
          <a:solidFill>
            <a:srgbClr val="CCFF99"/>
          </a:solidFill>
          <a:ln w="666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Arial Black" pitchFamily="34" charset="0"/>
              </a:rPr>
              <a:t>3) МАСШТАБНЫЙ</a:t>
            </a:r>
            <a:endParaRPr lang="ru-RU" sz="4000" b="1" dirty="0">
              <a:latin typeface="Arial Black" pitchFamily="34" charset="0"/>
            </a:endParaRPr>
          </a:p>
        </p:txBody>
      </p:sp>
      <p:sp>
        <p:nvSpPr>
          <p:cNvPr id="6" name="Куб 5"/>
          <p:cNvSpPr/>
          <p:nvPr/>
        </p:nvSpPr>
        <p:spPr>
          <a:xfrm>
            <a:off x="571472" y="1428736"/>
            <a:ext cx="8072494" cy="1928826"/>
          </a:xfrm>
          <a:prstGeom prst="cub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 Black" pitchFamily="34" charset="0"/>
              </a:rPr>
              <a:t>МАКРОСОЦИОЛОГИЯ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изучает крупномасштабные социальные явления (этносы, государства, социальные институты, группы)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Куб 6"/>
          <p:cNvSpPr/>
          <p:nvPr/>
        </p:nvSpPr>
        <p:spPr>
          <a:xfrm>
            <a:off x="500034" y="3500438"/>
            <a:ext cx="8215370" cy="2357454"/>
          </a:xfrm>
          <a:prstGeom prst="cub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 Black" pitchFamily="34" charset="0"/>
              </a:rPr>
              <a:t>МИКРОСОЦИОЛОГИЯ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изучает сферы непосредственного социального взаимодействия (межличностные отношения, процессы общения в группах, сфера повседневной реальности)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>5. ФУНКЦИИ СОЦИОЛОГИИ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285720" y="1285860"/>
            <a:ext cx="4857784" cy="714380"/>
          </a:xfrm>
          <a:prstGeom prst="bevel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 Black" pitchFamily="34" charset="0"/>
              </a:rPr>
              <a:t>ПОЗНАВАТЕЛЬНАЯ</a:t>
            </a:r>
          </a:p>
          <a:p>
            <a:pPr algn="ctr"/>
            <a:endParaRPr lang="ru-RU" sz="28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" name="Багетная рамка 7"/>
          <p:cNvSpPr/>
          <p:nvPr/>
        </p:nvSpPr>
        <p:spPr>
          <a:xfrm>
            <a:off x="1214414" y="2143116"/>
            <a:ext cx="5000660" cy="857256"/>
          </a:xfrm>
          <a:prstGeom prst="bevel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 Black" pitchFamily="34" charset="0"/>
              </a:rPr>
              <a:t>ДИАГНОСТИЧЕСКАЯ</a:t>
            </a:r>
          </a:p>
          <a:p>
            <a:pPr algn="ctr"/>
            <a:endParaRPr lang="ru-RU" sz="28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Багетная рамка 8"/>
          <p:cNvSpPr/>
          <p:nvPr/>
        </p:nvSpPr>
        <p:spPr>
          <a:xfrm>
            <a:off x="1928794" y="3143248"/>
            <a:ext cx="5286412" cy="785818"/>
          </a:xfrm>
          <a:prstGeom prst="bevel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 Black" pitchFamily="34" charset="0"/>
              </a:rPr>
              <a:t>ПРОГНОСТИЧЕСКАЯ</a:t>
            </a:r>
          </a:p>
          <a:p>
            <a:pPr algn="ctr"/>
            <a:endParaRPr lang="ru-RU" dirty="0"/>
          </a:p>
        </p:txBody>
      </p:sp>
      <p:sp>
        <p:nvSpPr>
          <p:cNvPr id="10" name="Багетная рамка 9"/>
          <p:cNvSpPr/>
          <p:nvPr/>
        </p:nvSpPr>
        <p:spPr>
          <a:xfrm>
            <a:off x="2643174" y="4071942"/>
            <a:ext cx="5357850" cy="857256"/>
          </a:xfrm>
          <a:prstGeom prst="bevel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 Black" pitchFamily="34" charset="0"/>
              </a:rPr>
              <a:t>КООРДИНИРУЮЩАЯ</a:t>
            </a:r>
          </a:p>
          <a:p>
            <a:pPr algn="ctr"/>
            <a:endParaRPr lang="ru-RU" dirty="0"/>
          </a:p>
        </p:txBody>
      </p:sp>
      <p:sp>
        <p:nvSpPr>
          <p:cNvPr id="11" name="Багетная рамка 10"/>
          <p:cNvSpPr/>
          <p:nvPr/>
        </p:nvSpPr>
        <p:spPr>
          <a:xfrm>
            <a:off x="3428992" y="5072074"/>
            <a:ext cx="5357850" cy="857256"/>
          </a:xfrm>
          <a:prstGeom prst="bevel">
            <a:avLst/>
          </a:prstGeom>
          <a:solidFill>
            <a:srgbClr val="99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 Black" pitchFamily="34" charset="0"/>
              </a:rPr>
              <a:t>ГУМАНИСТИЧЕСКАЯ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465</Words>
  <Application>Microsoft Office PowerPoint</Application>
  <PresentationFormat>Экран (4:3)</PresentationFormat>
  <Paragraphs>111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 СОЦИОЛОГИЯ КАК НАУКА </vt:lpstr>
      <vt:lpstr>Слайд 2</vt:lpstr>
      <vt:lpstr>1.ОБЪЕКТ И ПРЕДМЕТ СОЦИОЛОГИИ.  </vt:lpstr>
      <vt:lpstr>СОЦИОЛОГИЯ</vt:lpstr>
      <vt:lpstr>Слайд 5</vt:lpstr>
      <vt:lpstr>ОБЩЕСТВО - ОБЪЕКТ СОЦИОЛОГИИ</vt:lpstr>
      <vt:lpstr>Слайд 7</vt:lpstr>
      <vt:lpstr> ПРЕДМЕТ СОЦИОЛОГИИ - социальная жизнь общества,  т.е. комплекс социальных явлений,  вытекающих из взаимодействия людей,  общностей и социальных институтов. </vt:lpstr>
      <vt:lpstr>2. СПЕЦИФИКА ПРЕДМЕТА СОЦИОЛОГИИ.  </vt:lpstr>
      <vt:lpstr>В отличие от естественных наук, в познании социальной жизни использование математических и подобных им процедур возможно лишь в достаточно ограниченных пределах, а иногда просто невозможно.</vt:lpstr>
      <vt:lpstr>Поскольку общество выступает одновременно и субъектом, и объектом познания, социальное познание выступает как самопознание.</vt:lpstr>
      <vt:lpstr>Слайд 12</vt:lpstr>
      <vt:lpstr>ГУМАНИТАРНЫЕ ЗНАНИЯ  (философия, культурология, религиоведение)  в меньшей степени опираются на сбор фактов и эмпирические методы, не используют математический аппарат и статистику. Здесь доминируют субъективные оценки и ценностные суждения.</vt:lpstr>
      <vt:lpstr>В отличие от других наук социология, мыслит крупными блоками.  Она способна описать поведение больших масс людей, поэтому тяготеет к статистике.</vt:lpstr>
      <vt:lpstr> 4. СТРУКТУРА СОЦИОЛОГИИ.  </vt:lpstr>
      <vt:lpstr>1) СОДЕРЖАТЕЛЬНЫЙ ПОДХОД</vt:lpstr>
      <vt:lpstr>2) ЦЕЛЕВОЙ</vt:lpstr>
      <vt:lpstr>3) МАСШТАБНЫЙ</vt:lpstr>
      <vt:lpstr>5. ФУНКЦИИ СОЦИОЛОГИИ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СОЦИОЛОГИЯ КАК НАУКА </dc:title>
  <dc:creator>User</dc:creator>
  <cp:lastModifiedBy>user</cp:lastModifiedBy>
  <cp:revision>35</cp:revision>
  <dcterms:created xsi:type="dcterms:W3CDTF">2011-02-07T13:49:05Z</dcterms:created>
  <dcterms:modified xsi:type="dcterms:W3CDTF">2020-08-24T13:39:16Z</dcterms:modified>
</cp:coreProperties>
</file>