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7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D64CE-30FB-473E-91DE-43EEC8FF869B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4DE5F-57B1-449A-BD1E-5B2C1AC145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494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B46BE-4F77-4B89-AC8C-C6C86174A8FF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609E-48E9-417D-9E32-4F156A821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B46BE-4F77-4B89-AC8C-C6C86174A8FF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609E-48E9-417D-9E32-4F156A821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B46BE-4F77-4B89-AC8C-C6C86174A8FF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609E-48E9-417D-9E32-4F156A821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B46BE-4F77-4B89-AC8C-C6C86174A8FF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609E-48E9-417D-9E32-4F156A821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B46BE-4F77-4B89-AC8C-C6C86174A8FF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609E-48E9-417D-9E32-4F156A821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B46BE-4F77-4B89-AC8C-C6C86174A8FF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609E-48E9-417D-9E32-4F156A821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B46BE-4F77-4B89-AC8C-C6C86174A8FF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609E-48E9-417D-9E32-4F156A821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B46BE-4F77-4B89-AC8C-C6C86174A8FF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609E-48E9-417D-9E32-4F156A821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B46BE-4F77-4B89-AC8C-C6C86174A8FF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609E-48E9-417D-9E32-4F156A821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B46BE-4F77-4B89-AC8C-C6C86174A8FF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609E-48E9-417D-9E32-4F156A821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B46BE-4F77-4B89-AC8C-C6C86174A8FF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4609E-48E9-417D-9E32-4F156A821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B46BE-4F77-4B89-AC8C-C6C86174A8FF}" type="datetimeFigureOut">
              <a:rPr lang="ru-RU" smtClean="0"/>
              <a:pPr/>
              <a:t>02.12.2020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4609E-48E9-417D-9E32-4F156A821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Лекция </a:t>
            </a:r>
            <a:endParaRPr lang="ru-RU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Применение регистров для решения учетных задач в 1С: Предприятие</a:t>
            </a:r>
          </a:p>
          <a:p>
            <a:pPr lvl="1"/>
            <a:r>
              <a:rPr lang="ru-RU" dirty="0" smtClean="0">
                <a:latin typeface="Arial" pitchFamily="34" charset="0"/>
                <a:cs typeface="Arial" pitchFamily="34" charset="0"/>
              </a:rPr>
              <a:t>Регистры сведений</a:t>
            </a:r>
          </a:p>
          <a:p>
            <a:pPr lvl="1"/>
            <a:r>
              <a:rPr lang="ru-RU" dirty="0" smtClean="0">
                <a:latin typeface="Arial" pitchFamily="34" charset="0"/>
                <a:cs typeface="Arial" pitchFamily="34" charset="0"/>
              </a:rPr>
              <a:t>Регистры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накопления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Регистр сведений</a:t>
            </a:r>
            <a:endParaRPr lang="ru-RU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132873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Регистры 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сведений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используются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для хранения информации, содержание которой зависит от каких-либо условий или от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времени.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57224" y="3071810"/>
          <a:ext cx="7429553" cy="1051560"/>
        </p:xfrm>
        <a:graphic>
          <a:graphicData uri="http://schemas.openxmlformats.org/drawingml/2006/table">
            <a:tbl>
              <a:tblPr/>
              <a:tblGrid>
                <a:gridCol w="2475819"/>
                <a:gridCol w="2476867"/>
                <a:gridCol w="2476867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Товар</a:t>
                      </a: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Клиент</a:t>
                      </a: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Цена</a:t>
                      </a: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Ручка шариковая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Иванов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Ручка шариковая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Петров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12 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Справочник </a:t>
            </a:r>
            <a:r>
              <a:rPr lang="en-US" sz="32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Регистр сведений</a:t>
            </a:r>
            <a:endParaRPr lang="ru-RU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57158" y="928670"/>
            <a:ext cx="4040188" cy="639762"/>
          </a:xfrm>
        </p:spPr>
        <p:txBody>
          <a:bodyPr/>
          <a:lstStyle/>
          <a:p>
            <a:r>
              <a:rPr lang="ru-RU" dirty="0" smtClean="0"/>
              <a:t>Справочник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 l="2031" t="36872" r="85035" b="47528"/>
          <a:stretch>
            <a:fillRect/>
          </a:stretch>
        </p:blipFill>
        <p:spPr bwMode="auto">
          <a:xfrm>
            <a:off x="928662" y="1714488"/>
            <a:ext cx="221457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3"/>
          <a:srcRect l="1545" t="8841" r="1545" b="29421"/>
          <a:stretch>
            <a:fillRect/>
          </a:stretch>
        </p:blipFill>
        <p:spPr bwMode="auto">
          <a:xfrm>
            <a:off x="4714876" y="1142984"/>
            <a:ext cx="371477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трелка вправо 9"/>
          <p:cNvSpPr/>
          <p:nvPr/>
        </p:nvSpPr>
        <p:spPr>
          <a:xfrm>
            <a:off x="3500430" y="2357430"/>
            <a:ext cx="1000132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2571736" y="3643314"/>
            <a:ext cx="4214842" cy="2928958"/>
            <a:chOff x="2571736" y="3643314"/>
            <a:chExt cx="4214842" cy="2928958"/>
          </a:xfrm>
        </p:grpSpPr>
        <p:pic>
          <p:nvPicPr>
            <p:cNvPr id="12" name="Рисунок 11"/>
            <p:cNvPicPr/>
            <p:nvPr/>
          </p:nvPicPr>
          <p:blipFill>
            <a:blip r:embed="rId4"/>
            <a:srcRect l="1545" t="8841" r="1545" b="22561"/>
            <a:stretch>
              <a:fillRect/>
            </a:stretch>
          </p:blipFill>
          <p:spPr bwMode="auto">
            <a:xfrm>
              <a:off x="2571736" y="3643314"/>
              <a:ext cx="4214842" cy="2928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Скругленный прямоугольник 12"/>
            <p:cNvSpPr/>
            <p:nvPr/>
          </p:nvSpPr>
          <p:spPr>
            <a:xfrm>
              <a:off x="2786050" y="6286520"/>
              <a:ext cx="3786214" cy="28575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Справочник </a:t>
            </a:r>
            <a:r>
              <a:rPr lang="en-US" sz="32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Регистр сведений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857232"/>
            <a:ext cx="4040188" cy="639762"/>
          </a:xfrm>
        </p:spPr>
        <p:txBody>
          <a:bodyPr/>
          <a:lstStyle/>
          <a:p>
            <a:r>
              <a:rPr lang="ru-RU" dirty="0" smtClean="0"/>
              <a:t>Регистр сведений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 l="14003" t="10076" r="41208" b="43156"/>
          <a:stretch>
            <a:fillRect/>
          </a:stretch>
        </p:blipFill>
        <p:spPr bwMode="auto">
          <a:xfrm>
            <a:off x="142876" y="1428736"/>
            <a:ext cx="885828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714348" y="5715016"/>
            <a:ext cx="2714644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Справочник </a:t>
            </a:r>
            <a:r>
              <a:rPr lang="en-US" sz="32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Регистр сведений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928670"/>
            <a:ext cx="4040188" cy="639762"/>
          </a:xfrm>
        </p:spPr>
        <p:txBody>
          <a:bodyPr/>
          <a:lstStyle/>
          <a:p>
            <a:r>
              <a:rPr lang="ru-RU" dirty="0" smtClean="0"/>
              <a:t>Справочник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7158" y="1571612"/>
            <a:ext cx="4040188" cy="3951288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Поля могут иметь пустые значения!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3438" y="931850"/>
            <a:ext cx="4041775" cy="639762"/>
          </a:xfrm>
        </p:spPr>
        <p:txBody>
          <a:bodyPr/>
          <a:lstStyle/>
          <a:p>
            <a:r>
              <a:rPr lang="ru-RU" dirty="0" smtClean="0"/>
              <a:t>Регистр сведений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4876" y="1571612"/>
            <a:ext cx="4041775" cy="1254125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Можно установить запрет пустых полей в конфигураторе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/>
          <a:srcRect l="4213" t="9146" r="5196" b="19969"/>
          <a:stretch>
            <a:fillRect/>
          </a:stretch>
        </p:blipFill>
        <p:spPr bwMode="auto">
          <a:xfrm>
            <a:off x="285720" y="2643182"/>
            <a:ext cx="4071966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3"/>
          <a:srcRect l="65206" t="9080" r="18520" b="59496"/>
          <a:stretch>
            <a:fillRect/>
          </a:stretch>
        </p:blipFill>
        <p:spPr bwMode="auto">
          <a:xfrm>
            <a:off x="5357818" y="2643182"/>
            <a:ext cx="350046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4"/>
          <a:srcRect l="65420" t="8876" r="20791" b="59763"/>
          <a:stretch>
            <a:fillRect/>
          </a:stretch>
        </p:blipFill>
        <p:spPr bwMode="auto">
          <a:xfrm>
            <a:off x="5000628" y="2857496"/>
            <a:ext cx="364333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5143504" y="5286388"/>
            <a:ext cx="2714644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143504" y="5715016"/>
            <a:ext cx="2714644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65403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Справочник </a:t>
            </a:r>
            <a:r>
              <a:rPr lang="en-US" sz="32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Регистр сведений</a:t>
            </a:r>
            <a:endParaRPr lang="ru-RU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714356"/>
            <a:ext cx="4040188" cy="500066"/>
          </a:xfrm>
        </p:spPr>
        <p:txBody>
          <a:bodyPr/>
          <a:lstStyle/>
          <a:p>
            <a:r>
              <a:rPr lang="ru-RU" dirty="0" smtClean="0"/>
              <a:t>Справочник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5720" y="1214422"/>
            <a:ext cx="4040188" cy="3951288"/>
          </a:xfrm>
        </p:spPr>
        <p:txBody>
          <a:bodyPr/>
          <a:lstStyle/>
          <a:p>
            <a:r>
              <a:rPr lang="ru-RU" dirty="0" smtClean="0"/>
              <a:t>Наличие товара на конкретную дату: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3438" y="500042"/>
            <a:ext cx="4041775" cy="639762"/>
          </a:xfrm>
        </p:spPr>
        <p:txBody>
          <a:bodyPr/>
          <a:lstStyle/>
          <a:p>
            <a:r>
              <a:rPr lang="ru-RU" dirty="0" smtClean="0"/>
              <a:t>Регистр сведений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1214422"/>
            <a:ext cx="4041775" cy="3951288"/>
          </a:xfrm>
        </p:spPr>
        <p:txBody>
          <a:bodyPr/>
          <a:lstStyle/>
          <a:p>
            <a:r>
              <a:rPr lang="ru-RU" dirty="0" smtClean="0"/>
              <a:t>Задаем тип регистра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/>
          <a:srcRect l="3651" t="8841" r="3651" b="20274"/>
          <a:stretch>
            <a:fillRect/>
          </a:stretch>
        </p:blipFill>
        <p:spPr bwMode="auto">
          <a:xfrm>
            <a:off x="142844" y="2071678"/>
            <a:ext cx="407196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3"/>
          <a:srcRect l="15072" t="9506" r="59273" b="66159"/>
          <a:stretch>
            <a:fillRect/>
          </a:stretch>
        </p:blipFill>
        <p:spPr bwMode="auto">
          <a:xfrm>
            <a:off x="4286248" y="1903424"/>
            <a:ext cx="478631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4"/>
          <a:srcRect l="28006" t="16170" r="3367" b="63972"/>
          <a:stretch>
            <a:fillRect/>
          </a:stretch>
        </p:blipFill>
        <p:spPr bwMode="auto">
          <a:xfrm>
            <a:off x="1643042" y="4857760"/>
            <a:ext cx="7358082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1643042" y="5929330"/>
            <a:ext cx="1071570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678" y="4071942"/>
            <a:ext cx="928694" cy="6429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Справочник </a:t>
            </a:r>
            <a:r>
              <a:rPr lang="en-US" sz="32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Регистр сведений</a:t>
            </a:r>
            <a:endParaRPr lang="ru-RU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/>
          <a:srcRect l="14858" t="8876" r="41283" b="62130"/>
          <a:stretch>
            <a:fillRect/>
          </a:stretch>
        </p:blipFill>
        <p:spPr bwMode="auto">
          <a:xfrm>
            <a:off x="214282" y="1071546"/>
            <a:ext cx="864399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3"/>
          <a:srcRect l="25548" t="15187" r="68630" b="78107"/>
          <a:stretch>
            <a:fillRect/>
          </a:stretch>
        </p:blipFill>
        <p:spPr bwMode="auto">
          <a:xfrm>
            <a:off x="357158" y="5357826"/>
            <a:ext cx="164307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14282" y="4929198"/>
            <a:ext cx="3362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Структура регистра сведений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429124" y="5072074"/>
            <a:ext cx="442915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Режимы записи в регистр: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независимый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подчинение регистратору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Регистры накопления</a:t>
            </a:r>
            <a:endParaRPr lang="ru-RU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14282" y="1142984"/>
            <a:ext cx="8643998" cy="53578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300" dirty="0" smtClean="0">
                <a:latin typeface="Arial" pitchFamily="34" charset="0"/>
                <a:cs typeface="Arial" pitchFamily="34" charset="0"/>
              </a:rPr>
              <a:t>Показатели учета можно разделить на следующие виды:</a:t>
            </a:r>
          </a:p>
          <a:p>
            <a:pPr>
              <a:buFontTx/>
              <a:buChar char="-"/>
            </a:pPr>
            <a:r>
              <a:rPr lang="ru-RU" sz="23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показатели реального времени</a:t>
            </a:r>
            <a:r>
              <a:rPr lang="ru-RU" sz="23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smtClean="0">
                <a:latin typeface="Arial" pitchFamily="34" charset="0"/>
                <a:cs typeface="Arial" pitchFamily="34" charset="0"/>
              </a:rPr>
              <a:t>– отражают изменения объектов учета в реальном времени и анализируются оперативно (товарные остатки).</a:t>
            </a:r>
          </a:p>
          <a:p>
            <a:pPr>
              <a:buFontTx/>
              <a:buChar char="-"/>
            </a:pPr>
            <a:r>
              <a:rPr lang="ru-RU" sz="23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управленческие показатели</a:t>
            </a:r>
            <a:r>
              <a:rPr lang="ru-RU" sz="23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smtClean="0">
                <a:latin typeface="Arial" pitchFamily="34" charset="0"/>
                <a:cs typeface="Arial" pitchFamily="34" charset="0"/>
              </a:rPr>
              <a:t>(оперативные и не оперативные) – отражают изменения объектов учета без привязки к реальному времени, например, в будущем или прошлом, но также оперативно анализируются (показатели планирования продаж и закупок товара).</a:t>
            </a:r>
          </a:p>
          <a:p>
            <a:pPr>
              <a:buFontTx/>
              <a:buChar char="-"/>
            </a:pPr>
            <a:r>
              <a:rPr lang="ru-RU" sz="23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регламентированные показатели</a:t>
            </a:r>
            <a:r>
              <a:rPr lang="ru-RU" sz="23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smtClean="0">
                <a:latin typeface="Arial" pitchFamily="34" charset="0"/>
                <a:cs typeface="Arial" pitchFamily="34" charset="0"/>
              </a:rPr>
              <a:t>– отражают изменения объектов учета без привязки к реальному времени, например, в будущем и прошлом, но в отличие от управленческих могут регистрироваться и рассчитываться с определенной периодичностью (показатели себестоимости).</a:t>
            </a:r>
            <a:endParaRPr lang="ru-RU" sz="23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868346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Общая схема оперативного учета</a:t>
            </a:r>
            <a:endParaRPr lang="ru-RU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Рисунок 45" descr="Глава 11. Учет движения средств page1 imag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357298"/>
            <a:ext cx="505810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57818" y="1357298"/>
            <a:ext cx="364333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Регистр накопления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– это объект конфигурации, предназначенный для хранения движений регистра и итоговой информации.</a:t>
            </a:r>
          </a:p>
          <a:p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Различают следующие виды накапливаемых показателей: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■ </a:t>
            </a:r>
            <a:r>
              <a:rPr lang="ru-RU" sz="20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показатели остатков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■ </a:t>
            </a:r>
            <a:r>
              <a:rPr lang="ru-RU" sz="20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оборотные показатели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Регистр накопления</a:t>
            </a:r>
            <a:endParaRPr lang="ru-RU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Рисунок 55" descr="Глава 11. Учет движения средств page2 image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857231"/>
            <a:ext cx="6643734" cy="5989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Виды показателей</a:t>
            </a:r>
            <a:endParaRPr lang="ru-RU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Рисунок 65" descr="Глава 11. Учет движения средств page2 image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071" y="1071546"/>
            <a:ext cx="8206001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Показатели остатков</a:t>
            </a:r>
            <a:endParaRPr lang="ru-RU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Рисунок 80" descr="Глава 11. Учет движения средств page2 imag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071546"/>
            <a:ext cx="8791323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5403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Оборотные показатели</a:t>
            </a:r>
            <a:endParaRPr lang="ru-RU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Рисунок 81" descr="Глава 11. Учет движения средств page2 imag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00108"/>
            <a:ext cx="8362821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Структура регистра накопления</a:t>
            </a:r>
            <a:endParaRPr lang="ru-RU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Рисунок 109" descr="Глава 11. Учет движения средств page3 imag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071546"/>
            <a:ext cx="7143800" cy="559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Структура регистра накопления</a:t>
            </a:r>
            <a:endParaRPr lang="ru-RU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Рисунок 110" descr="Глава 11. Учет движения средств page3 imag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033" y="1142984"/>
            <a:ext cx="788162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Рисунок 111" descr="tab11 1"/>
          <p:cNvPicPr>
            <a:picLocks noChangeAspect="1" noChangeArrowheads="1"/>
          </p:cNvPicPr>
          <p:nvPr/>
        </p:nvPicPr>
        <p:blipFill>
          <a:blip r:embed="rId3"/>
          <a:srcRect t="14004" r="9384"/>
          <a:stretch>
            <a:fillRect/>
          </a:stretch>
        </p:blipFill>
        <p:spPr bwMode="auto">
          <a:xfrm>
            <a:off x="2214546" y="4929198"/>
            <a:ext cx="4932623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Пример регистра накопления</a:t>
            </a:r>
            <a:endParaRPr lang="ru-RU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Рисунок 10" descr="http://v8.1c.ru/overview/images/AccumulationReg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386" y="1357298"/>
            <a:ext cx="896141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268</Words>
  <Application>Microsoft Office PowerPoint</Application>
  <PresentationFormat>Экран (4:3)</PresentationFormat>
  <Paragraphs>53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Тема Office</vt:lpstr>
      <vt:lpstr>Лекция </vt:lpstr>
      <vt:lpstr>Регистр сведений</vt:lpstr>
      <vt:lpstr>Справочник vs Регистр сведений</vt:lpstr>
      <vt:lpstr>Справочник vs Регистр сведений</vt:lpstr>
      <vt:lpstr>Справочник vs Регистр сведений</vt:lpstr>
      <vt:lpstr>Справочник vs Регистр сведений</vt:lpstr>
      <vt:lpstr>Справочник vs Регистр сведений</vt:lpstr>
      <vt:lpstr>Регистры накопления</vt:lpstr>
      <vt:lpstr>Общая схема оперативного учета</vt:lpstr>
      <vt:lpstr>Регистр накопления</vt:lpstr>
      <vt:lpstr>Виды показателей</vt:lpstr>
      <vt:lpstr>Показатели остатков</vt:lpstr>
      <vt:lpstr>Оборотные показатели</vt:lpstr>
      <vt:lpstr>Структура регистра накопления</vt:lpstr>
      <vt:lpstr>Структура регистра накопления</vt:lpstr>
      <vt:lpstr>Пример регистра накопления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  информационно-управляющих систем</dc:title>
  <dc:creator>Masha</dc:creator>
  <cp:lastModifiedBy>Admin</cp:lastModifiedBy>
  <cp:revision>27</cp:revision>
  <dcterms:created xsi:type="dcterms:W3CDTF">2014-09-29T11:47:26Z</dcterms:created>
  <dcterms:modified xsi:type="dcterms:W3CDTF">2020-12-02T17:19:30Z</dcterms:modified>
</cp:coreProperties>
</file>