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58" r:id="rId5"/>
    <p:sldId id="259" r:id="rId6"/>
    <p:sldId id="260" r:id="rId7"/>
    <p:sldId id="261" r:id="rId8"/>
    <p:sldId id="262" r:id="rId9"/>
    <p:sldId id="263" r:id="rId10"/>
    <p:sldId id="273" r:id="rId11"/>
    <p:sldId id="264" r:id="rId12"/>
    <p:sldId id="265" r:id="rId13"/>
    <p:sldId id="266" r:id="rId14"/>
    <p:sldId id="267" r:id="rId15"/>
    <p:sldId id="268" r:id="rId16"/>
    <p:sldId id="274" r:id="rId17"/>
    <p:sldId id="269" r:id="rId18"/>
    <p:sldId id="270" r:id="rId19"/>
    <p:sldId id="275" r:id="rId20"/>
    <p:sldId id="271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AF02-E457-461B-AB1A-9D1C1C8AED28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28EF-6D7C-42A3-ACF4-394115D84E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AF02-E457-461B-AB1A-9D1C1C8AED28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28EF-6D7C-42A3-ACF4-394115D84E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AF02-E457-461B-AB1A-9D1C1C8AED28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28EF-6D7C-42A3-ACF4-394115D84E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AF02-E457-461B-AB1A-9D1C1C8AED28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28EF-6D7C-42A3-ACF4-394115D84E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AF02-E457-461B-AB1A-9D1C1C8AED28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28EF-6D7C-42A3-ACF4-394115D84E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AF02-E457-461B-AB1A-9D1C1C8AED28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28EF-6D7C-42A3-ACF4-394115D84E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AF02-E457-461B-AB1A-9D1C1C8AED28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28EF-6D7C-42A3-ACF4-394115D84E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AF02-E457-461B-AB1A-9D1C1C8AED28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28EF-6D7C-42A3-ACF4-394115D84E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AF02-E457-461B-AB1A-9D1C1C8AED28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28EF-6D7C-42A3-ACF4-394115D84E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AF02-E457-461B-AB1A-9D1C1C8AED28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28EF-6D7C-42A3-ACF4-394115D84E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AF02-E457-461B-AB1A-9D1C1C8AED28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28EF-6D7C-42A3-ACF4-394115D84E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AF02-E457-461B-AB1A-9D1C1C8AED28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928EF-6D7C-42A3-ACF4-394115D84E3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Обзор объектов 1С:Предприятие 8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74894"/>
          </a:xfrm>
        </p:spPr>
        <p:txBody>
          <a:bodyPr>
            <a:normAutofit/>
          </a:bodyPr>
          <a:lstStyle/>
          <a:p>
            <a:r>
              <a:rPr lang="ru-RU" dirty="0"/>
              <a:t>Все объекты </a:t>
            </a:r>
            <a:r>
              <a:rPr lang="ru-RU" dirty="0" smtClean="0"/>
              <a:t>системы делят на: Общие, </a:t>
            </a:r>
            <a:r>
              <a:rPr lang="ru-RU" dirty="0"/>
              <a:t>прикладные </a:t>
            </a:r>
            <a:r>
              <a:rPr lang="ru-RU" dirty="0" smtClean="0"/>
              <a:t>и подчиненные.</a:t>
            </a:r>
            <a:endParaRPr lang="ru-RU" dirty="0"/>
          </a:p>
        </p:txBody>
      </p:sp>
      <p:pic>
        <p:nvPicPr>
          <p:cNvPr id="4" name="Содержимое 3" descr="Общие объекты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2071678"/>
            <a:ext cx="500066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540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dirty="0"/>
              <a:t>Общие объекты расположены в ветви дерева конфигурации Общие. Они играют вспомогательную роль при разработке конфигурации.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smtClean="0"/>
              <a:t>Общие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857892"/>
          </a:xfrm>
        </p:spPr>
        <p:txBody>
          <a:bodyPr>
            <a:normAutofit fontScale="70000" lnSpcReduction="20000"/>
          </a:bodyPr>
          <a:lstStyle/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Подсистемы. Позволяют структурировать конфигурацию по видам решаемых с ее помощью задач. Например, если конфигурация решает задачи бухгалтерского учета и расчета зарплаты, логично будет создать две подсистемы. При создании новых объектов можно "привязывать" их к подсистемам в зависимости от их предназначения. Использование подсистем облегчает работу с большими конфигурациями.</a:t>
            </a:r>
          </a:p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Общие модули. Содержат процедуры и функции, доступные из других объектов. В этих модулях нельзя определять переменные.</a:t>
            </a:r>
          </a:p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Параметры сеанса. Они нужны, в основном, для настройки прав доступа к данным. Эти параметры устанавливаются при старте системы. Например, в этот параметр может быть записано имя пользователя, вошедшего в систему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dirty="0" smtClean="0"/>
              <a:t>Общие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71546"/>
            <a:ext cx="8643998" cy="5643602"/>
          </a:xfrm>
        </p:spPr>
        <p:txBody>
          <a:bodyPr>
            <a:normAutofit fontScale="70000" lnSpcReduction="20000"/>
          </a:bodyPr>
          <a:lstStyle/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Роли. Предназначены для настройки полномочий различных групп пользователей по доступу к данным. После создания и настройки роли ее можно назначить пользователю (для настройки списка пользователей применяют команду меню Администрирование &gt; Пользователи ).</a:t>
            </a:r>
          </a:p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Планы обмена. Определяют правила обмена данными между информационными базами. Например, этот механизм можно использовать для обмена данными между головной организацией и филиалами или между подразделениями организации.</a:t>
            </a:r>
          </a:p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Критерии отбора. Позволяют создавать правила отбора, которые пользователь может применять при работе со списками данных в режиме 1С:Предприятие.</a:t>
            </a:r>
          </a:p>
          <a:p>
            <a:pPr mar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smtClean="0"/>
              <a:t>Подписки </a:t>
            </a:r>
            <a:r>
              <a:rPr lang="ru-RU" dirty="0"/>
              <a:t>на события. С помощью подписок на события можно назначать обработчики для событий объектов. Например, обработчик может быть вызван при копировании документа.</a:t>
            </a:r>
          </a:p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Регламентные задания. Регламентные задания позволяют выполнять различные операции по расписанию.</a:t>
            </a:r>
          </a:p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Общие формы. Эти формы могут быть использованы различными объектами для решения схожих задач.</a:t>
            </a:r>
          </a:p>
          <a:p>
            <a:pPr mar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Интерфейсы. Хранит пользовательские интерфейсы (главное меню, набор панелей инструментов), которые можно назначать различным пользователям. Каждый интерфейс можно оснастить лишь теми командами, которые нужны определенному пользователю.</a:t>
            </a:r>
          </a:p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Общие макеты. Хранит общие макеты (шаблоны печатных форм ), которые доступны другим объектам конфигурации для формирования печатных вариантов электронных материалов.</a:t>
            </a:r>
          </a:p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Общие картинки. Хранит общедоступные картинки. Их можно, например, использовать в формах при настройке изображений на кнопках и в других случаях.</a:t>
            </a:r>
          </a:p>
          <a:p>
            <a:pPr mar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Пакеты XDTO. XML </a:t>
            </a:r>
            <a:r>
              <a:rPr lang="ru-RU" dirty="0" err="1"/>
              <a:t>Data</a:t>
            </a:r>
            <a:r>
              <a:rPr lang="ru-RU" dirty="0"/>
              <a:t> </a:t>
            </a:r>
            <a:r>
              <a:rPr lang="ru-RU" dirty="0" err="1"/>
              <a:t>Transfer</a:t>
            </a:r>
            <a:r>
              <a:rPr lang="ru-RU" dirty="0"/>
              <a:t> </a:t>
            </a:r>
            <a:r>
              <a:rPr lang="ru-RU" dirty="0" err="1"/>
              <a:t>Object</a:t>
            </a:r>
            <a:r>
              <a:rPr lang="ru-RU" dirty="0"/>
              <a:t> (XDTO) - это универсальный способ представления данных, который предназначен для организации взаимодействия с внешними программными системами. В частности, с другими конфигурациями 1С:Предприятия 8, с другими информационными системами.</a:t>
            </a:r>
          </a:p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WEB-сервисы. Здесь можно создать и настроить WEB-сервисы, которые обеспечивают экспорт функциональности конфигурации.</a:t>
            </a:r>
          </a:p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WS-ссылки. Содержит статические ссылки на опубликованные WEB-сервисы. Позволяет использовать функциональность этих сервисов.</a:t>
            </a:r>
          </a:p>
          <a:p>
            <a:pPr mar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Стили. Содержит наборы настроек форматирования, которые можно применить в ходе разработки. Например - с помощью механизма стилей можно быстро настроить форму заранее заданным образом.</a:t>
            </a:r>
          </a:p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Языки. Позволяют задавать различные языки, на которых можно будет настраивать интерфейс программы. Если в системе задано несколько языков, при настройке объекта появляется возможность задавать некоторые параметры на разных языках. В итоге это приводит к тому, что интерфейс системы может существовать для различных языков.</a:t>
            </a:r>
          </a:p>
          <a:p>
            <a:pPr mar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Прикладные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540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dirty="0"/>
              <a:t>Прикладные объекты применяются для разработки прикладного решения. Именно эти объекты "видны" пользователю, который работает с большинством из них в режиме 1С:Предприятие. Дадим характеристику прикладных объектов.</a:t>
            </a:r>
          </a:p>
          <a:p>
            <a:pPr marL="0" indent="540000" algn="just">
              <a:lnSpc>
                <a:spcPct val="114000"/>
              </a:lnSpc>
              <a:spcBef>
                <a:spcPts val="0"/>
              </a:spcBef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Прикладные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Константы. Предназначены для хранения информации, которая либо не изменяется в ходе деятельности организации, либо изменяется очень редко. Например, в константе можно сохранить название организации, ФИО директора и другие подобные данные.</a:t>
            </a:r>
          </a:p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Справочники. Предназначены для хранения списков однотипных данных. Например, в справочниках хранят списки клиентов, сотрудников, товаров, материалов.</a:t>
            </a:r>
          </a:p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Документы. С их помощью информация попадает в систему. Документы могут выступать в качестве электронных аналогов первичных учетных документов. Вместе с документами используются такие объекты, как Нумераторы (для обеспечения сквозной нумерации различных документов ) и Последовательности (для обеспечения правильной последовательности документов ).</a:t>
            </a:r>
          </a:p>
          <a:p>
            <a:pPr mar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Прикладные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Журналы документов. Они используются для группировки документов различных видов.</a:t>
            </a:r>
          </a:p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Перечисления. Их применяют для хранения наборов значений, заданных в процессе конфигурирования и не изменяемых в ходе работы пользователя с конфигурацией.</a:t>
            </a:r>
          </a:p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Отчеты. Применяются для создания отчетов, которые являются средством представления выходных данных учетной системы.</a:t>
            </a:r>
          </a:p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Обработки. Предназначены для обработки информации, выполнения различных операций с данными.</a:t>
            </a:r>
          </a:p>
          <a:p>
            <a:pPr mar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Прикладные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Планы видов характеристик. Применяются для описания видов характеристик объектов.</a:t>
            </a:r>
          </a:p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Планы счетов. Используются для целей организации бухгалтерского учета. Представляют собой списки счетов учета. Применяются совместно с регистрами бухгалтерии.</a:t>
            </a:r>
          </a:p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Планы видов расчета. Используются для описания видов расчета и их взаимосвязей, применяются совместно с регистрами расчета.</a:t>
            </a:r>
          </a:p>
          <a:p>
            <a:pPr marL="0" lv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Регистры сведений. Предназначены для накопления информации по нескольким измерениям с возможностью хранения истории изменения данных и с возможностью хранения нечисловых данных.</a:t>
            </a:r>
          </a:p>
          <a:p>
            <a:pPr mar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Прикладные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lvl="0" indent="540000" algn="just">
              <a:lnSpc>
                <a:spcPct val="12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Регистры накопления. Предназначены для хранения данных в разрезе нескольких измерений, поддерживают получение информации об остатках и оборотах хранимых величин.</a:t>
            </a:r>
          </a:p>
          <a:p>
            <a:pPr marL="0" lvl="0" indent="540000" algn="just">
              <a:lnSpc>
                <a:spcPct val="12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Регистры бухгалтерии. Хранят информацию о бухгалтерских операциях.</a:t>
            </a:r>
          </a:p>
          <a:p>
            <a:pPr marL="0" lvl="0" indent="540000" algn="just">
              <a:lnSpc>
                <a:spcPct val="12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Регистры расчета Хранят информацию о расчетах. Применяются, в основном, для целей расчета заработной платы.</a:t>
            </a:r>
          </a:p>
          <a:p>
            <a:pPr marL="0" indent="540000" algn="just">
              <a:lnSpc>
                <a:spcPct val="124000"/>
              </a:lnSpc>
              <a:spcBef>
                <a:spcPts val="0"/>
              </a:spcBef>
              <a:buFont typeface="+mj-lt"/>
              <a:buAutoNum type="arabicParenR"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Прикладные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540000" algn="just">
              <a:lnSpc>
                <a:spcPct val="12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Бизнес-процессы. Позволяют создавать структуры, автоматизирующие выполнение многошаговых операций. Например – движение документа между различными должностными лицами организации.</a:t>
            </a:r>
          </a:p>
          <a:p>
            <a:pPr marL="0" lvl="0" indent="540000" algn="just">
              <a:lnSpc>
                <a:spcPct val="12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Задачи. Используются совместно с Бизнес-процессами. Нужны для ведения учета задач по исполнителям.</a:t>
            </a:r>
          </a:p>
          <a:p>
            <a:pPr marL="0" indent="540000" algn="just">
              <a:lnSpc>
                <a:spcPct val="124000"/>
              </a:lnSpc>
              <a:spcBef>
                <a:spcPts val="0"/>
              </a:spcBef>
              <a:buFont typeface="+mj-lt"/>
              <a:buAutoNum type="arabicParenR"/>
            </a:pP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Подчиненные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540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dirty="0"/>
              <a:t>Подчиненные объекты подчинены другим объектам конфигурации. Например, вы можете видеть объект конфигурации Документ, которому принадлежит несколько подчиненных объектов.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Подчиненные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Реквизиты. Реквизиты позволяют добавлять объекту дополнительные свойства. Например, если нам нужно, чтобы в документ можно было ввести сумму операции, мы можем ввести в него соответствующий реквизит.</a:t>
            </a:r>
          </a:p>
          <a:p>
            <a:pPr mar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Табличные части. Используются в том случае, если в документ (или другой объект, которому подчинена табличная часть ) нужно добавить произвольное количество записей (фактически - дополнительных свойств), оформленных в виде таблицы. Табличные части, в свою очередь, имеют реквизиты.</a:t>
            </a:r>
          </a:p>
          <a:p>
            <a:pPr marL="0" indent="540000" algn="just">
              <a:lnSpc>
                <a:spcPct val="134000"/>
              </a:lnSpc>
              <a:spcBef>
                <a:spcPts val="0"/>
              </a:spcBef>
              <a:buFont typeface="+mj-lt"/>
              <a:buAutoNum type="arabicParenR"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Подчиненные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540000" algn="just">
              <a:lnSpc>
                <a:spcPct val="12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Формы. Формы используют для организации ввода и просмотра информации. В 1С:Предприятие 8 существует специальный редактор, который предназначен для разработки и модификации форм.</a:t>
            </a:r>
          </a:p>
          <a:p>
            <a:pPr marL="0" indent="540000" algn="just">
              <a:lnSpc>
                <a:spcPct val="12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Макеты. Макеты применяют для описания печатных форм различных объектов. Макет содержит "заготовки", которые, при формировании печатной формы конкретного объекта заполняются данными.</a:t>
            </a:r>
          </a:p>
          <a:p>
            <a:pPr marL="0" indent="540000" algn="just">
              <a:lnSpc>
                <a:spcPct val="124000"/>
              </a:lnSpc>
              <a:spcBef>
                <a:spcPts val="0"/>
              </a:spcBef>
              <a:buFont typeface="+mj-lt"/>
              <a:buAutoNum type="arabicParenR"/>
            </a:pP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Подчиненные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540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dirty="0" smtClean="0"/>
              <a:t>Подчиненные объекты для </a:t>
            </a:r>
            <a:r>
              <a:rPr lang="ru-RU" dirty="0"/>
              <a:t>прикладных объектов Журнал документов и Регистр накопления.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Подчиненные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540000" algn="just">
              <a:lnSpc>
                <a:spcPct val="11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Графы. Графы журнала документов используются для отображения информации о документах, входящих в журнал.</a:t>
            </a:r>
          </a:p>
          <a:p>
            <a:pPr marL="0" indent="540000" algn="just">
              <a:lnSpc>
                <a:spcPct val="11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Измерения. Измерения регистров - это объекты, в разрезе которых ведется учет показателей в регистрах.</a:t>
            </a:r>
          </a:p>
          <a:p>
            <a:pPr marL="0" indent="540000" algn="just">
              <a:lnSpc>
                <a:spcPct val="11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/>
              <a:t>Ресурсы. Ресурсы регистров используют для хранения данных, по которым ведется учет в регистре.</a:t>
            </a:r>
          </a:p>
          <a:p>
            <a:pPr marL="0" indent="540000" algn="just">
              <a:lnSpc>
                <a:spcPct val="114000"/>
              </a:lnSpc>
              <a:spcBef>
                <a:spcPts val="0"/>
              </a:spcBef>
              <a:buFont typeface="+mj-lt"/>
              <a:buAutoNum type="arabicParenR"/>
            </a:pP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540000" algn="just">
              <a:lnSpc>
                <a:spcPct val="11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 smtClean="0"/>
              <a:t>Перечислите общие объекты 1С и опишите их.</a:t>
            </a:r>
          </a:p>
          <a:p>
            <a:pPr marL="0" indent="540000" algn="just">
              <a:lnSpc>
                <a:spcPct val="11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 smtClean="0"/>
              <a:t>Перечислите прикладные объекты 1С и опишите их.</a:t>
            </a:r>
          </a:p>
          <a:p>
            <a:pPr marL="0" indent="540000" algn="just">
              <a:lnSpc>
                <a:spcPct val="11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dirty="0" smtClean="0"/>
              <a:t>Перечислите подчиненные объекты 1С и опишите их.</a:t>
            </a:r>
          </a:p>
          <a:p>
            <a:pPr marL="0" indent="540000" algn="just">
              <a:lnSpc>
                <a:spcPct val="114000"/>
              </a:lnSpc>
              <a:spcBef>
                <a:spcPts val="0"/>
              </a:spcBef>
              <a:buFont typeface="+mj-lt"/>
              <a:buAutoNum type="arabicParenR"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1024</Words>
  <Application>Microsoft Office PowerPoint</Application>
  <PresentationFormat>Экран (4:3)</PresentationFormat>
  <Paragraphs>68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Обзор объектов 1С:Предприятие 8</vt:lpstr>
      <vt:lpstr>Все объекты системы делят на: Общие, прикладные и подчиненные.</vt:lpstr>
      <vt:lpstr>Общие</vt:lpstr>
      <vt:lpstr>Общие</vt:lpstr>
      <vt:lpstr>Общие</vt:lpstr>
      <vt:lpstr>Общие</vt:lpstr>
      <vt:lpstr>Общие</vt:lpstr>
      <vt:lpstr>Общие</vt:lpstr>
      <vt:lpstr>Общие</vt:lpstr>
      <vt:lpstr>Прикладные</vt:lpstr>
      <vt:lpstr>Прикладные</vt:lpstr>
      <vt:lpstr>Прикладные</vt:lpstr>
      <vt:lpstr>Прикладные</vt:lpstr>
      <vt:lpstr>Прикладные</vt:lpstr>
      <vt:lpstr>Прикладные</vt:lpstr>
      <vt:lpstr>Подчиненные</vt:lpstr>
      <vt:lpstr>Подчиненные</vt:lpstr>
      <vt:lpstr>Подчиненные</vt:lpstr>
      <vt:lpstr>Подчиненные</vt:lpstr>
      <vt:lpstr>Подчиненные</vt:lpstr>
      <vt:lpstr>Вопросы:</vt:lpstr>
    </vt:vector>
  </TitlesOfParts>
  <Company>БПТ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Обзор объектов 1С:Предприятие 8</dc:title>
  <dc:creator>4</dc:creator>
  <cp:lastModifiedBy>kol13</cp:lastModifiedBy>
  <cp:revision>16</cp:revision>
  <dcterms:created xsi:type="dcterms:W3CDTF">2016-03-15T05:33:37Z</dcterms:created>
  <dcterms:modified xsi:type="dcterms:W3CDTF">2016-03-15T07:13:47Z</dcterms:modified>
</cp:coreProperties>
</file>