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69" r:id="rId4"/>
    <p:sldId id="281" r:id="rId5"/>
    <p:sldId id="268" r:id="rId6"/>
    <p:sldId id="270" r:id="rId7"/>
    <p:sldId id="271" r:id="rId8"/>
    <p:sldId id="272" r:id="rId9"/>
    <p:sldId id="273" r:id="rId10"/>
    <p:sldId id="260" r:id="rId11"/>
    <p:sldId id="261" r:id="rId12"/>
    <p:sldId id="262" r:id="rId13"/>
    <p:sldId id="263" r:id="rId14"/>
    <p:sldId id="264" r:id="rId15"/>
    <p:sldId id="265" r:id="rId16"/>
    <p:sldId id="267" r:id="rId17"/>
    <p:sldId id="282" r:id="rId18"/>
    <p:sldId id="283" r:id="rId19"/>
    <p:sldId id="266" r:id="rId20"/>
    <p:sldId id="274" r:id="rId21"/>
    <p:sldId id="275" r:id="rId22"/>
    <p:sldId id="277" r:id="rId23"/>
    <p:sldId id="278" r:id="rId24"/>
    <p:sldId id="280" r:id="rId25"/>
    <p:sldId id="279" r:id="rId26"/>
    <p:sldId id="284" r:id="rId27"/>
    <p:sldId id="285" r:id="rId28"/>
    <p:sldId id="286"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380" y="6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1D8BD707-D9CF-40AE-B4C6-C98DA3205C09}" type="datetimeFigureOut">
              <a:rPr lang="en-US" smtClean="0"/>
              <a:pPr/>
              <a:t>5/5/2021</a:t>
            </a:fld>
            <a:endParaRPr lang="en-US"/>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en-US"/>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4"/>
          </p:nvPr>
        </p:nvSpPr>
        <p:spPr/>
        <p:txBody>
          <a:bodyPr rtlCol="0"/>
          <a:lstStyle/>
          <a:p>
            <a:fld id="{1D8BD707-D9CF-40AE-B4C6-C98DA3205C09}" type="datetimeFigureOut">
              <a:rPr lang="en-US" smtClean="0"/>
              <a:pPr/>
              <a:t>5/5/2021</a:t>
            </a:fld>
            <a:endParaRPr lang="en-US"/>
          </a:p>
        </p:txBody>
      </p:sp>
      <p:sp>
        <p:nvSpPr>
          <p:cNvPr id="9" name="Номер слайда 8"/>
          <p:cNvSpPr>
            <a:spLocks noGrp="1"/>
          </p:cNvSpPr>
          <p:nvPr>
            <p:ph type="sldNum" sz="quarter" idx="15"/>
          </p:nvPr>
        </p:nvSpPr>
        <p:spPr/>
        <p:txBody>
          <a:bodyPr rtlCol="0"/>
          <a:lstStyle/>
          <a:p>
            <a:fld id="{B6F15528-21DE-4FAA-801E-634DDDAF4B2B}" type="slidenum">
              <a:rPr lang="en-US" smtClean="0"/>
              <a:pPr/>
              <a:t>‹#›</a:t>
            </a:fld>
            <a:endParaRPr lang="en-US"/>
          </a:p>
        </p:txBody>
      </p:sp>
      <p:sp>
        <p:nvSpPr>
          <p:cNvPr id="10" name="Нижний колонтитул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1D8BD707-D9CF-40AE-B4C6-C98DA3205C09}" type="datetimeFigureOut">
              <a:rPr lang="en-US" smtClean="0"/>
              <a:pPr/>
              <a:t>5/5/2021</a:t>
            </a:fld>
            <a:endParaRPr lang="en-US"/>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en-US"/>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5" name="Дата 4"/>
          <p:cNvSpPr>
            <a:spLocks noGrp="1"/>
          </p:cNvSpPr>
          <p:nvPr>
            <p:ph type="dt" sz="half" idx="10"/>
          </p:nvPr>
        </p:nvSpPr>
        <p:spPr/>
        <p:txBody>
          <a:bodyPr/>
          <a:lstStyle/>
          <a:p>
            <a:fld id="{1D8BD707-D9CF-40AE-B4C6-C98DA3205C09}" type="datetimeFigureOut">
              <a:rPr lang="en-US" smtClean="0"/>
              <a:pPr/>
              <a:t>5/5/2021</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B6F15528-21DE-4FAA-801E-634DDDAF4B2B}" type="slidenum">
              <a:rPr lang="en-US" smtClean="0"/>
              <a:pPr/>
              <a:t>‹#›</a:t>
            </a:fld>
            <a:endParaRPr lang="en-US"/>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a:t>Образец заголовка</a:t>
            </a:r>
            <a:endParaRPr kumimoji="0" lang="en-US"/>
          </a:p>
        </p:txBody>
      </p:sp>
      <p:sp>
        <p:nvSpPr>
          <p:cNvPr id="7" name="Дата 6"/>
          <p:cNvSpPr>
            <a:spLocks noGrp="1"/>
          </p:cNvSpPr>
          <p:nvPr>
            <p:ph type="dt" sz="half" idx="10"/>
          </p:nvPr>
        </p:nvSpPr>
        <p:spPr/>
        <p:txBody>
          <a:bodyPr/>
          <a:lstStyle/>
          <a:p>
            <a:fld id="{1D8BD707-D9CF-40AE-B4C6-C98DA3205C09}" type="datetimeFigureOut">
              <a:rPr lang="en-US" smtClean="0"/>
              <a:pPr/>
              <a:t>5/5/2021</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B6F15528-21DE-4FAA-801E-634DDDAF4B2B}" type="slidenum">
              <a:rPr lang="en-US" smtClean="0"/>
              <a:pPr/>
              <a:t>‹#›</a:t>
            </a:fld>
            <a:endParaRPr lang="en-US"/>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6" name="Дата 5"/>
          <p:cNvSpPr>
            <a:spLocks noGrp="1"/>
          </p:cNvSpPr>
          <p:nvPr>
            <p:ph type="dt" sz="half" idx="10"/>
          </p:nvPr>
        </p:nvSpPr>
        <p:spPr/>
        <p:txBody>
          <a:bodyPr rtlCol="0"/>
          <a:lstStyle/>
          <a:p>
            <a:fld id="{1D8BD707-D9CF-40AE-B4C6-C98DA3205C09}" type="datetimeFigureOut">
              <a:rPr lang="en-US" smtClean="0"/>
              <a:pPr/>
              <a:t>5/5/2021</a:t>
            </a:fld>
            <a:endParaRPr lang="en-US"/>
          </a:p>
        </p:txBody>
      </p:sp>
      <p:sp>
        <p:nvSpPr>
          <p:cNvPr id="7" name="Номер слайда 6"/>
          <p:cNvSpPr>
            <a:spLocks noGrp="1"/>
          </p:cNvSpPr>
          <p:nvPr>
            <p:ph type="sldNum" sz="quarter" idx="11"/>
          </p:nvPr>
        </p:nvSpPr>
        <p:spPr/>
        <p:txBody>
          <a:bodyPr rtlCol="0"/>
          <a:lstStyle/>
          <a:p>
            <a:fld id="{B6F15528-21DE-4FAA-801E-634DDDAF4B2B}" type="slidenum">
              <a:rPr lang="en-US" smtClean="0"/>
              <a:pPr/>
              <a:t>‹#›</a:t>
            </a:fld>
            <a:endParaRPr lang="en-US"/>
          </a:p>
        </p:txBody>
      </p:sp>
      <p:sp>
        <p:nvSpPr>
          <p:cNvPr id="8" name="Нижний колонтитул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D8BD707-D9CF-40AE-B4C6-C98DA3205C09}" type="datetimeFigureOut">
              <a:rPr lang="en-US" smtClean="0"/>
              <a:pPr/>
              <a:t>5/5/2021</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1" name="Дата 20"/>
          <p:cNvSpPr>
            <a:spLocks noGrp="1"/>
          </p:cNvSpPr>
          <p:nvPr>
            <p:ph type="dt" sz="half" idx="14"/>
          </p:nvPr>
        </p:nvSpPr>
        <p:spPr/>
        <p:txBody>
          <a:bodyPr rtlCol="0"/>
          <a:lstStyle/>
          <a:p>
            <a:fld id="{1D8BD707-D9CF-40AE-B4C6-C98DA3205C09}" type="datetimeFigureOut">
              <a:rPr lang="en-US" smtClean="0"/>
              <a:pPr/>
              <a:t>5/5/2021</a:t>
            </a:fld>
            <a:endParaRPr lang="en-US"/>
          </a:p>
        </p:txBody>
      </p:sp>
      <p:sp>
        <p:nvSpPr>
          <p:cNvPr id="22" name="Номер слайда 21"/>
          <p:cNvSpPr>
            <a:spLocks noGrp="1"/>
          </p:cNvSpPr>
          <p:nvPr>
            <p:ph type="sldNum" sz="quarter" idx="15"/>
          </p:nvPr>
        </p:nvSpPr>
        <p:spPr/>
        <p:txBody>
          <a:bodyPr rtlCol="0"/>
          <a:lstStyle/>
          <a:p>
            <a:fld id="{B6F15528-21DE-4FAA-801E-634DDDAF4B2B}" type="slidenum">
              <a:rPr lang="en-US" smtClean="0"/>
              <a:pPr/>
              <a:t>‹#›</a:t>
            </a:fld>
            <a:endParaRPr lang="en-US"/>
          </a:p>
        </p:txBody>
      </p:sp>
      <p:sp>
        <p:nvSpPr>
          <p:cNvPr id="23" name="Нижний колонтитул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1D8BD707-D9CF-40AE-B4C6-C98DA3205C09}" type="datetimeFigureOut">
              <a:rPr lang="en-US" smtClean="0"/>
              <a:pPr/>
              <a:t>5/5/2021</a:t>
            </a:fld>
            <a:endParaRPr lang="en-US"/>
          </a:p>
        </p:txBody>
      </p:sp>
      <p:sp>
        <p:nvSpPr>
          <p:cNvPr id="18" name="Номер слайда 17"/>
          <p:cNvSpPr>
            <a:spLocks noGrp="1"/>
          </p:cNvSpPr>
          <p:nvPr>
            <p:ph type="sldNum" sz="quarter" idx="11"/>
          </p:nvPr>
        </p:nvSpPr>
        <p:spPr/>
        <p:txBody>
          <a:bodyPr rtlCol="0"/>
          <a:lstStyle/>
          <a:p>
            <a:fld id="{B6F15528-21DE-4FAA-801E-634DDDAF4B2B}" type="slidenum">
              <a:rPr lang="en-US" smtClean="0"/>
              <a:pPr/>
              <a:t>‹#›</a:t>
            </a:fld>
            <a:endParaRPr lang="en-US"/>
          </a:p>
        </p:txBody>
      </p:sp>
      <p:sp>
        <p:nvSpPr>
          <p:cNvPr id="21" name="Нижний колонтитул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1D8BD707-D9CF-40AE-B4C6-C98DA3205C09}" type="datetimeFigureOut">
              <a:rPr lang="en-US" smtClean="0"/>
              <a:pPr/>
              <a:t>5/5/2021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1D8BD707-D9CF-40AE-B4C6-C98DA3205C09}" type="datetimeFigureOut">
              <a:rPr lang="en-US" smtClean="0"/>
              <a:pPr/>
              <a:t>5/5/2021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D8BD707-D9CF-40AE-B4C6-C98DA3205C09}" type="datetimeFigureOut">
              <a:rPr lang="en-US" smtClean="0"/>
              <a:pPr/>
              <a:t>5/5/2021</a:t>
            </a:fld>
            <a:endParaRPr lang="en-US"/>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docs.cntd.ru/document/1200084848"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docs.cntd.ru/document/1200084848"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57200" y="2514600"/>
            <a:ext cx="8458200" cy="1222375"/>
          </a:xfrm>
        </p:spPr>
        <p:txBody>
          <a:bodyPr>
            <a:noAutofit/>
          </a:bodyPr>
          <a:lstStyle/>
          <a:p>
            <a:pPr algn="ctr"/>
            <a:r>
              <a:rPr lang="ru-RU" sz="6000" dirty="0"/>
              <a:t>Инженерные сооружения</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sz="quarter" idx="1"/>
          </p:nvPr>
        </p:nvSpPr>
        <p:spPr>
          <a:xfrm>
            <a:off x="457200" y="228600"/>
            <a:ext cx="8382000" cy="5943600"/>
          </a:xfrm>
        </p:spPr>
        <p:txBody>
          <a:bodyPr>
            <a:normAutofit fontScale="92500"/>
          </a:bodyPr>
          <a:lstStyle/>
          <a:p>
            <a:pPr fontAlgn="base">
              <a:buNone/>
            </a:pPr>
            <a:r>
              <a:rPr lang="ru-RU" b="1" dirty="0"/>
              <a:t>Подземные сооружения </a:t>
            </a:r>
            <a:r>
              <a:rPr lang="ru-RU" dirty="0"/>
              <a:t>- заглубленные части (полностью или частично) жилых, общественных и производственных зданий и сооружений, а также тоннели автомобильных дорог и пешеходных переходов ниже планировочной отметки земли, включая уникальные объекты (заглубление подземной части которых ниже планировочной отметки земли более чем на 10 м).</a:t>
            </a:r>
          </a:p>
          <a:p>
            <a:pPr fontAlgn="base">
              <a:buNone/>
            </a:pPr>
            <a:r>
              <a:rPr lang="ru-RU" sz="2400" dirty="0"/>
              <a:t> Наиболее распространёнными видами подземных сооружений по назначению являются: подземные гаражи, спортивные, рекреационные помещения, залы для зрелищных мероприятий и т.д.; сооружения промышленно-технологического назначения (емкости водопроводных и канализационных сетей, заглубленные части дробильно-сортировочных цехов, металлургических производств, подземные атомные котельные и т.п.); убежища ГО; пешеходные и коммуникационные тоннели; жилые дома; подпорные стены.</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228600" y="152400"/>
            <a:ext cx="8382000" cy="3200400"/>
          </a:xfrm>
        </p:spPr>
        <p:txBody>
          <a:bodyPr>
            <a:normAutofit fontScale="92500" lnSpcReduction="20000"/>
          </a:bodyPr>
          <a:lstStyle/>
          <a:p>
            <a:r>
              <a:rPr lang="ru-RU" b="1" dirty="0"/>
              <a:t>Тоннель (туннель)-</a:t>
            </a:r>
            <a:r>
              <a:rPr lang="ru-RU" dirty="0"/>
              <a:t>протяженное подземное сооружение высотой 2 м и более до выступающих конструкций, предназначенное для прокладки железных и автомобильных дорог, пешеходных переходов, коммуникаций.</a:t>
            </a:r>
          </a:p>
          <a:p>
            <a:r>
              <a:rPr lang="ru-RU" b="1" dirty="0"/>
              <a:t>Подземный пешеходный переход</a:t>
            </a:r>
            <a:r>
              <a:rPr lang="ru-RU" dirty="0"/>
              <a:t> обычно состоит из собственно тоннеля под проезжей частью или железной дорогой и ведущих к нему ступеней, расположенных на пешеходных дорожках . Часто ступеньки оборудованы наклонными дорожками для спуска велосипедов, детских и инвалидных колясок.</a:t>
            </a:r>
          </a:p>
        </p:txBody>
      </p:sp>
      <p:pic>
        <p:nvPicPr>
          <p:cNvPr id="4" name="Рисунок 3" descr="681783.jpg"/>
          <p:cNvPicPr>
            <a:picLocks noChangeAspect="1"/>
          </p:cNvPicPr>
          <p:nvPr/>
        </p:nvPicPr>
        <p:blipFill>
          <a:blip r:embed="rId2" cstate="print"/>
          <a:stretch>
            <a:fillRect/>
          </a:stretch>
        </p:blipFill>
        <p:spPr>
          <a:xfrm>
            <a:off x="381000" y="3429000"/>
            <a:ext cx="4114800" cy="3077232"/>
          </a:xfrm>
          <a:prstGeom prst="rect">
            <a:avLst/>
          </a:prstGeom>
        </p:spPr>
      </p:pic>
      <p:pic>
        <p:nvPicPr>
          <p:cNvPr id="5" name="Рисунок 4" descr="32_big.jpg"/>
          <p:cNvPicPr>
            <a:picLocks noChangeAspect="1"/>
          </p:cNvPicPr>
          <p:nvPr/>
        </p:nvPicPr>
        <p:blipFill>
          <a:blip r:embed="rId3" cstate="print"/>
          <a:stretch>
            <a:fillRect/>
          </a:stretch>
        </p:blipFill>
        <p:spPr>
          <a:xfrm>
            <a:off x="4648200" y="3429000"/>
            <a:ext cx="4191000" cy="312419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533400" y="533400"/>
            <a:ext cx="8001000" cy="5486400"/>
          </a:xfrm>
        </p:spPr>
        <p:txBody>
          <a:bodyPr>
            <a:normAutofit/>
          </a:bodyPr>
          <a:lstStyle/>
          <a:p>
            <a:r>
              <a:rPr lang="ru-RU" dirty="0"/>
              <a:t>Сборные железобетонные тоннели могут конструироваться составными из отдельных элементов - стен, днища и крышки; из элементов П-образного сечения - днища с нижними участками стен и перекрытия с верхними участками стен или из элементов, представляющих собой одну стенку с участками днища и перекрытия. Разрезка может быть и по другой, экономически обоснованной схеме.</a:t>
            </a:r>
          </a:p>
          <a:p>
            <a:r>
              <a:rPr lang="ru-RU" dirty="0"/>
              <a:t>При небольших размерах поперечного сечения (с точки зрения удобства изготовления и транспортировки) тоннели могут конструироваться из цельных замкнутых блоков длиной 1 - 3 м.</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a:t> Классификация тоннелей.</a:t>
            </a:r>
            <a:br>
              <a:rPr lang="ru-RU" dirty="0"/>
            </a:br>
            <a:endParaRPr lang="ru-RU" dirty="0"/>
          </a:p>
        </p:txBody>
      </p:sp>
      <p:sp>
        <p:nvSpPr>
          <p:cNvPr id="3" name="Содержимое 2"/>
          <p:cNvSpPr>
            <a:spLocks noGrp="1"/>
          </p:cNvSpPr>
          <p:nvPr>
            <p:ph sz="quarter" idx="1"/>
          </p:nvPr>
        </p:nvSpPr>
        <p:spPr>
          <a:xfrm>
            <a:off x="228600" y="990600"/>
            <a:ext cx="8610600" cy="2819400"/>
          </a:xfrm>
        </p:spPr>
        <p:txBody>
          <a:bodyPr>
            <a:normAutofit lnSpcReduction="10000"/>
          </a:bodyPr>
          <a:lstStyle/>
          <a:p>
            <a:pPr>
              <a:buNone/>
            </a:pPr>
            <a:r>
              <a:rPr lang="ru-RU" b="1" dirty="0">
                <a:latin typeface="Times New Roman" pitchFamily="18" charset="0"/>
                <a:cs typeface="Times New Roman" pitchFamily="18" charset="0"/>
              </a:rPr>
              <a:t>По назначению выделяют</a:t>
            </a:r>
            <a:r>
              <a:rPr lang="ru-RU" dirty="0">
                <a:latin typeface="Times New Roman" pitchFamily="18" charset="0"/>
                <a:cs typeface="Times New Roman" pitchFamily="18" charset="0"/>
              </a:rPr>
              <a:t>:</a:t>
            </a:r>
          </a:p>
          <a:p>
            <a:r>
              <a:rPr lang="ru-RU" dirty="0">
                <a:latin typeface="Times New Roman" pitchFamily="18" charset="0"/>
                <a:cs typeface="Times New Roman" pitchFamily="18" charset="0"/>
              </a:rPr>
              <a:t>транспортные тоннели, предназначенные для пропуска средств автомобильного или железнодорожного транспорта, поездов или скоростного трамвая, специальных видов транспорта (поездов на магнитной или воздушной подушке). Существуют также совмещенные транспортные тоннели для нескольких видов транспортных средств и пешеходов, судоходные тоннели и др</a:t>
            </a:r>
            <a:r>
              <a:rPr lang="ru-RU" dirty="0"/>
              <a:t>.</a:t>
            </a:r>
            <a:endParaRPr lang="en-US" dirty="0"/>
          </a:p>
          <a:p>
            <a:pPr>
              <a:buNone/>
            </a:pPr>
            <a:endParaRPr lang="ru-RU" dirty="0"/>
          </a:p>
        </p:txBody>
      </p:sp>
      <p:pic>
        <p:nvPicPr>
          <p:cNvPr id="4" name="Рисунок 3" descr="трасп.png"/>
          <p:cNvPicPr>
            <a:picLocks noChangeAspect="1"/>
          </p:cNvPicPr>
          <p:nvPr/>
        </p:nvPicPr>
        <p:blipFill>
          <a:blip r:embed="rId2" cstate="print"/>
          <a:stretch>
            <a:fillRect/>
          </a:stretch>
        </p:blipFill>
        <p:spPr>
          <a:xfrm>
            <a:off x="228600" y="3886200"/>
            <a:ext cx="4267200" cy="2971800"/>
          </a:xfrm>
          <a:prstGeom prst="rect">
            <a:avLst/>
          </a:prstGeom>
        </p:spPr>
      </p:pic>
      <p:pic>
        <p:nvPicPr>
          <p:cNvPr id="5" name="Рисунок 4" descr="транс.jpeg"/>
          <p:cNvPicPr>
            <a:picLocks noChangeAspect="1"/>
          </p:cNvPicPr>
          <p:nvPr/>
        </p:nvPicPr>
        <p:blipFill>
          <a:blip r:embed="rId3" cstate="print"/>
          <a:stretch>
            <a:fillRect/>
          </a:stretch>
        </p:blipFill>
        <p:spPr>
          <a:xfrm>
            <a:off x="4724400" y="3886200"/>
            <a:ext cx="4114800" cy="29718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304800" y="304800"/>
            <a:ext cx="3886200" cy="6553200"/>
          </a:xfrm>
        </p:spPr>
        <p:txBody>
          <a:bodyPr>
            <a:normAutofit/>
          </a:bodyPr>
          <a:lstStyle/>
          <a:p>
            <a:r>
              <a:rPr lang="ru-RU" dirty="0"/>
              <a:t>Гидротехнические тоннели сооружают в системе ГЭС, ГАЭС или АЭС для отвода и подачи воды к силовым агрегатам (энергетические и деривационные). К гидротехническим относятся также мелиоративные тоннели для осушения или орошения земель, тоннели для водоснабжения, а также лесосплавные тоннели</a:t>
            </a:r>
          </a:p>
        </p:txBody>
      </p:sp>
      <p:pic>
        <p:nvPicPr>
          <p:cNvPr id="4" name="Рисунок 3" descr="гидр.jpg"/>
          <p:cNvPicPr>
            <a:picLocks noChangeAspect="1"/>
          </p:cNvPicPr>
          <p:nvPr/>
        </p:nvPicPr>
        <p:blipFill>
          <a:blip r:embed="rId2" cstate="print"/>
          <a:stretch>
            <a:fillRect/>
          </a:stretch>
        </p:blipFill>
        <p:spPr>
          <a:xfrm>
            <a:off x="4572000" y="228600"/>
            <a:ext cx="4270074" cy="3429000"/>
          </a:xfrm>
          <a:prstGeom prst="rect">
            <a:avLst/>
          </a:prstGeom>
        </p:spPr>
      </p:pic>
      <p:pic>
        <p:nvPicPr>
          <p:cNvPr id="5" name="Рисунок 4" descr="гидротехн.jpg"/>
          <p:cNvPicPr>
            <a:picLocks noChangeAspect="1"/>
          </p:cNvPicPr>
          <p:nvPr/>
        </p:nvPicPr>
        <p:blipFill>
          <a:blip r:embed="rId3" cstate="print"/>
          <a:stretch>
            <a:fillRect/>
          </a:stretch>
        </p:blipFill>
        <p:spPr>
          <a:xfrm>
            <a:off x="4571858" y="3964114"/>
            <a:ext cx="4343542" cy="289388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sz="quarter" idx="1"/>
          </p:nvPr>
        </p:nvSpPr>
        <p:spPr>
          <a:xfrm>
            <a:off x="304800" y="304800"/>
            <a:ext cx="8610600" cy="2667000"/>
          </a:xfrm>
        </p:spPr>
        <p:txBody>
          <a:bodyPr/>
          <a:lstStyle/>
          <a:p>
            <a:r>
              <a:rPr lang="ru-RU" dirty="0"/>
              <a:t>Коммуникационные тоннели чаще всего располагают в городах для прокладки различных инженерных коммуникаций: электрических кабелей высокого или низкого напряжения, кабелей связи, теплосетей, водостока, водопровода, газопровода, канализации. Во многих случаях устраивают коллекторные тоннели для пропуска нескольких видов коммуникаций.</a:t>
            </a:r>
          </a:p>
        </p:txBody>
      </p:sp>
      <p:pic>
        <p:nvPicPr>
          <p:cNvPr id="6" name="Рисунок 5" descr="коммун.jpg"/>
          <p:cNvPicPr>
            <a:picLocks noChangeAspect="1"/>
          </p:cNvPicPr>
          <p:nvPr/>
        </p:nvPicPr>
        <p:blipFill>
          <a:blip r:embed="rId2" cstate="print"/>
          <a:stretch>
            <a:fillRect/>
          </a:stretch>
        </p:blipFill>
        <p:spPr>
          <a:xfrm>
            <a:off x="228601" y="3124200"/>
            <a:ext cx="4419599" cy="3429000"/>
          </a:xfrm>
          <a:prstGeom prst="rect">
            <a:avLst/>
          </a:prstGeom>
        </p:spPr>
      </p:pic>
      <p:pic>
        <p:nvPicPr>
          <p:cNvPr id="7" name="Рисунок 6" descr="коммунник.jpg"/>
          <p:cNvPicPr>
            <a:picLocks noChangeAspect="1"/>
          </p:cNvPicPr>
          <p:nvPr/>
        </p:nvPicPr>
        <p:blipFill>
          <a:blip r:embed="rId3" cstate="print"/>
          <a:stretch>
            <a:fillRect/>
          </a:stretch>
        </p:blipFill>
        <p:spPr>
          <a:xfrm>
            <a:off x="4800600" y="3124200"/>
            <a:ext cx="4115028" cy="343052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228600" y="228600"/>
            <a:ext cx="8458200" cy="1905000"/>
          </a:xfrm>
        </p:spPr>
        <p:txBody>
          <a:bodyPr/>
          <a:lstStyle/>
          <a:p>
            <a:r>
              <a:rPr lang="ru-RU" dirty="0"/>
              <a:t>Горнопромышленные тоннели строят на горнодобывающих предприятиях, шахтах и рудниках. Они служат для транспортирования руды и породы, проветривания и осушения подземных выработок.</a:t>
            </a:r>
          </a:p>
        </p:txBody>
      </p:sp>
      <p:pic>
        <p:nvPicPr>
          <p:cNvPr id="5" name="Рисунок 4" descr="горно.jpg"/>
          <p:cNvPicPr>
            <a:picLocks noChangeAspect="1"/>
          </p:cNvPicPr>
          <p:nvPr/>
        </p:nvPicPr>
        <p:blipFill>
          <a:blip r:embed="rId2" cstate="print"/>
          <a:stretch>
            <a:fillRect/>
          </a:stretch>
        </p:blipFill>
        <p:spPr>
          <a:xfrm>
            <a:off x="914400" y="2057400"/>
            <a:ext cx="7315200" cy="415524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304800" y="228600"/>
            <a:ext cx="8458200" cy="2514600"/>
          </a:xfrm>
        </p:spPr>
        <p:txBody>
          <a:bodyPr>
            <a:normAutofit lnSpcReduction="10000"/>
          </a:bodyPr>
          <a:lstStyle/>
          <a:p>
            <a:r>
              <a:rPr lang="ru-RU" dirty="0"/>
              <a:t>К тоннелям специального назначения относят подземные автостоянки и гаражи тоннельного типа, тоннели для научных исследований (например, ускорители заряженных частиц, тоннели для аэродинамических испытаний), </a:t>
            </a:r>
            <a:r>
              <a:rPr lang="ru-RU" dirty="0" err="1"/>
              <a:t>газо</a:t>
            </a:r>
            <a:r>
              <a:rPr lang="ru-RU" dirty="0"/>
              <a:t>- и нефтехранилища, подземные склады, тоннели оборонного характера.</a:t>
            </a:r>
          </a:p>
        </p:txBody>
      </p:sp>
      <p:pic>
        <p:nvPicPr>
          <p:cNvPr id="4" name="Рисунок 3" descr="обор.jpeg"/>
          <p:cNvPicPr>
            <a:picLocks noChangeAspect="1"/>
          </p:cNvPicPr>
          <p:nvPr/>
        </p:nvPicPr>
        <p:blipFill>
          <a:blip r:embed="rId2" cstate="print"/>
          <a:stretch>
            <a:fillRect/>
          </a:stretch>
        </p:blipFill>
        <p:spPr>
          <a:xfrm>
            <a:off x="304801" y="2743200"/>
            <a:ext cx="4190999" cy="3581400"/>
          </a:xfrm>
          <a:prstGeom prst="rect">
            <a:avLst/>
          </a:prstGeom>
        </p:spPr>
      </p:pic>
      <p:pic>
        <p:nvPicPr>
          <p:cNvPr id="5" name="Рисунок 4" descr="оборона.jpg"/>
          <p:cNvPicPr>
            <a:picLocks noChangeAspect="1"/>
          </p:cNvPicPr>
          <p:nvPr/>
        </p:nvPicPr>
        <p:blipFill>
          <a:blip r:embed="rId3" cstate="print"/>
          <a:stretch>
            <a:fillRect/>
          </a:stretch>
        </p:blipFill>
        <p:spPr>
          <a:xfrm>
            <a:off x="4724400" y="2743200"/>
            <a:ext cx="4267201" cy="35814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90600" y="762000"/>
            <a:ext cx="7467600" cy="1143000"/>
          </a:xfrm>
        </p:spPr>
        <p:txBody>
          <a:bodyPr>
            <a:normAutofit fontScale="90000"/>
          </a:bodyPr>
          <a:lstStyle/>
          <a:p>
            <a:pPr algn="ctr"/>
            <a:r>
              <a:rPr lang="ru-RU" u="sng" dirty="0"/>
              <a:t> Способы строительства подземных сооружений.</a:t>
            </a:r>
            <a:br>
              <a:rPr lang="ru-RU" dirty="0"/>
            </a:br>
            <a:endParaRPr lang="ru-RU" dirty="0"/>
          </a:p>
        </p:txBody>
      </p:sp>
      <p:sp>
        <p:nvSpPr>
          <p:cNvPr id="3" name="Содержимое 2"/>
          <p:cNvSpPr>
            <a:spLocks noGrp="1"/>
          </p:cNvSpPr>
          <p:nvPr>
            <p:ph sz="quarter" idx="1"/>
          </p:nvPr>
        </p:nvSpPr>
        <p:spPr>
          <a:xfrm>
            <a:off x="533400" y="1905000"/>
            <a:ext cx="8229600" cy="3429000"/>
          </a:xfrm>
        </p:spPr>
        <p:txBody>
          <a:bodyPr>
            <a:normAutofit/>
          </a:bodyPr>
          <a:lstStyle/>
          <a:p>
            <a:pPr>
              <a:buNone/>
            </a:pPr>
            <a:r>
              <a:rPr lang="ru-RU" dirty="0"/>
              <a:t>Данные способы делятся на две группы: способы строительства с поверхности и подземные.</a:t>
            </a:r>
          </a:p>
          <a:p>
            <a:pPr>
              <a:buNone/>
            </a:pPr>
            <a:r>
              <a:rPr lang="ru-RU" dirty="0"/>
              <a:t>Способы строительства с поверхности включают способы- котлованный, опускного колодца и «стена в грунте».</a:t>
            </a:r>
          </a:p>
          <a:p>
            <a:pPr>
              <a:buNone/>
            </a:pPr>
            <a:r>
              <a:rPr lang="ru-RU" dirty="0"/>
              <a:t>Подземные способы строительства включают в себя - закрытый, горный ,щитовой способы.</a:t>
            </a:r>
          </a:p>
          <a:p>
            <a:endParaRPr lang="ru-RU" dirty="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a:t>Котлованный способ.</a:t>
            </a:r>
            <a:br>
              <a:rPr lang="ru-RU" dirty="0"/>
            </a:br>
            <a:endParaRPr lang="ru-RU" dirty="0"/>
          </a:p>
        </p:txBody>
      </p:sp>
      <p:sp>
        <p:nvSpPr>
          <p:cNvPr id="3" name="Содержимое 2"/>
          <p:cNvSpPr>
            <a:spLocks noGrp="1"/>
          </p:cNvSpPr>
          <p:nvPr>
            <p:ph sz="quarter" idx="1"/>
          </p:nvPr>
        </p:nvSpPr>
        <p:spPr>
          <a:xfrm>
            <a:off x="304800" y="685800"/>
            <a:ext cx="8305800" cy="2819400"/>
          </a:xfrm>
        </p:spPr>
        <p:txBody>
          <a:bodyPr>
            <a:normAutofit fontScale="85000" lnSpcReduction="20000"/>
          </a:bodyPr>
          <a:lstStyle/>
          <a:p>
            <a:pPr>
              <a:buNone/>
            </a:pPr>
            <a:endParaRPr lang="ru-RU" dirty="0"/>
          </a:p>
          <a:p>
            <a:pPr>
              <a:buNone/>
            </a:pPr>
            <a:r>
              <a:rPr lang="ru-RU" dirty="0"/>
              <a:t>Откапывается котлован и в нём обычными способами возводится будущее подземное сооружение. После завершения строительства котлован засыпается грунтом. При использовании этого способа обеспечиваются наиболее благоприятные условия укладки бетона, возможность устройства наружной гидроизоляции. Строительные нагрузки на ограждающие конструкции при этом способе строительства не превосходят эксплуатационные.</a:t>
            </a:r>
          </a:p>
          <a:p>
            <a:pPr>
              <a:buNone/>
            </a:pPr>
            <a:r>
              <a:rPr lang="ru-RU" dirty="0"/>
              <a:t>.</a:t>
            </a:r>
          </a:p>
        </p:txBody>
      </p:sp>
      <p:pic>
        <p:nvPicPr>
          <p:cNvPr id="4" name="Рисунок 3" descr="moskva-razrabotka_stroitelnyh_kotlovanov_91412.jpeg"/>
          <p:cNvPicPr>
            <a:picLocks noChangeAspect="1"/>
          </p:cNvPicPr>
          <p:nvPr/>
        </p:nvPicPr>
        <p:blipFill>
          <a:blip r:embed="rId2" cstate="print"/>
          <a:stretch>
            <a:fillRect/>
          </a:stretch>
        </p:blipFill>
        <p:spPr>
          <a:xfrm>
            <a:off x="1295400" y="3048000"/>
            <a:ext cx="5791200" cy="35814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228600"/>
            <a:ext cx="7467600" cy="579438"/>
          </a:xfrm>
        </p:spPr>
        <p:txBody>
          <a:bodyPr/>
          <a:lstStyle/>
          <a:p>
            <a:pPr algn="ctr"/>
            <a:r>
              <a:rPr lang="ru-RU" i="1" dirty="0"/>
              <a:t>Способ «стена в грунте».</a:t>
            </a:r>
            <a:endParaRPr lang="ru-RU" dirty="0"/>
          </a:p>
        </p:txBody>
      </p:sp>
      <p:sp>
        <p:nvSpPr>
          <p:cNvPr id="3" name="Содержимое 2"/>
          <p:cNvSpPr>
            <a:spLocks noGrp="1"/>
          </p:cNvSpPr>
          <p:nvPr>
            <p:ph sz="quarter" idx="1"/>
          </p:nvPr>
        </p:nvSpPr>
        <p:spPr>
          <a:xfrm>
            <a:off x="457200" y="838200"/>
            <a:ext cx="8001000" cy="2286000"/>
          </a:xfrm>
        </p:spPr>
        <p:txBody>
          <a:bodyPr>
            <a:normAutofit fontScale="85000" lnSpcReduction="20000"/>
          </a:bodyPr>
          <a:lstStyle/>
          <a:p>
            <a:pPr>
              <a:buNone/>
            </a:pPr>
            <a:r>
              <a:rPr lang="ru-RU" dirty="0"/>
              <a:t>Сущность способа «стена в грунте» заключается в устройстве стен из монолитного или сборного железобетона в узких и глубоких траншеях. В процессе разработки грунта устойчивость стен траншей обеспечивается за счёт заполнения траншеи глинистыми растворами (суспензиями), обладающими </a:t>
            </a:r>
            <a:r>
              <a:rPr lang="ru-RU" dirty="0" err="1"/>
              <a:t>тиксотропными</a:t>
            </a:r>
            <a:r>
              <a:rPr lang="ru-RU" dirty="0"/>
              <a:t> свойствами. После разработки траншеи заданных размеров глинистый раствор замещается различного рода материалами, которые образуют в грунте несущие конструкции.</a:t>
            </a:r>
          </a:p>
          <a:p>
            <a:endParaRPr lang="ru-RU" dirty="0"/>
          </a:p>
        </p:txBody>
      </p:sp>
      <p:pic>
        <p:nvPicPr>
          <p:cNvPr id="4" name="Рисунок 3" descr="1040.jpeg"/>
          <p:cNvPicPr>
            <a:picLocks noChangeAspect="1"/>
          </p:cNvPicPr>
          <p:nvPr/>
        </p:nvPicPr>
        <p:blipFill>
          <a:blip r:embed="rId2" cstate="print"/>
          <a:stretch>
            <a:fillRect/>
          </a:stretch>
        </p:blipFill>
        <p:spPr>
          <a:xfrm>
            <a:off x="0" y="3200400"/>
            <a:ext cx="9144000" cy="34670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2000" y="228600"/>
            <a:ext cx="7467600" cy="579438"/>
          </a:xfrm>
        </p:spPr>
        <p:txBody>
          <a:bodyPr/>
          <a:lstStyle/>
          <a:p>
            <a:pPr algn="ctr"/>
            <a:r>
              <a:rPr lang="ru-RU" dirty="0"/>
              <a:t>Закрытый способ.</a:t>
            </a:r>
          </a:p>
        </p:txBody>
      </p:sp>
      <p:sp>
        <p:nvSpPr>
          <p:cNvPr id="3" name="Содержимое 2"/>
          <p:cNvSpPr>
            <a:spLocks noGrp="1"/>
          </p:cNvSpPr>
          <p:nvPr>
            <p:ph sz="quarter" idx="1"/>
          </p:nvPr>
        </p:nvSpPr>
        <p:spPr>
          <a:xfrm>
            <a:off x="304800" y="762000"/>
            <a:ext cx="8382000" cy="2743200"/>
          </a:xfrm>
        </p:spPr>
        <p:txBody>
          <a:bodyPr>
            <a:normAutofit fontScale="92500" lnSpcReduction="20000"/>
          </a:bodyPr>
          <a:lstStyle/>
          <a:p>
            <a:r>
              <a:rPr lang="ru-RU" dirty="0"/>
              <a:t>При этом способе работ тоннели сооружают одновременно на нескольких участках, что ускоряет сроки строительства. На каждом участке с поверхности над осью тоннеля или вблизи от него закладывают ствол шахты и штольней соединяют его со строящимся тоннелем. Разработку грунта в тоннеле и обделки ведут от каждого ствола к соседним до встречи, т. е. до сбойки отдельных участков.</a:t>
            </a:r>
            <a:br>
              <a:rPr lang="ru-RU" dirty="0"/>
            </a:br>
            <a:endParaRPr lang="ru-RU" dirty="0"/>
          </a:p>
        </p:txBody>
      </p:sp>
      <p:pic>
        <p:nvPicPr>
          <p:cNvPr id="5" name="Рисунок 4" descr="закр.jpg"/>
          <p:cNvPicPr>
            <a:picLocks noChangeAspect="1"/>
          </p:cNvPicPr>
          <p:nvPr/>
        </p:nvPicPr>
        <p:blipFill>
          <a:blip r:embed="rId2" cstate="print"/>
          <a:stretch>
            <a:fillRect/>
          </a:stretch>
        </p:blipFill>
        <p:spPr>
          <a:xfrm>
            <a:off x="1981200" y="2743200"/>
            <a:ext cx="5715000" cy="381272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228600"/>
            <a:ext cx="7467600" cy="655638"/>
          </a:xfrm>
        </p:spPr>
        <p:txBody>
          <a:bodyPr/>
          <a:lstStyle/>
          <a:p>
            <a:pPr algn="ctr"/>
            <a:r>
              <a:rPr lang="ru-RU" dirty="0"/>
              <a:t>Горный способ</a:t>
            </a:r>
          </a:p>
        </p:txBody>
      </p:sp>
      <p:sp>
        <p:nvSpPr>
          <p:cNvPr id="3" name="Содержимое 2"/>
          <p:cNvSpPr>
            <a:spLocks noGrp="1"/>
          </p:cNvSpPr>
          <p:nvPr>
            <p:ph sz="quarter" idx="1"/>
          </p:nvPr>
        </p:nvSpPr>
        <p:spPr>
          <a:xfrm>
            <a:off x="0" y="685800"/>
            <a:ext cx="4038600" cy="6400800"/>
          </a:xfrm>
        </p:spPr>
        <p:txBody>
          <a:bodyPr>
            <a:normAutofit fontScale="77500" lnSpcReduction="20000"/>
          </a:bodyPr>
          <a:lstStyle/>
          <a:p>
            <a:pPr>
              <a:buNone/>
            </a:pPr>
            <a:r>
              <a:rPr lang="ru-RU" dirty="0"/>
              <a:t>    Заключается в следующем: породу разрабатывают буровзрывным методом или механизированным инструментом, после этого немедленно выполняют временное крепление лба и контура выработки, а затем возводят обделку тоннеля. В случае сооружения обделки из монолитного бетона или железобетона при наличии грунтовой поды устраивают внутреннюю оклеенную гидроизоляцию из четырех — шести слоев рубероида на битумной мастике и поддерживающую ее железобетонную оболочку толщиной 20 см. Так были сооружены участки значительной протяженности на первой очереди Московского метрополитена.</a:t>
            </a:r>
            <a:br>
              <a:rPr lang="ru-RU" dirty="0"/>
            </a:br>
            <a:br>
              <a:rPr lang="ru-RU" dirty="0"/>
            </a:br>
            <a:endParaRPr lang="ru-RU" dirty="0"/>
          </a:p>
        </p:txBody>
      </p:sp>
      <p:pic>
        <p:nvPicPr>
          <p:cNvPr id="4" name="Рисунок 3" descr="bysmeta-2226-neudobstva pri stroitelstve tonnelya-2.jpg"/>
          <p:cNvPicPr>
            <a:picLocks noChangeAspect="1"/>
          </p:cNvPicPr>
          <p:nvPr/>
        </p:nvPicPr>
        <p:blipFill>
          <a:blip r:embed="rId2" cstate="print"/>
          <a:stretch>
            <a:fillRect/>
          </a:stretch>
        </p:blipFill>
        <p:spPr>
          <a:xfrm>
            <a:off x="4191000" y="914400"/>
            <a:ext cx="4648200" cy="47244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0"/>
            <a:ext cx="7467600" cy="731838"/>
          </a:xfrm>
        </p:spPr>
        <p:txBody>
          <a:bodyPr/>
          <a:lstStyle/>
          <a:p>
            <a:pPr algn="ctr"/>
            <a:r>
              <a:rPr lang="ru-RU" dirty="0"/>
              <a:t>Щитовая проходка</a:t>
            </a:r>
          </a:p>
        </p:txBody>
      </p:sp>
      <p:sp>
        <p:nvSpPr>
          <p:cNvPr id="3" name="Содержимое 2"/>
          <p:cNvSpPr>
            <a:spLocks noGrp="1"/>
          </p:cNvSpPr>
          <p:nvPr>
            <p:ph sz="quarter" idx="1"/>
          </p:nvPr>
        </p:nvSpPr>
        <p:spPr>
          <a:xfrm>
            <a:off x="304800" y="1219200"/>
            <a:ext cx="3657600" cy="5181600"/>
          </a:xfrm>
        </p:spPr>
        <p:txBody>
          <a:bodyPr>
            <a:normAutofit fontScale="70000" lnSpcReduction="20000"/>
          </a:bodyPr>
          <a:lstStyle/>
          <a:p>
            <a:pPr>
              <a:buNone/>
            </a:pPr>
            <a:r>
              <a:rPr lang="ru-RU" dirty="0"/>
              <a:t>    Щитовая проходка возможна в глинах, </a:t>
            </a:r>
            <a:r>
              <a:rPr lang="ru-RU" dirty="0" err="1"/>
              <a:t>суглинах</a:t>
            </a:r>
            <a:r>
              <a:rPr lang="ru-RU" dirty="0"/>
              <a:t>, песках, где тоннели круглого поперечного сечения сооружают, как правило, с применением специального механизма — щита.</a:t>
            </a:r>
          </a:p>
          <a:p>
            <a:pPr>
              <a:buNone/>
            </a:pPr>
            <a:br>
              <a:rPr lang="ru-RU" dirty="0"/>
            </a:br>
            <a:r>
              <a:rPr lang="ru-RU" dirty="0"/>
              <a:t>Щит представляет собой подвижную металлическую крепь, под защитой которой в безопасных условиях разрабатывают забой, убирают разрыхленную породу и сооружают обделку тоннеля. Форма поперечного сечения щита соответствует внешнему очертанию обделки тоннеля. Наибольшее распространение имеют щиты круглой формы.</a:t>
            </a:r>
            <a:br>
              <a:rPr lang="ru-RU" dirty="0"/>
            </a:br>
            <a:endParaRPr lang="ru-RU" dirty="0"/>
          </a:p>
        </p:txBody>
      </p:sp>
      <p:pic>
        <p:nvPicPr>
          <p:cNvPr id="4" name="Рисунок 3" descr="9be12a45f8e982f4f50f7d2c623184f5.jpg"/>
          <p:cNvPicPr>
            <a:picLocks noChangeAspect="1"/>
          </p:cNvPicPr>
          <p:nvPr/>
        </p:nvPicPr>
        <p:blipFill>
          <a:blip r:embed="rId2" cstate="print"/>
          <a:stretch>
            <a:fillRect/>
          </a:stretch>
        </p:blipFill>
        <p:spPr>
          <a:xfrm>
            <a:off x="4038600" y="1219200"/>
            <a:ext cx="4800600" cy="473868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381000"/>
            <a:ext cx="7467600" cy="655638"/>
          </a:xfrm>
        </p:spPr>
        <p:txBody>
          <a:bodyPr/>
          <a:lstStyle/>
          <a:p>
            <a:r>
              <a:rPr lang="ru-RU" dirty="0"/>
              <a:t>Армирование тоннелей и переходов</a:t>
            </a:r>
          </a:p>
        </p:txBody>
      </p:sp>
      <p:sp>
        <p:nvSpPr>
          <p:cNvPr id="3" name="Содержимое 2"/>
          <p:cNvSpPr>
            <a:spLocks noGrp="1"/>
          </p:cNvSpPr>
          <p:nvPr>
            <p:ph sz="quarter" idx="1"/>
          </p:nvPr>
        </p:nvSpPr>
        <p:spPr>
          <a:xfrm>
            <a:off x="457200" y="1219200"/>
            <a:ext cx="8229600" cy="4873752"/>
          </a:xfrm>
        </p:spPr>
        <p:txBody>
          <a:bodyPr>
            <a:normAutofit fontScale="85000" lnSpcReduction="10000"/>
          </a:bodyPr>
          <a:lstStyle/>
          <a:p>
            <a:r>
              <a:rPr lang="ru-RU" dirty="0"/>
              <a:t>Тоннели рекомендуется армировать самонесущими пространственными каркасами и гнутыми сетками . Для стыкования распределительной (</a:t>
            </a:r>
            <a:r>
              <a:rPr lang="ru-RU" dirty="0" err="1"/>
              <a:t>противоусадочной</a:t>
            </a:r>
            <a:r>
              <a:rPr lang="ru-RU" dirty="0"/>
              <a:t>) арматуры могут быть использованы типовые сетки по действующим </a:t>
            </a:r>
            <a:r>
              <a:rPr lang="ru-RU" dirty="0" err="1"/>
              <a:t>ГОСТам</a:t>
            </a:r>
            <a:r>
              <a:rPr lang="ru-RU" dirty="0"/>
              <a:t>.</a:t>
            </a:r>
          </a:p>
          <a:p>
            <a:r>
              <a:rPr lang="ru-RU" dirty="0"/>
              <a:t>Каркасы собираются из сеток и поддерживающих устройств, которые фиксируют сетки в рабочем положении и обеспечивают общую пространственную жесткость </a:t>
            </a:r>
          </a:p>
          <a:p>
            <a:r>
              <a:rPr lang="ru-RU" dirty="0"/>
              <a:t>При армировании тоннелей, в которых первоначально бетонируется только нижняя плита, для стыковки каркасов стен с днищем следует предусматривать специальные гнутые стыковые сетки.</a:t>
            </a:r>
          </a:p>
          <a:p>
            <a:r>
              <a:rPr lang="ru-RU" dirty="0"/>
              <a:t>Армирование участков тоннелей со сложной конфигурацией (места различных примыканий, углы поворота и т.п.) возможно осуществлять плоскими и гнутыми сетками.</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5181600"/>
            <a:ext cx="7467600" cy="1143000"/>
          </a:xfrm>
        </p:spPr>
        <p:txBody>
          <a:bodyPr>
            <a:noAutofit/>
          </a:bodyPr>
          <a:lstStyle/>
          <a:p>
            <a:pPr fontAlgn="base"/>
            <a:r>
              <a:rPr lang="ru-RU" sz="2000" dirty="0"/>
              <a:t>Рис. Схема армирования тоннеля самонесущими арматурными блоками</a:t>
            </a:r>
            <a:br>
              <a:rPr lang="ru-RU" sz="2000" dirty="0"/>
            </a:br>
            <a:r>
              <a:rPr lang="ru-RU" sz="1800" i="1" dirty="0"/>
              <a:t>а</a:t>
            </a:r>
            <a:r>
              <a:rPr lang="ru-RU" sz="1800" dirty="0"/>
              <a:t> - сечение тоннеля; </a:t>
            </a:r>
            <a:r>
              <a:rPr lang="ru-RU" sz="1800" i="1" dirty="0"/>
              <a:t>б</a:t>
            </a:r>
            <a:r>
              <a:rPr lang="ru-RU" sz="1800" dirty="0"/>
              <a:t> - раскладка угловых сеток вдоль тоннеля; </a:t>
            </a:r>
            <a:r>
              <a:rPr lang="ru-RU" sz="1800" i="1" dirty="0"/>
              <a:t>1</a:t>
            </a:r>
            <a:r>
              <a:rPr lang="ru-RU" sz="1800" dirty="0"/>
              <a:t>- </a:t>
            </a:r>
            <a:r>
              <a:rPr lang="ru-RU" sz="1800" dirty="0" err="1"/>
              <a:t>армоблок</a:t>
            </a:r>
            <a:r>
              <a:rPr lang="ru-RU" sz="1800" dirty="0"/>
              <a:t>; </a:t>
            </a:r>
            <a:r>
              <a:rPr lang="ru-RU" sz="1800" i="1" dirty="0"/>
              <a:t>2</a:t>
            </a:r>
            <a:r>
              <a:rPr lang="ru-RU" sz="1800" dirty="0"/>
              <a:t> - угловая сетка; </a:t>
            </a:r>
            <a:r>
              <a:rPr lang="ru-RU" sz="1800" i="1" dirty="0"/>
              <a:t>3</a:t>
            </a:r>
            <a:r>
              <a:rPr lang="ru-RU" sz="1800" dirty="0"/>
              <a:t> - стыковая сетка; </a:t>
            </a:r>
            <a:r>
              <a:rPr lang="ru-RU" sz="1800" i="1" dirty="0"/>
              <a:t>4</a:t>
            </a:r>
            <a:r>
              <a:rPr lang="ru-RU" sz="1800" dirty="0"/>
              <a:t> - шов бетонирования</a:t>
            </a:r>
          </a:p>
        </p:txBody>
      </p:sp>
      <p:pic>
        <p:nvPicPr>
          <p:cNvPr id="4" name="Содержимое 3" descr="clip_image055_2533ef1bc2c77076a583c71dcdcb3bb5.jpg"/>
          <p:cNvPicPr>
            <a:picLocks noGrp="1" noChangeAspect="1"/>
          </p:cNvPicPr>
          <p:nvPr>
            <p:ph sz="quarter" idx="1"/>
          </p:nvPr>
        </p:nvPicPr>
        <p:blipFill>
          <a:blip r:embed="rId2" cstate="print"/>
          <a:stretch>
            <a:fillRect/>
          </a:stretch>
        </p:blipFill>
        <p:spPr>
          <a:xfrm>
            <a:off x="1752600" y="0"/>
            <a:ext cx="4800600" cy="4400550"/>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endParaRPr lang="ru-RU"/>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2000" y="228600"/>
            <a:ext cx="7467600" cy="808038"/>
          </a:xfrm>
        </p:spPr>
        <p:txBody>
          <a:bodyPr/>
          <a:lstStyle/>
          <a:p>
            <a:pPr algn="ctr"/>
            <a:r>
              <a:rPr lang="ru-RU" dirty="0"/>
              <a:t>Нагрузки и воздействия</a:t>
            </a:r>
          </a:p>
        </p:txBody>
      </p:sp>
      <p:sp>
        <p:nvSpPr>
          <p:cNvPr id="3" name="Содержимое 2"/>
          <p:cNvSpPr>
            <a:spLocks noGrp="1"/>
          </p:cNvSpPr>
          <p:nvPr>
            <p:ph sz="quarter" idx="1"/>
          </p:nvPr>
        </p:nvSpPr>
        <p:spPr>
          <a:xfrm>
            <a:off x="457200" y="1143000"/>
            <a:ext cx="8229600" cy="5330952"/>
          </a:xfrm>
        </p:spPr>
        <p:txBody>
          <a:bodyPr>
            <a:normAutofit lnSpcReduction="10000"/>
          </a:bodyPr>
          <a:lstStyle/>
          <a:p>
            <a:r>
              <a:rPr lang="ru-RU" dirty="0"/>
              <a:t>Нагрузки и воздействия по продолжительности их действия на обделки тоннелей следует подразделять согласно </a:t>
            </a:r>
            <a:r>
              <a:rPr lang="ru-RU" u="sng" dirty="0">
                <a:hlinkClick r:id="rId2"/>
              </a:rPr>
              <a:t>СП 20.13330</a:t>
            </a:r>
            <a:r>
              <a:rPr lang="ru-RU" dirty="0"/>
              <a:t> на постоянные и временные (длительные, кратковременные и особые).</a:t>
            </a:r>
          </a:p>
          <a:p>
            <a:r>
              <a:rPr lang="ru-RU" dirty="0"/>
              <a:t>К постоянным нагрузкам следует относить:</a:t>
            </a:r>
          </a:p>
          <a:p>
            <a:pPr>
              <a:buNone/>
            </a:pPr>
            <a:r>
              <a:rPr lang="ru-RU" dirty="0"/>
              <a:t>    -давление грунта;</a:t>
            </a:r>
            <a:br>
              <a:rPr lang="ru-RU" dirty="0"/>
            </a:br>
            <a:r>
              <a:rPr lang="ru-RU" dirty="0"/>
              <a:t>- гидростатическое давление;</a:t>
            </a:r>
            <a:br>
              <a:rPr lang="ru-RU" dirty="0"/>
            </a:br>
            <a:r>
              <a:rPr lang="ru-RU" dirty="0"/>
              <a:t>-собственную массу конструкций;</a:t>
            </a:r>
            <a:br>
              <a:rPr lang="ru-RU" dirty="0"/>
            </a:br>
            <a:r>
              <a:rPr lang="ru-RU" dirty="0"/>
              <a:t>-массу зданий и сооружений, находящихся в зонах их воздействия на обделку тоннеля;</a:t>
            </a:r>
            <a:br>
              <a:rPr lang="ru-RU" dirty="0"/>
            </a:br>
            <a:r>
              <a:rPr lang="ru-RU" dirty="0"/>
              <a:t>-сохраняющиеся усилия от предварительного --напряжения конструкции и давления щитовых домкратов.</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381000" y="457200"/>
            <a:ext cx="8382000" cy="5943600"/>
          </a:xfrm>
        </p:spPr>
        <p:txBody>
          <a:bodyPr>
            <a:normAutofit fontScale="92500" lnSpcReduction="10000"/>
          </a:bodyPr>
          <a:lstStyle/>
          <a:p>
            <a:r>
              <a:rPr lang="ru-RU" dirty="0"/>
              <a:t>К длительным нагрузкам и воздействиям следует относить:</a:t>
            </a:r>
            <a:br>
              <a:rPr lang="ru-RU" dirty="0"/>
            </a:br>
            <a:br>
              <a:rPr lang="ru-RU" dirty="0"/>
            </a:br>
            <a:r>
              <a:rPr lang="ru-RU" dirty="0"/>
              <a:t>-силы морозного пучения грунта;</a:t>
            </a:r>
            <a:br>
              <a:rPr lang="ru-RU" dirty="0"/>
            </a:br>
            <a:r>
              <a:rPr lang="ru-RU" dirty="0"/>
              <a:t>-массу стационарного оборудования,</a:t>
            </a:r>
            <a:br>
              <a:rPr lang="ru-RU" dirty="0"/>
            </a:br>
            <a:r>
              <a:rPr lang="ru-RU" dirty="0"/>
              <a:t>-сезонные температурные воздействия, усадку и ползучесть бетона и некоторые другие воздействия, указанные в </a:t>
            </a:r>
            <a:r>
              <a:rPr lang="ru-RU" u="sng" dirty="0">
                <a:hlinkClick r:id="rId2"/>
              </a:rPr>
              <a:t>СП 20.13330</a:t>
            </a:r>
            <a:r>
              <a:rPr lang="ru-RU" dirty="0"/>
              <a:t>;</a:t>
            </a:r>
            <a:br>
              <a:rPr lang="ru-RU" dirty="0"/>
            </a:br>
            <a:r>
              <a:rPr lang="ru-RU" dirty="0"/>
              <a:t>-усилия от предварительного обжатия обделки.</a:t>
            </a:r>
          </a:p>
          <a:p>
            <a:endParaRPr lang="ru-RU" dirty="0"/>
          </a:p>
          <a:p>
            <a:r>
              <a:rPr lang="ru-RU" dirty="0"/>
              <a:t>К кратковременным нагрузкам следует относить:</a:t>
            </a:r>
            <a:br>
              <a:rPr lang="ru-RU" dirty="0"/>
            </a:br>
            <a:br>
              <a:rPr lang="ru-RU" dirty="0"/>
            </a:br>
            <a:r>
              <a:rPr lang="ru-RU" dirty="0"/>
              <a:t>-нагрузки и воздействия от </a:t>
            </a:r>
            <a:r>
              <a:rPr lang="ru-RU" dirty="0" err="1"/>
              <a:t>внутритоннельного</a:t>
            </a:r>
            <a:r>
              <a:rPr lang="ru-RU" dirty="0"/>
              <a:t> и -наземного транспорта;</a:t>
            </a:r>
          </a:p>
          <a:p>
            <a:r>
              <a:rPr lang="ru-RU" dirty="0"/>
              <a:t>К особым нагрузкам следует относить сейсмические и взрывные воздействия, а также особые нагрузки, указанные в </a:t>
            </a:r>
            <a:r>
              <a:rPr lang="ru-RU" u="sng" dirty="0">
                <a:hlinkClick r:id="rId2"/>
              </a:rPr>
              <a:t>СП 20.13330</a:t>
            </a:r>
            <a:r>
              <a:rPr lang="ru-RU" dirty="0"/>
              <a:t>, которые могут иметь отношение к проектируемому тоннелю.</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90600" y="-152400"/>
            <a:ext cx="7467600" cy="808038"/>
          </a:xfrm>
        </p:spPr>
        <p:txBody>
          <a:bodyPr/>
          <a:lstStyle/>
          <a:p>
            <a:pPr algn="ctr"/>
            <a:r>
              <a:rPr lang="ru-RU" dirty="0"/>
              <a:t>Расчет</a:t>
            </a:r>
          </a:p>
        </p:txBody>
      </p:sp>
      <p:sp>
        <p:nvSpPr>
          <p:cNvPr id="3" name="Содержимое 2"/>
          <p:cNvSpPr>
            <a:spLocks noGrp="1"/>
          </p:cNvSpPr>
          <p:nvPr>
            <p:ph sz="quarter" idx="1"/>
          </p:nvPr>
        </p:nvSpPr>
        <p:spPr>
          <a:xfrm>
            <a:off x="381000" y="838200"/>
            <a:ext cx="8458200" cy="2895600"/>
          </a:xfrm>
        </p:spPr>
        <p:txBody>
          <a:bodyPr>
            <a:normAutofit fontScale="92500" lnSpcReduction="10000"/>
          </a:bodyPr>
          <a:lstStyle/>
          <a:p>
            <a:r>
              <a:rPr lang="ru-RU" dirty="0"/>
              <a:t>Величины вертикальных и горизонтальных нормативных нагрузок на обделки тоннелей, сооружаемых закрытым способом, следует определять на основании результатов инженерно-геологических изысканий и накопленных экспериментальных данных о нагрузках, полученных при измерениях в аналогичных условиях строительства, с учетом возможности образования в грунтах самонесущего свода, когда  (рисунок 1).</a:t>
            </a:r>
            <a:br>
              <a:rPr lang="ru-RU" dirty="0"/>
            </a:br>
            <a:endParaRPr lang="ru-RU" dirty="0"/>
          </a:p>
        </p:txBody>
      </p:sp>
      <p:pic>
        <p:nvPicPr>
          <p:cNvPr id="4" name="Рисунок 3" descr="расчёт.jpg"/>
          <p:cNvPicPr>
            <a:picLocks noChangeAspect="1"/>
          </p:cNvPicPr>
          <p:nvPr/>
        </p:nvPicPr>
        <p:blipFill>
          <a:blip r:embed="rId2" cstate="print"/>
          <a:stretch>
            <a:fillRect/>
          </a:stretch>
        </p:blipFill>
        <p:spPr>
          <a:xfrm>
            <a:off x="3733800" y="3274102"/>
            <a:ext cx="5105400" cy="3431498"/>
          </a:xfrm>
          <a:prstGeom prst="rect">
            <a:avLst/>
          </a:prstGeom>
        </p:spPr>
      </p:pic>
      <p:sp>
        <p:nvSpPr>
          <p:cNvPr id="5" name="TextBox 4"/>
          <p:cNvSpPr txBox="1"/>
          <p:nvPr/>
        </p:nvSpPr>
        <p:spPr>
          <a:xfrm>
            <a:off x="381000" y="5105400"/>
            <a:ext cx="3124200" cy="1292662"/>
          </a:xfrm>
          <a:prstGeom prst="rect">
            <a:avLst/>
          </a:prstGeom>
          <a:noFill/>
        </p:spPr>
        <p:txBody>
          <a:bodyPr wrap="square" rtlCol="0">
            <a:spAutoFit/>
          </a:bodyPr>
          <a:lstStyle/>
          <a:p>
            <a:r>
              <a:rPr lang="ru-RU" sz="2000" dirty="0"/>
              <a:t>Рисунок 1 - Схема для расчета высоты свода обрушения</a:t>
            </a:r>
          </a:p>
          <a:p>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4" name="Содержимое 3" descr="1-я форм.PNG"/>
          <p:cNvPicPr>
            <a:picLocks noGrp="1" noChangeAspect="1"/>
          </p:cNvPicPr>
          <p:nvPr>
            <p:ph sz="quarter" idx="1"/>
          </p:nvPr>
        </p:nvPicPr>
        <p:blipFill>
          <a:blip r:embed="rId2" cstate="print"/>
          <a:stretch>
            <a:fillRect/>
          </a:stretch>
        </p:blipFill>
        <p:spPr>
          <a:xfrm>
            <a:off x="0" y="0"/>
            <a:ext cx="9144000" cy="6861966"/>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2-я форм.PN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2-я формула.PNG"/>
          <p:cNvPicPr>
            <a:picLocks noGrp="1" noChangeAspect="1"/>
          </p:cNvPicPr>
          <p:nvPr>
            <p:ph sz="quarter" idx="1"/>
          </p:nvPr>
        </p:nvPicPr>
        <p:blipFill>
          <a:blip r:embed="rId2" cstate="print"/>
          <a:stretch>
            <a:fillRect/>
          </a:stretch>
        </p:blipFill>
        <p:spPr>
          <a:xfrm>
            <a:off x="381000" y="0"/>
            <a:ext cx="8077200" cy="6858000"/>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3-яяя.PNG"/>
          <p:cNvPicPr>
            <a:picLocks noGrp="1" noChangeAspect="1"/>
          </p:cNvPicPr>
          <p:nvPr>
            <p:ph sz="quarter" idx="1"/>
          </p:nvPr>
        </p:nvPicPr>
        <p:blipFill>
          <a:blip r:embed="rId2" cstate="print"/>
          <a:stretch>
            <a:fillRect/>
          </a:stretch>
        </p:blipFill>
        <p:spPr>
          <a:xfrm>
            <a:off x="304800" y="0"/>
            <a:ext cx="8458200" cy="6858000"/>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расчет 1.PN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расчет 222.PNG"/>
          <p:cNvPicPr>
            <a:picLocks noGrp="1" noChangeAspect="1"/>
          </p:cNvPicPr>
          <p:nvPr>
            <p:ph sz="quarter" idx="1"/>
          </p:nvPr>
        </p:nvPicPr>
        <p:blipFill>
          <a:blip r:embed="rId2" cstate="print"/>
          <a:stretch>
            <a:fillRect/>
          </a:stretch>
        </p:blipFill>
        <p:spPr>
          <a:xfrm>
            <a:off x="0" y="0"/>
            <a:ext cx="9143999" cy="6858000"/>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расч-33.PNG"/>
          <p:cNvPicPr>
            <a:picLocks noGrp="1" noChangeAspect="1"/>
          </p:cNvPicPr>
          <p:nvPr>
            <p:ph sz="quarter" idx="1"/>
          </p:nvPr>
        </p:nvPicPr>
        <p:blipFill>
          <a:blip r:embed="rId2" cstate="print"/>
          <a:stretch>
            <a:fillRect/>
          </a:stretch>
        </p:blipFill>
        <p:spPr>
          <a:xfrm>
            <a:off x="533400" y="0"/>
            <a:ext cx="8077200" cy="6553200"/>
          </a:xfr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Техническая">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267</TotalTime>
  <Words>1267</Words>
  <Application>Microsoft Office PowerPoint</Application>
  <PresentationFormat>Экран (4:3)</PresentationFormat>
  <Paragraphs>48</Paragraphs>
  <Slides>28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28</vt:i4>
      </vt:variant>
    </vt:vector>
  </HeadingPairs>
  <TitlesOfParts>
    <vt:vector size="33" baseType="lpstr">
      <vt:lpstr>Century Schoolbook</vt:lpstr>
      <vt:lpstr>Times New Roman</vt:lpstr>
      <vt:lpstr>Wingdings</vt:lpstr>
      <vt:lpstr>Wingdings 2</vt:lpstr>
      <vt:lpstr>Эркер</vt:lpstr>
      <vt:lpstr>Инженерные сооружения</vt:lpstr>
      <vt:lpstr>Презентация PowerPoint</vt:lpstr>
      <vt:lpstr>Презентация PowerPoint</vt:lpstr>
      <vt:lpstr>Презентация PowerPoint</vt:lpstr>
      <vt:lpstr> Классификация тоннелей. </vt:lpstr>
      <vt:lpstr>Презентация PowerPoint</vt:lpstr>
      <vt:lpstr>Презентация PowerPoint</vt:lpstr>
      <vt:lpstr>Презентация PowerPoint</vt:lpstr>
      <vt:lpstr>Презентация PowerPoint</vt:lpstr>
      <vt:lpstr> Способы строительства подземных сооружений. </vt:lpstr>
      <vt:lpstr>Котлованный способ. </vt:lpstr>
      <vt:lpstr>Способ «стена в грунте».</vt:lpstr>
      <vt:lpstr>Закрытый способ.</vt:lpstr>
      <vt:lpstr>Горный способ</vt:lpstr>
      <vt:lpstr>Щитовая проходка</vt:lpstr>
      <vt:lpstr>Армирование тоннелей и переходов</vt:lpstr>
      <vt:lpstr>Рис. Схема армирования тоннеля самонесущими арматурными блоками а - сечение тоннеля; б - раскладка угловых сеток вдоль тоннеля; 1- армоблок; 2 - угловая сетка; 3 - стыковая сетка; 4 - шов бетонирования</vt:lpstr>
      <vt:lpstr>Презентация PowerPoint</vt:lpstr>
      <vt:lpstr>Нагрузки и воздействия</vt:lpstr>
      <vt:lpstr>Презентация PowerPoint</vt:lpstr>
      <vt:lpstr>Расчет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Инженерные сооружения</dc:title>
  <dc:creator>Надежда</dc:creator>
  <cp:lastModifiedBy>Admin</cp:lastModifiedBy>
  <cp:revision>30</cp:revision>
  <dcterms:created xsi:type="dcterms:W3CDTF">2006-08-16T00:00:00Z</dcterms:created>
  <dcterms:modified xsi:type="dcterms:W3CDTF">2021-05-05T03:50:34Z</dcterms:modified>
</cp:coreProperties>
</file>