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76" r:id="rId3"/>
    <p:sldId id="277" r:id="rId4"/>
    <p:sldId id="278" r:id="rId5"/>
    <p:sldId id="279" r:id="rId6"/>
    <p:sldId id="280" r:id="rId7"/>
    <p:sldId id="281" r:id="rId8"/>
    <p:sldId id="282" r:id="rId9"/>
    <p:sldId id="283" r:id="rId10"/>
    <p:sldId id="27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8796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150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E5059C3-6A89-4494-99FF-5A4D6FFD50EB}"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197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140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4/19/2021</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367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4/19/2021</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0392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D9284-D300-4297-87F7-E791DCC15DB1}" type="datetimeFigureOut">
              <a:rPr lang="en-US" smtClean="0"/>
              <a:t>4/19/2021</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2200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7D525BB-DA17-4BA0-B3C8-3AC3ABC827E6}"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87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6C4C9A-3960-41CF-A4E9-2A8FB932454B}"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760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CBC1C18-307B-4F68-A007-B5B542270E8D}"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6263924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CBC1C18-307B-4F68-A007-B5B542270E8D}"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144106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CBC1C18-307B-4F68-A007-B5B542270E8D}"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1226968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CBC1C18-307B-4F68-A007-B5B542270E8D}"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2644073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CBC1C18-307B-4F68-A007-B5B542270E8D}" type="datetimeFigureOut">
              <a:rPr lang="en-US" smtClean="0"/>
              <a:t>4/19/2021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5808067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0037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4/19/2021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3792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CBC1C18-307B-4F68-A007-B5B542270E8D}" type="datetimeFigureOut">
              <a:rPr lang="en-US" smtClean="0"/>
              <a:t>4/19/2021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908162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385FC8-7123-4D89-B510-02ABB9F2BBB7}"/>
              </a:ext>
            </a:extLst>
          </p:cNvPr>
          <p:cNvSpPr>
            <a:spLocks noGrp="1"/>
          </p:cNvSpPr>
          <p:nvPr>
            <p:ph type="ctrTitle"/>
          </p:nvPr>
        </p:nvSpPr>
        <p:spPr/>
        <p:txBody>
          <a:bodyPr/>
          <a:lstStyle/>
          <a:p>
            <a:endParaRPr lang="ru-KZ"/>
          </a:p>
        </p:txBody>
      </p:sp>
      <p:sp>
        <p:nvSpPr>
          <p:cNvPr id="3" name="Подзаголовок 2">
            <a:extLst>
              <a:ext uri="{FF2B5EF4-FFF2-40B4-BE49-F238E27FC236}">
                <a16:creationId xmlns:a16="http://schemas.microsoft.com/office/drawing/2014/main" id="{CBC63C12-E565-4FD8-9DC8-FF2751BAC41A}"/>
              </a:ext>
            </a:extLst>
          </p:cNvPr>
          <p:cNvSpPr>
            <a:spLocks noGrp="1"/>
          </p:cNvSpPr>
          <p:nvPr>
            <p:ph type="subTitle" idx="1"/>
          </p:nvPr>
        </p:nvSpPr>
        <p:spPr/>
        <p:txBody>
          <a:bodyPr/>
          <a:lstStyle/>
          <a:p>
            <a:endParaRPr lang="ru-KZ"/>
          </a:p>
        </p:txBody>
      </p:sp>
      <p:pic>
        <p:nvPicPr>
          <p:cNvPr id="1026" name="Picture 2" descr="Advantages and disadvantages of studying an online course (Corrected Essay)">
            <a:extLst>
              <a:ext uri="{FF2B5EF4-FFF2-40B4-BE49-F238E27FC236}">
                <a16:creationId xmlns:a16="http://schemas.microsoft.com/office/drawing/2014/main" id="{ED88553E-A345-479C-8AD6-A59B018E1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70"/>
            <a:ext cx="899308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B44A8BB-AC9D-45C9-9EA5-362A50704639}"/>
              </a:ext>
            </a:extLst>
          </p:cNvPr>
          <p:cNvSpPr txBox="1"/>
          <p:nvPr/>
        </p:nvSpPr>
        <p:spPr>
          <a:xfrm>
            <a:off x="2035354" y="343678"/>
            <a:ext cx="6094520" cy="523220"/>
          </a:xfrm>
          <a:prstGeom prst="rect">
            <a:avLst/>
          </a:prstGeom>
          <a:noFill/>
        </p:spPr>
        <p:txBody>
          <a:bodyPr wrap="square">
            <a:spAutoFit/>
          </a:bodyPr>
          <a:lstStyle/>
          <a:p>
            <a:pPr algn="l"/>
            <a:r>
              <a:rPr lang="en-US" sz="2800" b="1" i="0" u="none" strike="noStrike" dirty="0">
                <a:solidFill>
                  <a:srgbClr val="FF0000"/>
                </a:solidFill>
                <a:effectLst/>
                <a:latin typeface="Montserrat"/>
              </a:rPr>
              <a:t>HOW TO DESCRIBE A TABLE</a:t>
            </a:r>
            <a:endParaRPr lang="en-US" sz="2800" b="1" i="0" dirty="0">
              <a:solidFill>
                <a:srgbClr val="FF0000"/>
              </a:solidFill>
              <a:effectLst/>
              <a:latin typeface="Montserrat"/>
            </a:endParaRPr>
          </a:p>
        </p:txBody>
      </p:sp>
    </p:spTree>
    <p:extLst>
      <p:ext uri="{BB962C8B-B14F-4D97-AF65-F5344CB8AC3E}">
        <p14:creationId xmlns:p14="http://schemas.microsoft.com/office/powerpoint/2010/main" val="2799517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8EBDD7-6099-4548-937C-922A94D80C9E}"/>
              </a:ext>
            </a:extLst>
          </p:cNvPr>
          <p:cNvSpPr>
            <a:spLocks noGrp="1"/>
          </p:cNvSpPr>
          <p:nvPr>
            <p:ph type="title"/>
          </p:nvPr>
        </p:nvSpPr>
        <p:spPr>
          <a:xfrm>
            <a:off x="1433824" y="286481"/>
            <a:ext cx="9603275" cy="660297"/>
          </a:xfrm>
        </p:spPr>
        <p:txBody>
          <a:bodyPr>
            <a:normAutofit fontScale="90000"/>
          </a:bodyPr>
          <a:lstStyle/>
          <a:p>
            <a:pPr algn="ctr"/>
            <a:r>
              <a:rPr lang="en-US" b="1" i="0" dirty="0">
                <a:solidFill>
                  <a:srgbClr val="212529"/>
                </a:solidFill>
                <a:effectLst/>
                <a:latin typeface="Merriweather"/>
              </a:rPr>
              <a:t>1. </a:t>
            </a:r>
            <a:r>
              <a:rPr lang="en-US" b="1" i="0" dirty="0" err="1">
                <a:solidFill>
                  <a:srgbClr val="212529"/>
                </a:solidFill>
                <a:effectLst/>
                <a:latin typeface="Merriweather"/>
              </a:rPr>
              <a:t>Summarise</a:t>
            </a:r>
            <a:r>
              <a:rPr lang="en-US" b="1" i="0" dirty="0">
                <a:solidFill>
                  <a:srgbClr val="212529"/>
                </a:solidFill>
                <a:effectLst/>
                <a:latin typeface="Merriweather"/>
              </a:rPr>
              <a:t> the table</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032D04AC-D19E-4733-B8E4-C6C24DFD4297}"/>
              </a:ext>
            </a:extLst>
          </p:cNvPr>
          <p:cNvSpPr>
            <a:spLocks noGrp="1"/>
          </p:cNvSpPr>
          <p:nvPr>
            <p:ph idx="1"/>
          </p:nvPr>
        </p:nvSpPr>
        <p:spPr>
          <a:xfrm>
            <a:off x="2589212" y="946778"/>
            <a:ext cx="8915400" cy="4964444"/>
          </a:xfrm>
        </p:spPr>
        <p:txBody>
          <a:bodyPr/>
          <a:lstStyle/>
          <a:p>
            <a:pPr marL="0" indent="0" algn="l">
              <a:buNone/>
            </a:pPr>
            <a:r>
              <a:rPr lang="en-US" b="0" i="0" dirty="0">
                <a:solidFill>
                  <a:srgbClr val="212529"/>
                </a:solidFill>
                <a:effectLst/>
                <a:latin typeface="pt sans"/>
              </a:rPr>
              <a:t>This is a very important skill and is arguably the focus of the entire task. Look at the figures in the table and the tense of the data. Is it the past, is it the present or does it predict future trends?</a:t>
            </a:r>
          </a:p>
          <a:p>
            <a:pPr marL="0" indent="0" algn="l">
              <a:buNone/>
            </a:pPr>
            <a:r>
              <a:rPr lang="en-US" b="0" i="0" dirty="0">
                <a:solidFill>
                  <a:srgbClr val="212529"/>
                </a:solidFill>
                <a:effectLst/>
                <a:latin typeface="pt sans"/>
              </a:rPr>
              <a:t>Also, look at the data and make a list of any table description vocabulary that you will need to use to explain yourself effectively.</a:t>
            </a:r>
          </a:p>
          <a:p>
            <a:pPr algn="l"/>
            <a:endParaRPr lang="en-US" b="0" i="0" dirty="0">
              <a:solidFill>
                <a:srgbClr val="212529"/>
              </a:solidFill>
              <a:effectLst/>
              <a:latin typeface="pt sans"/>
            </a:endParaRPr>
          </a:p>
          <a:p>
            <a:endParaRPr lang="ru-KZ" dirty="0"/>
          </a:p>
        </p:txBody>
      </p:sp>
      <p:pic>
        <p:nvPicPr>
          <p:cNvPr id="4" name="Picture 2">
            <a:extLst>
              <a:ext uri="{FF2B5EF4-FFF2-40B4-BE49-F238E27FC236}">
                <a16:creationId xmlns:a16="http://schemas.microsoft.com/office/drawing/2014/main" id="{DE6136ED-8CBD-4A3D-BB56-C45C86037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1977" y="2467992"/>
            <a:ext cx="8575828" cy="4390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49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9A50C1-A53C-47BE-9354-E1E0179E9B9D}"/>
              </a:ext>
            </a:extLst>
          </p:cNvPr>
          <p:cNvSpPr>
            <a:spLocks noGrp="1"/>
          </p:cNvSpPr>
          <p:nvPr>
            <p:ph type="title"/>
          </p:nvPr>
        </p:nvSpPr>
        <p:spPr>
          <a:xfrm>
            <a:off x="1509364" y="191960"/>
            <a:ext cx="9603275" cy="651419"/>
          </a:xfrm>
        </p:spPr>
        <p:txBody>
          <a:bodyPr>
            <a:normAutofit fontScale="90000"/>
          </a:bodyPr>
          <a:lstStyle/>
          <a:p>
            <a:pPr algn="ctr"/>
            <a:r>
              <a:rPr lang="en-US" b="1" i="0" dirty="0">
                <a:solidFill>
                  <a:srgbClr val="212529"/>
                </a:solidFill>
                <a:effectLst/>
                <a:latin typeface="Merriweather"/>
              </a:rPr>
              <a:t>2. Divide the data</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8C5CEEDE-3DD1-4CB2-A613-AF9A6895D679}"/>
              </a:ext>
            </a:extLst>
          </p:cNvPr>
          <p:cNvSpPr>
            <a:spLocks noGrp="1"/>
          </p:cNvSpPr>
          <p:nvPr>
            <p:ph idx="1"/>
          </p:nvPr>
        </p:nvSpPr>
        <p:spPr>
          <a:xfrm>
            <a:off x="1451579" y="727969"/>
            <a:ext cx="9603275" cy="4738377"/>
          </a:xfrm>
        </p:spPr>
        <p:txBody>
          <a:bodyPr/>
          <a:lstStyle/>
          <a:p>
            <a:pPr marL="0" indent="0">
              <a:buNone/>
            </a:pPr>
            <a:r>
              <a:rPr lang="en-US" b="0" i="0" dirty="0">
                <a:solidFill>
                  <a:srgbClr val="212529"/>
                </a:solidFill>
                <a:effectLst/>
                <a:latin typeface="pt sans"/>
              </a:rPr>
              <a:t>This is a key tip! Data can be a mouthful to handle. Split the data into manageable pieces that you can group. That way you can explain it better because you can understand it better.</a:t>
            </a:r>
            <a:endParaRPr lang="ru-KZ" dirty="0"/>
          </a:p>
        </p:txBody>
      </p:sp>
      <p:pic>
        <p:nvPicPr>
          <p:cNvPr id="3074" name="Picture 2" descr="academic IELTS describe table table groups">
            <a:extLst>
              <a:ext uri="{FF2B5EF4-FFF2-40B4-BE49-F238E27FC236}">
                <a16:creationId xmlns:a16="http://schemas.microsoft.com/office/drawing/2014/main" id="{792DAC41-CECD-4DE6-A0C0-913882801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310" y="1855433"/>
            <a:ext cx="8876111" cy="506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529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9138DF-90B0-4235-A799-CB21A308BCE5}"/>
              </a:ext>
            </a:extLst>
          </p:cNvPr>
          <p:cNvSpPr>
            <a:spLocks noGrp="1"/>
          </p:cNvSpPr>
          <p:nvPr>
            <p:ph type="title"/>
          </p:nvPr>
        </p:nvSpPr>
        <p:spPr>
          <a:xfrm>
            <a:off x="1593621" y="177553"/>
            <a:ext cx="9603275" cy="612559"/>
          </a:xfrm>
        </p:spPr>
        <p:txBody>
          <a:bodyPr>
            <a:normAutofit fontScale="90000"/>
          </a:bodyPr>
          <a:lstStyle/>
          <a:p>
            <a:pPr algn="ctr"/>
            <a:r>
              <a:rPr lang="en-US" b="1" i="0" dirty="0">
                <a:solidFill>
                  <a:srgbClr val="212529"/>
                </a:solidFill>
                <a:effectLst/>
                <a:latin typeface="Merriweather"/>
              </a:rPr>
              <a:t>3. Model Answer</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DDFAAAC2-E51D-4897-B16C-6BBBDBF89125}"/>
              </a:ext>
            </a:extLst>
          </p:cNvPr>
          <p:cNvSpPr>
            <a:spLocks noGrp="1"/>
          </p:cNvSpPr>
          <p:nvPr>
            <p:ph idx="1"/>
          </p:nvPr>
        </p:nvSpPr>
        <p:spPr>
          <a:xfrm>
            <a:off x="2589212" y="1065320"/>
            <a:ext cx="8915400" cy="4845902"/>
          </a:xfrm>
        </p:spPr>
        <p:txBody>
          <a:bodyPr>
            <a:normAutofit/>
          </a:bodyPr>
          <a:lstStyle/>
          <a:p>
            <a:pPr marL="0" indent="0" algn="l">
              <a:buNone/>
            </a:pPr>
            <a:r>
              <a:rPr lang="en-US" b="0" i="1" dirty="0">
                <a:solidFill>
                  <a:srgbClr val="212529"/>
                </a:solidFill>
                <a:effectLst/>
                <a:latin typeface="pt sans"/>
              </a:rPr>
              <a:t>This table compares the UK’s 55-year projected growth of the number of people over the age of 75 with that of the total population.</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It is estimated that in the 20 years from 2015, the total population of the UK will grow by almost 10 million, from 64.8 million in 2015 to 73.2 million in 2035. The number of over 75’s will also increase significantly, from 5.4 million (2015) to 8.9 million (2035), which is an increase of nearly 4%.</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The estimated figures for 2050 and 2070 indicate that this trend will continue, and the total population will be as high as 82 million by 2070. Although the number of people aged 75 or older will remain relatively stable between 2035 (8.9 million) and 2050 (9 million), the number will continue to swell and by 2070 nearly 15% of the population (11 – 12 million) will be aged 75 or older.</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Overall, we can expect the number of people aged over 75 to double by 2070.</a:t>
            </a:r>
            <a:endParaRPr lang="en-US" b="0" i="0" dirty="0">
              <a:solidFill>
                <a:srgbClr val="212529"/>
              </a:solidFill>
              <a:effectLst/>
              <a:latin typeface="pt sans"/>
            </a:endParaRPr>
          </a:p>
          <a:p>
            <a:endParaRPr lang="ru-KZ" dirty="0"/>
          </a:p>
        </p:txBody>
      </p:sp>
    </p:spTree>
    <p:extLst>
      <p:ext uri="{BB962C8B-B14F-4D97-AF65-F5344CB8AC3E}">
        <p14:creationId xmlns:p14="http://schemas.microsoft.com/office/powerpoint/2010/main" val="1802474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998459-4895-424C-97E7-7D2282924794}"/>
              </a:ext>
            </a:extLst>
          </p:cNvPr>
          <p:cNvSpPr>
            <a:spLocks noGrp="1"/>
          </p:cNvSpPr>
          <p:nvPr>
            <p:ph type="title"/>
          </p:nvPr>
        </p:nvSpPr>
        <p:spPr>
          <a:xfrm>
            <a:off x="2592925" y="624110"/>
            <a:ext cx="8911687" cy="751929"/>
          </a:xfrm>
        </p:spPr>
        <p:txBody>
          <a:bodyPr>
            <a:normAutofit fontScale="90000"/>
          </a:bodyPr>
          <a:lstStyle/>
          <a:p>
            <a:pPr algn="ctr"/>
            <a:r>
              <a:rPr lang="en-US" b="1" i="0" dirty="0">
                <a:solidFill>
                  <a:srgbClr val="212529"/>
                </a:solidFill>
                <a:effectLst/>
                <a:latin typeface="Merriweather"/>
              </a:rPr>
              <a:t>4. Make your point clearly</a:t>
            </a:r>
            <a:br>
              <a:rPr lang="en-US" b="1" i="0" dirty="0">
                <a:solidFill>
                  <a:srgbClr val="212529"/>
                </a:solidFill>
                <a:effectLst/>
                <a:latin typeface="Merriweather"/>
              </a:rPr>
            </a:b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960467C1-F9B1-402A-AB1D-5FC622E44816}"/>
              </a:ext>
            </a:extLst>
          </p:cNvPr>
          <p:cNvSpPr>
            <a:spLocks noGrp="1"/>
          </p:cNvSpPr>
          <p:nvPr>
            <p:ph idx="1"/>
          </p:nvPr>
        </p:nvSpPr>
        <p:spPr/>
        <p:txBody>
          <a:bodyPr/>
          <a:lstStyle/>
          <a:p>
            <a:pPr marL="0" indent="0" algn="l">
              <a:buNone/>
            </a:pPr>
            <a:r>
              <a:rPr lang="en-US" b="0" i="0" dirty="0">
                <a:solidFill>
                  <a:srgbClr val="212529"/>
                </a:solidFill>
                <a:effectLst/>
                <a:latin typeface="pt sans"/>
              </a:rPr>
              <a:t>How you structure your answer can help set the overall flow of your answer. Usually, two main paragraphs will be used so that you can describe each group of data. That means that one group of data would be described in one paragraph whilst the second group of data would be a new a paragraph.</a:t>
            </a:r>
          </a:p>
          <a:p>
            <a:pPr marL="0" indent="0" algn="l">
              <a:buNone/>
            </a:pPr>
            <a:r>
              <a:rPr lang="en-US" b="0" i="0" dirty="0">
                <a:solidFill>
                  <a:srgbClr val="212529"/>
                </a:solidFill>
                <a:effectLst/>
                <a:latin typeface="pt sans"/>
              </a:rPr>
              <a:t>This keeps things </a:t>
            </a:r>
            <a:r>
              <a:rPr lang="en-US" b="0" i="0" dirty="0" err="1">
                <a:solidFill>
                  <a:srgbClr val="212529"/>
                </a:solidFill>
                <a:effectLst/>
                <a:latin typeface="pt sans"/>
              </a:rPr>
              <a:t>organised</a:t>
            </a:r>
            <a:r>
              <a:rPr lang="en-US" b="0" i="0" dirty="0">
                <a:solidFill>
                  <a:srgbClr val="212529"/>
                </a:solidFill>
                <a:effectLst/>
                <a:latin typeface="pt sans"/>
              </a:rPr>
              <a:t> and helps you keep track of your overall point.</a:t>
            </a:r>
          </a:p>
          <a:p>
            <a:endParaRPr lang="ru-KZ" dirty="0"/>
          </a:p>
        </p:txBody>
      </p:sp>
    </p:spTree>
    <p:extLst>
      <p:ext uri="{BB962C8B-B14F-4D97-AF65-F5344CB8AC3E}">
        <p14:creationId xmlns:p14="http://schemas.microsoft.com/office/powerpoint/2010/main" val="3079611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12133B-D1A2-40F3-B00F-590C1378EDF2}"/>
              </a:ext>
            </a:extLst>
          </p:cNvPr>
          <p:cNvSpPr>
            <a:spLocks noGrp="1"/>
          </p:cNvSpPr>
          <p:nvPr>
            <p:ph type="title"/>
          </p:nvPr>
        </p:nvSpPr>
        <p:spPr>
          <a:xfrm>
            <a:off x="2592925" y="624110"/>
            <a:ext cx="8911687" cy="680907"/>
          </a:xfrm>
        </p:spPr>
        <p:txBody>
          <a:bodyPr>
            <a:normAutofit fontScale="90000"/>
          </a:bodyPr>
          <a:lstStyle/>
          <a:p>
            <a:pPr algn="ctr"/>
            <a:r>
              <a:rPr lang="en-US" b="1" i="0" dirty="0">
                <a:solidFill>
                  <a:srgbClr val="212529"/>
                </a:solidFill>
                <a:effectLst/>
                <a:latin typeface="Merriweather"/>
              </a:rPr>
              <a:t>5. Compare &amp; contrast with exceptions</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B276B27E-0FE7-4590-915E-25DA0D25B626}"/>
              </a:ext>
            </a:extLst>
          </p:cNvPr>
          <p:cNvSpPr>
            <a:spLocks noGrp="1"/>
          </p:cNvSpPr>
          <p:nvPr>
            <p:ph idx="1"/>
          </p:nvPr>
        </p:nvSpPr>
        <p:spPr/>
        <p:txBody>
          <a:bodyPr>
            <a:normAutofit lnSpcReduction="10000"/>
          </a:bodyPr>
          <a:lstStyle/>
          <a:p>
            <a:pPr marL="0" indent="0" algn="l">
              <a:buNone/>
            </a:pPr>
            <a:r>
              <a:rPr lang="en-US" b="0" i="0" dirty="0">
                <a:solidFill>
                  <a:srgbClr val="212529"/>
                </a:solidFill>
                <a:effectLst/>
                <a:latin typeface="pt sans"/>
              </a:rPr>
              <a:t>For example, the first paragraph could be comparing the data whilst the second paragraph is talking this in more detail, whilst a final summary sentence ties it all nicely.</a:t>
            </a:r>
          </a:p>
          <a:p>
            <a:pPr marL="0" indent="0" algn="l">
              <a:buNone/>
            </a:pPr>
            <a:r>
              <a:rPr lang="en-US" b="0" i="0" dirty="0">
                <a:solidFill>
                  <a:srgbClr val="212529"/>
                </a:solidFill>
                <a:effectLst/>
                <a:latin typeface="pt sans"/>
              </a:rPr>
              <a:t>This helps you stay on track and easily cover all the IELTS bases too.</a:t>
            </a:r>
          </a:p>
          <a:p>
            <a:pPr marL="0" indent="0" algn="l">
              <a:buNone/>
            </a:pPr>
            <a:r>
              <a:rPr lang="en-US" b="0" i="0" dirty="0">
                <a:solidFill>
                  <a:srgbClr val="212529"/>
                </a:solidFill>
                <a:effectLst/>
                <a:latin typeface="pt sans"/>
              </a:rPr>
              <a:t>Still not sure? Let’s go through an example.</a:t>
            </a:r>
          </a:p>
          <a:p>
            <a:pPr marL="0" indent="0" algn="l">
              <a:buNone/>
            </a:pPr>
            <a:r>
              <a:rPr lang="en-US" b="1" i="0" dirty="0">
                <a:solidFill>
                  <a:srgbClr val="212529"/>
                </a:solidFill>
                <a:effectLst/>
                <a:latin typeface="pt sans"/>
              </a:rPr>
              <a:t>Introductory statement</a:t>
            </a:r>
            <a:r>
              <a:rPr lang="en-US" b="0" i="0" dirty="0">
                <a:solidFill>
                  <a:srgbClr val="212529"/>
                </a:solidFill>
                <a:effectLst/>
                <a:latin typeface="pt sans"/>
              </a:rPr>
              <a:t> - explain what you are going to compare.</a:t>
            </a:r>
          </a:p>
          <a:p>
            <a:pPr marL="0" indent="0" algn="l">
              <a:buNone/>
            </a:pPr>
            <a:r>
              <a:rPr lang="en-US" b="1" i="0" dirty="0">
                <a:solidFill>
                  <a:srgbClr val="212529"/>
                </a:solidFill>
                <a:effectLst/>
                <a:latin typeface="pt sans"/>
              </a:rPr>
              <a:t>Paragraph 1</a:t>
            </a:r>
            <a:r>
              <a:rPr lang="en-US" b="0" i="0" dirty="0">
                <a:solidFill>
                  <a:srgbClr val="212529"/>
                </a:solidFill>
                <a:effectLst/>
                <a:latin typeface="pt sans"/>
              </a:rPr>
              <a:t> - Comparison - Describe and compare the data groups and any exceptions you can see.</a:t>
            </a:r>
          </a:p>
          <a:p>
            <a:pPr marL="0" indent="0" algn="l">
              <a:buNone/>
            </a:pPr>
            <a:r>
              <a:rPr lang="en-US" b="1" i="0" dirty="0">
                <a:solidFill>
                  <a:srgbClr val="212529"/>
                </a:solidFill>
                <a:effectLst/>
                <a:latin typeface="pt sans"/>
              </a:rPr>
              <a:t>Summary sentence</a:t>
            </a:r>
            <a:r>
              <a:rPr lang="en-US" b="0" i="0" dirty="0">
                <a:solidFill>
                  <a:srgbClr val="212529"/>
                </a:solidFill>
                <a:effectLst/>
                <a:latin typeface="pt sans"/>
              </a:rPr>
              <a:t> - An overall sentence that ties everything together and talks about anything significant from paragraphs 1 and 2.</a:t>
            </a:r>
          </a:p>
          <a:p>
            <a:pPr marL="0" indent="0" algn="l">
              <a:buNone/>
            </a:pPr>
            <a:r>
              <a:rPr lang="en-US" b="0" i="0" dirty="0">
                <a:solidFill>
                  <a:srgbClr val="212529"/>
                </a:solidFill>
                <a:effectLst/>
                <a:latin typeface="pt sans"/>
              </a:rPr>
              <a:t>Let’s see how it looks compared to a model answer.</a:t>
            </a:r>
          </a:p>
          <a:p>
            <a:endParaRPr lang="ru-KZ" dirty="0"/>
          </a:p>
        </p:txBody>
      </p:sp>
    </p:spTree>
    <p:extLst>
      <p:ext uri="{BB962C8B-B14F-4D97-AF65-F5344CB8AC3E}">
        <p14:creationId xmlns:p14="http://schemas.microsoft.com/office/powerpoint/2010/main" val="829619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9FB79B-22DA-4D84-AFFD-A130884E4AF6}"/>
              </a:ext>
            </a:extLst>
          </p:cNvPr>
          <p:cNvSpPr>
            <a:spLocks noGrp="1"/>
          </p:cNvSpPr>
          <p:nvPr>
            <p:ph type="title"/>
          </p:nvPr>
        </p:nvSpPr>
        <p:spPr>
          <a:xfrm>
            <a:off x="2607613" y="144716"/>
            <a:ext cx="8911687" cy="698663"/>
          </a:xfrm>
        </p:spPr>
        <p:txBody>
          <a:bodyPr>
            <a:normAutofit fontScale="90000"/>
          </a:bodyPr>
          <a:lstStyle/>
          <a:p>
            <a:pPr algn="ctr"/>
            <a:r>
              <a:rPr lang="en-US" b="1" i="0" dirty="0">
                <a:solidFill>
                  <a:srgbClr val="212529"/>
                </a:solidFill>
                <a:effectLst/>
                <a:latin typeface="Merriweather"/>
              </a:rPr>
              <a:t>6. Model answer analysis</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8BC81515-D9DF-4897-81BE-3EFCB40ECBF2}"/>
              </a:ext>
            </a:extLst>
          </p:cNvPr>
          <p:cNvSpPr>
            <a:spLocks noGrp="1"/>
          </p:cNvSpPr>
          <p:nvPr>
            <p:ph idx="1"/>
          </p:nvPr>
        </p:nvSpPr>
        <p:spPr>
          <a:xfrm>
            <a:off x="2589212" y="843379"/>
            <a:ext cx="8915400" cy="6014621"/>
          </a:xfrm>
        </p:spPr>
        <p:txBody>
          <a:bodyPr>
            <a:normAutofit fontScale="85000" lnSpcReduction="20000"/>
          </a:bodyPr>
          <a:lstStyle/>
          <a:p>
            <a:pPr algn="l"/>
            <a:r>
              <a:rPr lang="en-US" b="1" i="0" dirty="0">
                <a:solidFill>
                  <a:srgbClr val="212529"/>
                </a:solidFill>
                <a:effectLst/>
                <a:latin typeface="pt sans"/>
              </a:rPr>
              <a:t>Introduction</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	This table compares the UK’s 55-year projected growth of the number of people over the age of 75 with that of the total population.</a:t>
            </a:r>
            <a:endParaRPr lang="en-US" b="0" i="0" dirty="0">
              <a:solidFill>
                <a:srgbClr val="212529"/>
              </a:solidFill>
              <a:effectLst/>
              <a:latin typeface="pt sans"/>
            </a:endParaRPr>
          </a:p>
          <a:p>
            <a:pPr algn="l"/>
            <a:r>
              <a:rPr lang="en-US" b="1" i="0" dirty="0">
                <a:solidFill>
                  <a:srgbClr val="212529"/>
                </a:solidFill>
                <a:effectLst/>
                <a:latin typeface="pt sans"/>
              </a:rPr>
              <a:t>Paragraph 1</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	It is estimated that in the 20 years from 2015, the total population of the UK will grow by almost 10 million, from 64.8 million in 2015 to 73.2 million in 2035. The number of over 75’s will also increase significantly, from 5.4 million (2015) to 8.9 million (2035), which is an increase of nearly 4%. The estimated figures for 2050 and 2070 indicate that this trend will continue, and the total population will be as high as 82 million by 2070. -Although the number of people aged 75 or older will remain relatively stable between 2035 (8.9 million) and 2050 (9 million), the number will continue to swell and by 2070 nearly 15% of the population (11 – 12 million) will be aged 75 or older.</a:t>
            </a:r>
            <a:endParaRPr lang="en-US" b="0" i="0" dirty="0">
              <a:solidFill>
                <a:srgbClr val="212529"/>
              </a:solidFill>
              <a:effectLst/>
              <a:latin typeface="pt sans"/>
            </a:endParaRPr>
          </a:p>
          <a:p>
            <a:pPr algn="l"/>
            <a:r>
              <a:rPr lang="en-US" b="1" i="0" dirty="0">
                <a:solidFill>
                  <a:srgbClr val="212529"/>
                </a:solidFill>
                <a:effectLst/>
                <a:latin typeface="pt sans"/>
              </a:rPr>
              <a:t>Summary Sentence</a:t>
            </a:r>
            <a:endParaRPr lang="en-US" b="0" i="0" dirty="0">
              <a:solidFill>
                <a:srgbClr val="212529"/>
              </a:solidFill>
              <a:effectLst/>
              <a:latin typeface="pt sans"/>
            </a:endParaRPr>
          </a:p>
          <a:p>
            <a:pPr marL="0" indent="0" algn="l">
              <a:buNone/>
            </a:pPr>
            <a:r>
              <a:rPr lang="en-US" b="0" i="1" dirty="0">
                <a:solidFill>
                  <a:srgbClr val="212529"/>
                </a:solidFill>
                <a:effectLst/>
                <a:latin typeface="pt sans"/>
              </a:rPr>
              <a:t>	Overall, we can expect the number of people aged over 75 to double by 2070.</a:t>
            </a:r>
          </a:p>
          <a:p>
            <a:pPr marL="0" indent="0" algn="l">
              <a:buNone/>
            </a:pPr>
            <a:endParaRPr lang="en-US" b="0" i="0" dirty="0">
              <a:solidFill>
                <a:srgbClr val="212529"/>
              </a:solidFill>
              <a:effectLst/>
              <a:latin typeface="pt sans"/>
            </a:endParaRPr>
          </a:p>
          <a:p>
            <a:pPr marL="0" indent="0" algn="l">
              <a:buNone/>
            </a:pPr>
            <a:r>
              <a:rPr lang="en-US" b="0" i="0" dirty="0">
                <a:solidFill>
                  <a:srgbClr val="212529"/>
                </a:solidFill>
                <a:effectLst/>
                <a:latin typeface="pt sans"/>
              </a:rPr>
              <a:t>	Let’s break it down some more, using the model answer above.</a:t>
            </a:r>
          </a:p>
          <a:p>
            <a:pPr marL="0" indent="0" algn="l">
              <a:buNone/>
            </a:pPr>
            <a:r>
              <a:rPr lang="en-US" b="0" i="0" dirty="0">
                <a:solidFill>
                  <a:srgbClr val="212529"/>
                </a:solidFill>
                <a:effectLst/>
                <a:latin typeface="pt sans"/>
              </a:rPr>
              <a:t>	The introduction talks about what the table shows and explains the groups that will be compared. In this case, it is two groups within the first group of 20 years.</a:t>
            </a:r>
          </a:p>
          <a:p>
            <a:pPr marL="0" indent="0" algn="l">
              <a:buNone/>
            </a:pPr>
            <a:r>
              <a:rPr lang="en-US" b="0" i="0" dirty="0">
                <a:solidFill>
                  <a:srgbClr val="212529"/>
                </a:solidFill>
                <a:effectLst/>
                <a:latin typeface="pt sans"/>
              </a:rPr>
              <a:t>	Paragraph 1 takes a closer look at the second group of 20 years and the data that shows. It also acknowledges the exception shown in the graph.</a:t>
            </a:r>
          </a:p>
          <a:p>
            <a:pPr marL="0" indent="0" algn="l">
              <a:buNone/>
            </a:pPr>
            <a:r>
              <a:rPr lang="en-US" b="0" i="0" dirty="0">
                <a:solidFill>
                  <a:srgbClr val="212529"/>
                </a:solidFill>
                <a:effectLst/>
                <a:latin typeface="pt sans"/>
              </a:rPr>
              <a:t>	The summary sentence describes something significant and relates to both paragraphs and ties everything together.</a:t>
            </a:r>
          </a:p>
          <a:p>
            <a:pPr marL="0" indent="0" algn="l">
              <a:buNone/>
            </a:pPr>
            <a:r>
              <a:rPr lang="en-US" b="0" i="0" dirty="0">
                <a:solidFill>
                  <a:srgbClr val="212529"/>
                </a:solidFill>
                <a:effectLst/>
                <a:latin typeface="pt sans"/>
              </a:rPr>
              <a:t>	So, using our model answer above, this could be during the time period the amount of people over 75 doubled.</a:t>
            </a:r>
          </a:p>
          <a:p>
            <a:pPr marL="0" indent="0" algn="l">
              <a:buNone/>
            </a:pPr>
            <a:endParaRPr lang="en-US" b="1" i="0" dirty="0">
              <a:solidFill>
                <a:srgbClr val="212529"/>
              </a:solidFill>
              <a:effectLst/>
              <a:latin typeface="Merriweather"/>
            </a:endParaRPr>
          </a:p>
          <a:p>
            <a:endParaRPr lang="ru-KZ" dirty="0"/>
          </a:p>
        </p:txBody>
      </p:sp>
    </p:spTree>
    <p:extLst>
      <p:ext uri="{BB962C8B-B14F-4D97-AF65-F5344CB8AC3E}">
        <p14:creationId xmlns:p14="http://schemas.microsoft.com/office/powerpoint/2010/main" val="271164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4516E-A798-4995-8C99-25BA9388BBEB}"/>
              </a:ext>
            </a:extLst>
          </p:cNvPr>
          <p:cNvSpPr>
            <a:spLocks noGrp="1"/>
          </p:cNvSpPr>
          <p:nvPr>
            <p:ph type="title"/>
          </p:nvPr>
        </p:nvSpPr>
        <p:spPr>
          <a:xfrm>
            <a:off x="2592925" y="624110"/>
            <a:ext cx="8911687" cy="609886"/>
          </a:xfrm>
        </p:spPr>
        <p:txBody>
          <a:bodyPr>
            <a:normAutofit fontScale="90000"/>
          </a:bodyPr>
          <a:lstStyle/>
          <a:p>
            <a:pPr algn="ctr"/>
            <a:r>
              <a:rPr lang="en-US" b="1" i="0" dirty="0">
                <a:solidFill>
                  <a:srgbClr val="212529"/>
                </a:solidFill>
                <a:effectLst/>
                <a:latin typeface="Merriweather"/>
              </a:rPr>
              <a:t>7. Points to remember</a:t>
            </a:r>
            <a:br>
              <a:rPr lang="en-US" b="1" i="0" dirty="0">
                <a:solidFill>
                  <a:srgbClr val="212529"/>
                </a:solidFill>
                <a:effectLst/>
                <a:latin typeface="Merriweather"/>
              </a:rPr>
            </a:b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01256386-F7D4-4D12-A988-C4893EA0921E}"/>
              </a:ext>
            </a:extLst>
          </p:cNvPr>
          <p:cNvSpPr>
            <a:spLocks noGrp="1"/>
          </p:cNvSpPr>
          <p:nvPr>
            <p:ph idx="1"/>
          </p:nvPr>
        </p:nvSpPr>
        <p:spPr/>
        <p:txBody>
          <a:bodyPr/>
          <a:lstStyle/>
          <a:p>
            <a:pPr algn="l">
              <a:buFont typeface="Arial" panose="020B0604020202020204" pitchFamily="34" charset="0"/>
              <a:buChar char="•"/>
            </a:pPr>
            <a:r>
              <a:rPr lang="en-US" b="0" i="0" dirty="0">
                <a:solidFill>
                  <a:srgbClr val="212529"/>
                </a:solidFill>
                <a:effectLst/>
                <a:latin typeface="pt sans"/>
              </a:rPr>
              <a:t>Don’t include your own opinion or any information that is not asked for.</a:t>
            </a:r>
          </a:p>
          <a:p>
            <a:pPr algn="l">
              <a:buFont typeface="Arial" panose="020B0604020202020204" pitchFamily="34" charset="0"/>
              <a:buChar char="•"/>
            </a:pPr>
            <a:r>
              <a:rPr lang="en-US" b="0" i="0" dirty="0">
                <a:solidFill>
                  <a:srgbClr val="212529"/>
                </a:solidFill>
                <a:effectLst/>
                <a:latin typeface="pt sans"/>
              </a:rPr>
              <a:t>Don’t include too many figures in your answer.</a:t>
            </a:r>
          </a:p>
          <a:p>
            <a:pPr algn="l">
              <a:buFont typeface="Arial" panose="020B0604020202020204" pitchFamily="34" charset="0"/>
              <a:buChar char="•"/>
            </a:pPr>
            <a:r>
              <a:rPr lang="en-US" b="0" i="0" dirty="0">
                <a:solidFill>
                  <a:srgbClr val="212529"/>
                </a:solidFill>
                <a:effectLst/>
                <a:latin typeface="pt sans"/>
              </a:rPr>
              <a:t>Don’t forget to have a plan to structure the answer correctly.</a:t>
            </a:r>
          </a:p>
          <a:p>
            <a:pPr marL="0" indent="0">
              <a:buNone/>
            </a:pPr>
            <a:endParaRPr lang="ru-KZ" dirty="0"/>
          </a:p>
        </p:txBody>
      </p:sp>
    </p:spTree>
    <p:extLst>
      <p:ext uri="{BB962C8B-B14F-4D97-AF65-F5344CB8AC3E}">
        <p14:creationId xmlns:p14="http://schemas.microsoft.com/office/powerpoint/2010/main" val="1906185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00282-5059-4683-9CA4-4CDB151A4307}"/>
              </a:ext>
            </a:extLst>
          </p:cNvPr>
          <p:cNvSpPr>
            <a:spLocks noGrp="1"/>
          </p:cNvSpPr>
          <p:nvPr>
            <p:ph type="title"/>
          </p:nvPr>
        </p:nvSpPr>
        <p:spPr>
          <a:xfrm>
            <a:off x="2592925" y="624110"/>
            <a:ext cx="8911687" cy="760807"/>
          </a:xfrm>
        </p:spPr>
        <p:txBody>
          <a:bodyPr>
            <a:normAutofit fontScale="90000"/>
          </a:bodyPr>
          <a:lstStyle/>
          <a:p>
            <a:pPr algn="ctr"/>
            <a:r>
              <a:rPr lang="en-US" b="1" i="0" dirty="0">
                <a:solidFill>
                  <a:srgbClr val="212529"/>
                </a:solidFill>
                <a:effectLst/>
                <a:latin typeface="Merriweather"/>
              </a:rPr>
              <a:t>8. Table vocabulary phrases</a:t>
            </a:r>
            <a:br>
              <a:rPr lang="en-US" b="1" i="0" dirty="0">
                <a:solidFill>
                  <a:srgbClr val="212529"/>
                </a:solidFill>
                <a:effectLst/>
                <a:latin typeface="Merriweather"/>
              </a:rPr>
            </a:br>
            <a:endParaRPr lang="ru-KZ" dirty="0"/>
          </a:p>
        </p:txBody>
      </p:sp>
      <p:sp>
        <p:nvSpPr>
          <p:cNvPr id="3" name="Объект 2">
            <a:extLst>
              <a:ext uri="{FF2B5EF4-FFF2-40B4-BE49-F238E27FC236}">
                <a16:creationId xmlns:a16="http://schemas.microsoft.com/office/drawing/2014/main" id="{95953B7F-758E-49A7-A6EC-C1D59E0107DA}"/>
              </a:ext>
            </a:extLst>
          </p:cNvPr>
          <p:cNvSpPr>
            <a:spLocks noGrp="1"/>
          </p:cNvSpPr>
          <p:nvPr>
            <p:ph idx="1"/>
          </p:nvPr>
        </p:nvSpPr>
        <p:spPr>
          <a:xfrm>
            <a:off x="2589212" y="1287262"/>
            <a:ext cx="8915400" cy="5388746"/>
          </a:xfrm>
        </p:spPr>
        <p:txBody>
          <a:bodyPr>
            <a:normAutofit fontScale="92500" lnSpcReduction="10000"/>
          </a:bodyPr>
          <a:lstStyle/>
          <a:p>
            <a:pPr algn="l">
              <a:buFont typeface="Arial" panose="020B0604020202020204" pitchFamily="34" charset="0"/>
              <a:buChar char="•"/>
            </a:pPr>
            <a:r>
              <a:rPr lang="en-US" b="0" i="0" dirty="0">
                <a:solidFill>
                  <a:srgbClr val="212529"/>
                </a:solidFill>
                <a:effectLst/>
                <a:latin typeface="pt sans"/>
              </a:rPr>
              <a:t>An </a:t>
            </a:r>
            <a:r>
              <a:rPr lang="en-US" b="1" i="0" dirty="0">
                <a:solidFill>
                  <a:srgbClr val="212529"/>
                </a:solidFill>
                <a:effectLst/>
                <a:latin typeface="pt sans"/>
              </a:rPr>
              <a:t>inspection</a:t>
            </a:r>
            <a:r>
              <a:rPr lang="en-US" b="0" i="0" dirty="0">
                <a:solidFill>
                  <a:srgbClr val="212529"/>
                </a:solidFill>
                <a:effectLst/>
                <a:latin typeface="pt sans"/>
              </a:rPr>
              <a:t> of the data in the first table clearly shows</a:t>
            </a:r>
          </a:p>
          <a:p>
            <a:pPr algn="l">
              <a:buFont typeface="Arial" panose="020B0604020202020204" pitchFamily="34" charset="0"/>
              <a:buChar char="•"/>
            </a:pPr>
            <a:r>
              <a:rPr lang="en-US" b="0" i="0" dirty="0">
                <a:solidFill>
                  <a:srgbClr val="212529"/>
                </a:solidFill>
                <a:effectLst/>
                <a:latin typeface="pt sans"/>
              </a:rPr>
              <a:t>It is apparent from this table that considerable …</a:t>
            </a:r>
          </a:p>
          <a:p>
            <a:pPr algn="l">
              <a:buFont typeface="Arial" panose="020B0604020202020204" pitchFamily="34" charset="0"/>
              <a:buChar char="•"/>
            </a:pPr>
            <a:r>
              <a:rPr lang="en-US" b="0" i="0" dirty="0">
                <a:solidFill>
                  <a:srgbClr val="212529"/>
                </a:solidFill>
                <a:effectLst/>
                <a:latin typeface="pt sans"/>
              </a:rPr>
              <a:t>In the third column there is a distinct trend of ...</a:t>
            </a:r>
          </a:p>
          <a:p>
            <a:pPr algn="l">
              <a:buFont typeface="Arial" panose="020B0604020202020204" pitchFamily="34" charset="0"/>
              <a:buChar char="•"/>
            </a:pPr>
            <a:r>
              <a:rPr lang="en-US" b="0" i="0" dirty="0">
                <a:solidFill>
                  <a:srgbClr val="212529"/>
                </a:solidFill>
                <a:effectLst/>
                <a:latin typeface="pt sans"/>
              </a:rPr>
              <a:t>What stands out in the table is …</a:t>
            </a:r>
          </a:p>
          <a:p>
            <a:pPr algn="l">
              <a:buFont typeface="Arial" panose="020B0604020202020204" pitchFamily="34" charset="0"/>
              <a:buChar char="•"/>
            </a:pPr>
            <a:r>
              <a:rPr lang="en-US" b="0" i="0" dirty="0">
                <a:solidFill>
                  <a:srgbClr val="212529"/>
                </a:solidFill>
                <a:effectLst/>
                <a:latin typeface="pt sans"/>
              </a:rPr>
              <a:t>Closer inspection of the table shows …</a:t>
            </a:r>
          </a:p>
          <a:p>
            <a:pPr algn="l">
              <a:buFont typeface="Arial" panose="020B0604020202020204" pitchFamily="34" charset="0"/>
              <a:buChar char="•"/>
            </a:pPr>
            <a:r>
              <a:rPr lang="en-US" b="0" i="0" dirty="0">
                <a:solidFill>
                  <a:srgbClr val="212529"/>
                </a:solidFill>
                <a:effectLst/>
                <a:latin typeface="pt sans"/>
              </a:rPr>
              <a:t>As the table shows, there is a significant decrease …</a:t>
            </a:r>
          </a:p>
          <a:p>
            <a:pPr algn="l">
              <a:buFont typeface="Arial" panose="020B0604020202020204" pitchFamily="34" charset="0"/>
              <a:buChar char="•"/>
            </a:pPr>
            <a:r>
              <a:rPr lang="en-US" b="0" i="0" dirty="0">
                <a:solidFill>
                  <a:srgbClr val="212529"/>
                </a:solidFill>
                <a:effectLst/>
                <a:latin typeface="pt sans"/>
              </a:rPr>
              <a:t>There is a significant difference between column A and column B, most notably…</a:t>
            </a:r>
          </a:p>
          <a:p>
            <a:pPr algn="l">
              <a:buFont typeface="Arial" panose="020B0604020202020204" pitchFamily="34" charset="0"/>
              <a:buChar char="•"/>
            </a:pPr>
            <a:r>
              <a:rPr lang="en-US" b="0" i="0" dirty="0">
                <a:solidFill>
                  <a:srgbClr val="212529"/>
                </a:solidFill>
                <a:effectLst/>
                <a:latin typeface="pt sans"/>
              </a:rPr>
              <a:t>An inspection of the data in the table reveals that …</a:t>
            </a:r>
          </a:p>
          <a:p>
            <a:pPr algn="l">
              <a:buFont typeface="Arial" panose="020B0604020202020204" pitchFamily="34" charset="0"/>
              <a:buChar char="•"/>
            </a:pPr>
            <a:r>
              <a:rPr lang="en-US" b="0" i="0" dirty="0">
                <a:solidFill>
                  <a:srgbClr val="212529"/>
                </a:solidFill>
                <a:effectLst/>
                <a:latin typeface="pt sans"/>
              </a:rPr>
              <a:t>What stands out in this table ...</a:t>
            </a:r>
          </a:p>
          <a:p>
            <a:pPr algn="l"/>
            <a:r>
              <a:rPr lang="en-US" b="0" i="1" dirty="0">
                <a:solidFill>
                  <a:srgbClr val="212529"/>
                </a:solidFill>
                <a:effectLst/>
                <a:latin typeface="pt sans"/>
              </a:rPr>
              <a:t>...is the general pattern of ...</a:t>
            </a:r>
            <a:endParaRPr lang="en-US" b="0" i="0" dirty="0">
              <a:solidFill>
                <a:srgbClr val="212529"/>
              </a:solidFill>
              <a:effectLst/>
              <a:latin typeface="pt sans"/>
            </a:endParaRPr>
          </a:p>
          <a:p>
            <a:pPr algn="l"/>
            <a:r>
              <a:rPr lang="en-US" b="0" i="1" dirty="0">
                <a:solidFill>
                  <a:srgbClr val="212529"/>
                </a:solidFill>
                <a:effectLst/>
                <a:latin typeface="pt sans"/>
              </a:rPr>
              <a:t>... is the difference between ...</a:t>
            </a:r>
            <a:endParaRPr lang="en-US" b="0" i="0" dirty="0">
              <a:solidFill>
                <a:srgbClr val="212529"/>
              </a:solidFill>
              <a:effectLst/>
              <a:latin typeface="pt sans"/>
            </a:endParaRPr>
          </a:p>
          <a:p>
            <a:pPr algn="l"/>
            <a:r>
              <a:rPr lang="en-US" b="0" i="1" dirty="0">
                <a:solidFill>
                  <a:srgbClr val="212529"/>
                </a:solidFill>
                <a:effectLst/>
                <a:latin typeface="pt sans"/>
              </a:rPr>
              <a:t>... is the wide disparity between ...</a:t>
            </a:r>
            <a:endParaRPr lang="en-US" b="0" i="0" dirty="0">
              <a:solidFill>
                <a:srgbClr val="212529"/>
              </a:solidFill>
              <a:effectLst/>
              <a:latin typeface="pt sans"/>
            </a:endParaRPr>
          </a:p>
          <a:p>
            <a:pPr algn="l"/>
            <a:r>
              <a:rPr lang="en-US" b="0" i="1" dirty="0">
                <a:solidFill>
                  <a:srgbClr val="212529"/>
                </a:solidFill>
                <a:effectLst/>
                <a:latin typeface="pt sans"/>
              </a:rPr>
              <a:t>... is the rapid increase of ...</a:t>
            </a:r>
            <a:endParaRPr lang="en-US" b="0" i="0" dirty="0">
              <a:solidFill>
                <a:srgbClr val="212529"/>
              </a:solidFill>
              <a:effectLst/>
              <a:latin typeface="pt sans"/>
            </a:endParaRPr>
          </a:p>
          <a:p>
            <a:pPr algn="l"/>
            <a:r>
              <a:rPr lang="en-US" b="0" i="1" dirty="0">
                <a:solidFill>
                  <a:srgbClr val="212529"/>
                </a:solidFill>
                <a:effectLst/>
                <a:latin typeface="pt sans"/>
              </a:rPr>
              <a:t>... is the growth of ...</a:t>
            </a:r>
            <a:endParaRPr lang="en-US" b="0" i="0" dirty="0">
              <a:solidFill>
                <a:srgbClr val="212529"/>
              </a:solidFill>
              <a:effectLst/>
              <a:latin typeface="pt sans"/>
            </a:endParaRPr>
          </a:p>
          <a:p>
            <a:pPr algn="l"/>
            <a:r>
              <a:rPr lang="en-US" b="0" i="1" dirty="0">
                <a:solidFill>
                  <a:srgbClr val="212529"/>
                </a:solidFill>
                <a:effectLst/>
                <a:latin typeface="pt sans"/>
              </a:rPr>
              <a:t>...is the high rate of</a:t>
            </a:r>
            <a:endParaRPr lang="en-US" b="0" i="0" dirty="0">
              <a:solidFill>
                <a:srgbClr val="212529"/>
              </a:solidFill>
              <a:effectLst/>
              <a:latin typeface="pt sans"/>
            </a:endParaRPr>
          </a:p>
          <a:p>
            <a:pPr marL="0" indent="0">
              <a:buNone/>
            </a:pPr>
            <a:endParaRPr lang="ru-KZ" dirty="0"/>
          </a:p>
        </p:txBody>
      </p:sp>
    </p:spTree>
    <p:extLst>
      <p:ext uri="{BB962C8B-B14F-4D97-AF65-F5344CB8AC3E}">
        <p14:creationId xmlns:p14="http://schemas.microsoft.com/office/powerpoint/2010/main" val="424139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6E207E-7354-42C6-99C5-D70A5D61CCE3}"/>
              </a:ext>
            </a:extLst>
          </p:cNvPr>
          <p:cNvSpPr>
            <a:spLocks noGrp="1"/>
          </p:cNvSpPr>
          <p:nvPr>
            <p:ph type="title"/>
          </p:nvPr>
        </p:nvSpPr>
        <p:spPr/>
        <p:txBody>
          <a:bodyPr/>
          <a:lstStyle/>
          <a:p>
            <a:endParaRPr lang="ru-KZ"/>
          </a:p>
        </p:txBody>
      </p:sp>
      <p:pic>
        <p:nvPicPr>
          <p:cNvPr id="13314" name="Picture 2">
            <a:extLst>
              <a:ext uri="{FF2B5EF4-FFF2-40B4-BE49-F238E27FC236}">
                <a16:creationId xmlns:a16="http://schemas.microsoft.com/office/drawing/2014/main" id="{E80E9807-D60B-4AE2-8F66-EFE59B8B16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7665" y="0"/>
            <a:ext cx="104046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972155"/>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163</TotalTime>
  <Words>1027</Words>
  <Application>Microsoft Office PowerPoint</Application>
  <PresentationFormat>Широкоэкранный</PresentationFormat>
  <Paragraphs>55</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Century Gothic</vt:lpstr>
      <vt:lpstr>Merriweather</vt:lpstr>
      <vt:lpstr>Montserrat</vt:lpstr>
      <vt:lpstr>pt sans</vt:lpstr>
      <vt:lpstr>Wingdings 3</vt:lpstr>
      <vt:lpstr>Легкий дым</vt:lpstr>
      <vt:lpstr>Презентация PowerPoint</vt:lpstr>
      <vt:lpstr>1. Summarise the table </vt:lpstr>
      <vt:lpstr>2. Divide the data </vt:lpstr>
      <vt:lpstr>3. Model Answer </vt:lpstr>
      <vt:lpstr>4. Make your point clearly  </vt:lpstr>
      <vt:lpstr>5. Compare &amp; contrast with exceptions </vt:lpstr>
      <vt:lpstr>6. Model answer analysis </vt:lpstr>
      <vt:lpstr>7. Points to remember  </vt:lpstr>
      <vt:lpstr>8. Table vocabulary phrases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17</cp:revision>
  <dcterms:created xsi:type="dcterms:W3CDTF">2021-01-24T15:22:53Z</dcterms:created>
  <dcterms:modified xsi:type="dcterms:W3CDTF">2021-04-19T12:13:40Z</dcterms:modified>
</cp:coreProperties>
</file>