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67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9FAE7-BBAD-431E-B319-4A3D3D554780}" type="datetimeFigureOut">
              <a:rPr lang="ru-RU" smtClean="0"/>
              <a:pPr/>
              <a:t>14.02.2021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DBAEB-230E-45DF-A975-2A103C2024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9FAE7-BBAD-431E-B319-4A3D3D554780}" type="datetimeFigureOut">
              <a:rPr lang="ru-RU" smtClean="0"/>
              <a:pPr/>
              <a:t>14.02.2021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DBAEB-230E-45DF-A975-2A103C2024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9FAE7-BBAD-431E-B319-4A3D3D554780}" type="datetimeFigureOut">
              <a:rPr lang="ru-RU" smtClean="0"/>
              <a:pPr/>
              <a:t>14.02.2021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DBAEB-230E-45DF-A975-2A103C2024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9FAE7-BBAD-431E-B319-4A3D3D554780}" type="datetimeFigureOut">
              <a:rPr lang="ru-RU" smtClean="0"/>
              <a:pPr/>
              <a:t>14.02.2021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DBAEB-230E-45DF-A975-2A103C2024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9FAE7-BBAD-431E-B319-4A3D3D554780}" type="datetimeFigureOut">
              <a:rPr lang="ru-RU" smtClean="0"/>
              <a:pPr/>
              <a:t>14.02.2021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DBAEB-230E-45DF-A975-2A103C2024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9FAE7-BBAD-431E-B319-4A3D3D554780}" type="datetimeFigureOut">
              <a:rPr lang="ru-RU" smtClean="0"/>
              <a:pPr/>
              <a:t>14.02.2021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DBAEB-230E-45DF-A975-2A103C2024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9FAE7-BBAD-431E-B319-4A3D3D554780}" type="datetimeFigureOut">
              <a:rPr lang="ru-RU" smtClean="0"/>
              <a:pPr/>
              <a:t>14.02.2021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DBAEB-230E-45DF-A975-2A103C2024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9FAE7-BBAD-431E-B319-4A3D3D554780}" type="datetimeFigureOut">
              <a:rPr lang="ru-RU" smtClean="0"/>
              <a:pPr/>
              <a:t>14.02.2021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DBAEB-230E-45DF-A975-2A103C2024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9FAE7-BBAD-431E-B319-4A3D3D554780}" type="datetimeFigureOut">
              <a:rPr lang="ru-RU" smtClean="0"/>
              <a:pPr/>
              <a:t>14.02.2021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DBAEB-230E-45DF-A975-2A103C2024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9FAE7-BBAD-431E-B319-4A3D3D554780}" type="datetimeFigureOut">
              <a:rPr lang="ru-RU" smtClean="0"/>
              <a:pPr/>
              <a:t>14.02.2021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DBAEB-230E-45DF-A975-2A103C2024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9FAE7-BBAD-431E-B319-4A3D3D554780}" type="datetimeFigureOut">
              <a:rPr lang="ru-RU" smtClean="0"/>
              <a:pPr/>
              <a:t>14.02.2021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DBAEB-230E-45DF-A975-2A103C2024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49FAE7-BBAD-431E-B319-4A3D3D554780}" type="datetimeFigureOut">
              <a:rPr lang="ru-RU" smtClean="0"/>
              <a:pPr/>
              <a:t>14.02.2021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CDBAEB-230E-45DF-A975-2A103C20242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0034" y="2130425"/>
            <a:ext cx="7958166" cy="1727203"/>
          </a:xfrm>
        </p:spPr>
        <p:txBody>
          <a:bodyPr>
            <a:normAutofit/>
          </a:bodyPr>
          <a:lstStyle/>
          <a:p>
            <a:r>
              <a:rPr lang="ru-RU" sz="7200" dirty="0" err="1" smtClean="0"/>
              <a:t>Оқшаулағыштар</a:t>
            </a:r>
            <a:endParaRPr lang="ru-RU" sz="7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6143668"/>
          </a:xfrm>
        </p:spPr>
        <p:txBody>
          <a:bodyPr>
            <a:normAutofit fontScale="85000" lnSpcReduction="10000"/>
          </a:bodyPr>
          <a:lstStyle/>
          <a:p>
            <a:pPr fontAlgn="base"/>
            <a:r>
              <a:rPr lang="ru-RU" dirty="0" smtClean="0"/>
              <a:t>ӘЖ : штыревой, </a:t>
            </a:r>
            <a:r>
              <a:rPr lang="ru-RU" dirty="0" err="1" smtClean="0"/>
              <a:t>аспалы</a:t>
            </a:r>
            <a:r>
              <a:rPr lang="ru-RU" dirty="0" smtClean="0"/>
              <a:t>, </a:t>
            </a:r>
            <a:r>
              <a:rPr lang="ru-RU" dirty="0" err="1" smtClean="0"/>
              <a:t>стерженьді</a:t>
            </a:r>
            <a:r>
              <a:rPr lang="ru-RU" dirty="0" smtClean="0"/>
              <a:t> </a:t>
            </a:r>
            <a:r>
              <a:rPr lang="ru-RU" dirty="0" err="1" smtClean="0"/>
              <a:t>және стерженьді</a:t>
            </a:r>
            <a:r>
              <a:rPr lang="ru-RU" dirty="0" err="1"/>
              <a:t>-</a:t>
            </a:r>
            <a:r>
              <a:rPr lang="ru-RU" dirty="0" err="1" smtClean="0"/>
              <a:t>тіреуіш</a:t>
            </a:r>
            <a:r>
              <a:rPr lang="ru-RU" dirty="0" smtClean="0"/>
              <a:t> </a:t>
            </a:r>
            <a:r>
              <a:rPr lang="ru-RU" dirty="0" err="1" smtClean="0"/>
              <a:t>оқшаулағыштар пайдалануы</a:t>
            </a:r>
            <a:r>
              <a:rPr lang="ru-RU" dirty="0" smtClean="0"/>
              <a:t> </a:t>
            </a:r>
            <a:r>
              <a:rPr lang="ru-RU" dirty="0" err="1" smtClean="0"/>
              <a:t>мүмкін.</a:t>
            </a:r>
            <a:r>
              <a:rPr lang="ru-RU" dirty="0" smtClean="0"/>
              <a:t> </a:t>
            </a:r>
            <a:endParaRPr lang="ru-RU" dirty="0"/>
          </a:p>
          <a:p>
            <a:pPr fontAlgn="base"/>
            <a:r>
              <a:rPr lang="ru-RU" dirty="0" smtClean="0"/>
              <a:t>1000 </a:t>
            </a:r>
            <a:r>
              <a:rPr lang="ru-RU" dirty="0"/>
              <a:t>В </a:t>
            </a:r>
            <a:r>
              <a:rPr lang="ru-RU" dirty="0" smtClean="0"/>
              <a:t> </a:t>
            </a:r>
            <a:r>
              <a:rPr lang="ru-RU" dirty="0" err="1" smtClean="0"/>
              <a:t>дейінгі</a:t>
            </a:r>
            <a:r>
              <a:rPr lang="ru-RU" dirty="0" smtClean="0"/>
              <a:t> ӘЖ штыревой  </a:t>
            </a:r>
            <a:r>
              <a:rPr lang="ru-RU" dirty="0" err="1" smtClean="0"/>
              <a:t>оқшаулағыштар қолданылады</a:t>
            </a:r>
            <a:r>
              <a:rPr lang="ru-RU" dirty="0" smtClean="0"/>
              <a:t>. </a:t>
            </a:r>
            <a:endParaRPr lang="ru-RU" dirty="0"/>
          </a:p>
          <a:p>
            <a:pPr fontAlgn="base"/>
            <a:r>
              <a:rPr lang="ru-RU" dirty="0" smtClean="0"/>
              <a:t>6-20 </a:t>
            </a:r>
            <a:r>
              <a:rPr lang="ru-RU" dirty="0"/>
              <a:t>кВ </a:t>
            </a:r>
            <a:r>
              <a:rPr lang="ru-RU" dirty="0" smtClean="0"/>
              <a:t> </a:t>
            </a:r>
            <a:r>
              <a:rPr lang="ru-RU" dirty="0" err="1" smtClean="0"/>
              <a:t>аралық тіреуіштерді</a:t>
            </a:r>
            <a:r>
              <a:rPr lang="ru-RU" dirty="0" smtClean="0"/>
              <a:t> </a:t>
            </a:r>
            <a:r>
              <a:rPr lang="ru-RU" dirty="0" err="1" smtClean="0"/>
              <a:t>әр түрлі оқшаулағыштары пайдалануы</a:t>
            </a:r>
            <a:r>
              <a:rPr lang="ru-RU" dirty="0" smtClean="0"/>
              <a:t> </a:t>
            </a:r>
            <a:r>
              <a:rPr lang="ru-RU" dirty="0" err="1" smtClean="0"/>
              <a:t>мүмкін</a:t>
            </a:r>
            <a:r>
              <a:rPr lang="ru-RU" dirty="0" smtClean="0"/>
              <a:t>, ал </a:t>
            </a:r>
            <a:r>
              <a:rPr lang="ru-RU" dirty="0" err="1" smtClean="0"/>
              <a:t>анкерлі</a:t>
            </a:r>
            <a:r>
              <a:rPr lang="ru-RU" dirty="0" smtClean="0"/>
              <a:t> </a:t>
            </a:r>
            <a:r>
              <a:rPr lang="ru-RU" dirty="0" err="1" smtClean="0"/>
              <a:t>тіреуіштерде</a:t>
            </a:r>
            <a:r>
              <a:rPr lang="ru-RU" dirty="0" smtClean="0"/>
              <a:t> </a:t>
            </a:r>
            <a:r>
              <a:rPr lang="ru-RU" dirty="0" err="1" smtClean="0"/>
              <a:t>аспалы</a:t>
            </a:r>
            <a:r>
              <a:rPr lang="ru-RU" dirty="0" smtClean="0"/>
              <a:t>, </a:t>
            </a:r>
            <a:r>
              <a:rPr lang="ru-RU" dirty="0" err="1" smtClean="0"/>
              <a:t>кейбір</a:t>
            </a:r>
            <a:r>
              <a:rPr lang="ru-RU" dirty="0" smtClean="0"/>
              <a:t> </a:t>
            </a:r>
            <a:r>
              <a:rPr lang="ru-RU" dirty="0" err="1" smtClean="0"/>
              <a:t>жағдайларда </a:t>
            </a:r>
            <a:r>
              <a:rPr lang="ru-RU" dirty="0" smtClean="0"/>
              <a:t>штыревой </a:t>
            </a:r>
            <a:r>
              <a:rPr lang="ru-RU" dirty="0" err="1" smtClean="0"/>
              <a:t>оқшаулағыштар қолданылады</a:t>
            </a:r>
            <a:r>
              <a:rPr lang="ru-RU" dirty="0" smtClean="0"/>
              <a:t>. </a:t>
            </a:r>
          </a:p>
          <a:p>
            <a:pPr fontAlgn="base"/>
            <a:r>
              <a:rPr lang="ru-RU" dirty="0" smtClean="0"/>
              <a:t>35 </a:t>
            </a:r>
            <a:r>
              <a:rPr lang="ru-RU" dirty="0"/>
              <a:t>кВ </a:t>
            </a:r>
            <a:r>
              <a:rPr lang="ru-RU" dirty="0" smtClean="0"/>
              <a:t> ӘЖ — </a:t>
            </a:r>
            <a:r>
              <a:rPr lang="ru-RU" dirty="0" err="1" smtClean="0"/>
              <a:t>аспалы</a:t>
            </a:r>
            <a:r>
              <a:rPr lang="ru-RU" dirty="0" smtClean="0"/>
              <a:t> </a:t>
            </a:r>
            <a:r>
              <a:rPr lang="ru-RU" dirty="0" err="1" smtClean="0"/>
              <a:t>және стерженьді</a:t>
            </a:r>
            <a:r>
              <a:rPr lang="ru-RU" dirty="0" smtClean="0"/>
              <a:t>, </a:t>
            </a:r>
            <a:r>
              <a:rPr lang="ru-RU" dirty="0" err="1" smtClean="0"/>
              <a:t>кейбір</a:t>
            </a:r>
            <a:r>
              <a:rPr lang="ru-RU" dirty="0" smtClean="0"/>
              <a:t> </a:t>
            </a:r>
            <a:r>
              <a:rPr lang="ru-RU" dirty="0" err="1" smtClean="0"/>
              <a:t>жағдайларда </a:t>
            </a:r>
            <a:r>
              <a:rPr lang="ru-RU" dirty="0" smtClean="0"/>
              <a:t>штыревой </a:t>
            </a:r>
            <a:r>
              <a:rPr lang="ru-RU" dirty="0" err="1" smtClean="0"/>
              <a:t>оқшаулағыштар қолданылады</a:t>
            </a:r>
            <a:r>
              <a:rPr lang="ru-RU" dirty="0" smtClean="0"/>
              <a:t>. </a:t>
            </a:r>
          </a:p>
          <a:p>
            <a:pPr fontAlgn="base"/>
            <a:r>
              <a:rPr lang="ru-RU" dirty="0" smtClean="0"/>
              <a:t>110 </a:t>
            </a:r>
            <a:r>
              <a:rPr lang="ru-RU" dirty="0"/>
              <a:t>кВ </a:t>
            </a:r>
            <a:r>
              <a:rPr lang="ru-RU" dirty="0" err="1" smtClean="0"/>
              <a:t>және одан</a:t>
            </a:r>
            <a:r>
              <a:rPr lang="ru-RU" dirty="0" smtClean="0"/>
              <a:t> </a:t>
            </a:r>
            <a:r>
              <a:rPr lang="ru-RU" dirty="0" err="1" smtClean="0"/>
              <a:t>жоғары </a:t>
            </a:r>
            <a:r>
              <a:rPr lang="ru-RU" dirty="0" smtClean="0"/>
              <a:t>ӘЖ – </a:t>
            </a:r>
            <a:r>
              <a:rPr lang="ru-RU" dirty="0" err="1" smtClean="0"/>
              <a:t>аспалы</a:t>
            </a:r>
            <a:r>
              <a:rPr lang="ru-RU" dirty="0" smtClean="0"/>
              <a:t>, </a:t>
            </a:r>
            <a:r>
              <a:rPr lang="ru-RU" dirty="0" err="1" smtClean="0"/>
              <a:t>стерженьді</a:t>
            </a:r>
            <a:r>
              <a:rPr lang="ru-RU" dirty="0" smtClean="0"/>
              <a:t> </a:t>
            </a:r>
            <a:r>
              <a:rPr lang="ru-RU" dirty="0" err="1" smtClean="0"/>
              <a:t>және стерженьді-тіреуіш</a:t>
            </a:r>
            <a:r>
              <a:rPr lang="ru-RU" dirty="0" smtClean="0"/>
              <a:t> </a:t>
            </a:r>
            <a:r>
              <a:rPr lang="ru-RU" dirty="0" err="1" smtClean="0"/>
              <a:t>оқшаулағыштар пайдаланды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5840435"/>
          </a:xfrm>
        </p:spPr>
        <p:txBody>
          <a:bodyPr/>
          <a:lstStyle/>
          <a:p>
            <a:r>
              <a:rPr lang="ru-RU" dirty="0" err="1" smtClean="0"/>
              <a:t>Оқшаулағыштар фарфордан</a:t>
            </a:r>
            <a:r>
              <a:rPr lang="ru-RU" dirty="0" smtClean="0"/>
              <a:t>, </a:t>
            </a:r>
            <a:r>
              <a:rPr lang="ru-RU" dirty="0" err="1" smtClean="0"/>
              <a:t>шыныдан</a:t>
            </a:r>
            <a:r>
              <a:rPr lang="ru-RU" dirty="0" smtClean="0"/>
              <a:t> </a:t>
            </a:r>
            <a:r>
              <a:rPr lang="ru-RU" dirty="0" err="1" smtClean="0"/>
              <a:t>және  полимерлі</a:t>
            </a:r>
            <a:r>
              <a:rPr lang="ru-RU" dirty="0" smtClean="0"/>
              <a:t> </a:t>
            </a:r>
            <a:r>
              <a:rPr lang="ru-RU" dirty="0" err="1" smtClean="0"/>
              <a:t>материалдардан</a:t>
            </a:r>
            <a:r>
              <a:rPr lang="ru-RU" dirty="0" smtClean="0"/>
              <a:t> </a:t>
            </a:r>
            <a:r>
              <a:rPr lang="ru-RU" dirty="0" err="1" smtClean="0"/>
              <a:t>орындалады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dirty="0" err="1" smtClean="0"/>
              <a:t>ПУЭ-ға сәйкес </a:t>
            </a:r>
            <a:r>
              <a:rPr lang="ru-RU" dirty="0" smtClean="0"/>
              <a:t>330 кВ ӘЖ </a:t>
            </a:r>
            <a:r>
              <a:rPr lang="ru-RU" dirty="0" err="1" smtClean="0"/>
              <a:t>шыны</a:t>
            </a:r>
            <a:r>
              <a:rPr lang="ru-RU" dirty="0" smtClean="0"/>
              <a:t> </a:t>
            </a:r>
            <a:r>
              <a:rPr lang="ru-RU" dirty="0" err="1" smtClean="0"/>
              <a:t>оқшаулағыштарды пайдалануға ұсынылады</a:t>
            </a:r>
            <a:r>
              <a:rPr lang="ru-RU" dirty="0" smtClean="0"/>
              <a:t>, ал   35-220 кВ  ӘЖ — </a:t>
            </a:r>
            <a:r>
              <a:rPr lang="ru-RU" dirty="0" err="1" smtClean="0"/>
              <a:t>шыны</a:t>
            </a:r>
            <a:r>
              <a:rPr lang="ru-RU" dirty="0" smtClean="0"/>
              <a:t>, полимер </a:t>
            </a:r>
            <a:r>
              <a:rPr lang="ru-RU" dirty="0" err="1" smtClean="0"/>
              <a:t>және </a:t>
            </a:r>
            <a:r>
              <a:rPr lang="ru-RU" dirty="0" smtClean="0"/>
              <a:t>фарфор </a:t>
            </a:r>
            <a:r>
              <a:rPr lang="ru-RU" dirty="0" err="1" smtClean="0"/>
              <a:t>оқшаулағыштар пайдалануға ұсынылады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Фарфор штыревой</a:t>
            </a:r>
            <a:endParaRPr lang="ru-RU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85852" y="1398570"/>
            <a:ext cx="6643734" cy="4982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Аспалы шыны</a:t>
            </a:r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71604" y="1734328"/>
            <a:ext cx="5500726" cy="482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Шыны штыревой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541110"/>
            <a:ext cx="8643998" cy="510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Полимерлі штыревой</a:t>
            </a:r>
            <a:endParaRPr lang="ru-RU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1785926"/>
            <a:ext cx="8929718" cy="4143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697559"/>
          </a:xfrm>
        </p:spPr>
        <p:txBody>
          <a:bodyPr>
            <a:normAutofit/>
          </a:bodyPr>
          <a:lstStyle/>
          <a:p>
            <a:r>
              <a:rPr lang="ru-RU" dirty="0" smtClean="0"/>
              <a:t>Штыревой </a:t>
            </a:r>
            <a:r>
              <a:rPr lang="ru-RU" dirty="0" err="1" smtClean="0"/>
              <a:t>оқшаулығыштар </a:t>
            </a:r>
            <a:r>
              <a:rPr lang="ru-RU" dirty="0" smtClean="0"/>
              <a:t>ӘЖ тек </a:t>
            </a:r>
            <a:r>
              <a:rPr lang="ru-RU" dirty="0" err="1" smtClean="0"/>
              <a:t>бір</a:t>
            </a:r>
            <a:r>
              <a:rPr lang="ru-RU" dirty="0" smtClean="0"/>
              <a:t> </a:t>
            </a:r>
            <a:r>
              <a:rPr lang="ru-RU" dirty="0" err="1" smtClean="0"/>
              <a:t>ғана кернеуге</a:t>
            </a:r>
            <a:r>
              <a:rPr lang="ru-RU" dirty="0" smtClean="0"/>
              <a:t> </a:t>
            </a:r>
            <a:r>
              <a:rPr lang="ru-RU" dirty="0" err="1" smtClean="0"/>
              <a:t>арналған</a:t>
            </a:r>
            <a:r>
              <a:rPr lang="ru-RU" dirty="0" smtClean="0"/>
              <a:t>, </a:t>
            </a:r>
            <a:r>
              <a:rPr lang="ru-RU" dirty="0" err="1" smtClean="0"/>
              <a:t>сондықтан әр түрлі кернеу</a:t>
            </a:r>
            <a:r>
              <a:rPr lang="ru-RU" dirty="0" smtClean="0"/>
              <a:t> </a:t>
            </a:r>
            <a:r>
              <a:rPr lang="ru-RU" dirty="0" err="1" smtClean="0"/>
              <a:t>желілеріне</a:t>
            </a:r>
            <a:r>
              <a:rPr lang="ru-RU" dirty="0" smtClean="0"/>
              <a:t> </a:t>
            </a:r>
            <a:r>
              <a:rPr lang="ru-RU" dirty="0" err="1" smtClean="0"/>
              <a:t>келісті</a:t>
            </a:r>
            <a:r>
              <a:rPr lang="ru-RU" dirty="0" smtClean="0"/>
              <a:t> </a:t>
            </a:r>
            <a:r>
              <a:rPr lang="ru-RU" dirty="0" err="1" smtClean="0"/>
              <a:t>оқшаулағыштар қолдануы қажет</a:t>
            </a:r>
            <a:r>
              <a:rPr lang="ru-RU" dirty="0" smtClean="0"/>
              <a:t>. </a:t>
            </a:r>
          </a:p>
          <a:p>
            <a:r>
              <a:rPr lang="ru-RU" dirty="0" err="1" smtClean="0"/>
              <a:t>Аспалы</a:t>
            </a:r>
            <a:r>
              <a:rPr lang="ru-RU" dirty="0" smtClean="0"/>
              <a:t> </a:t>
            </a:r>
            <a:r>
              <a:rPr lang="ru-RU" dirty="0" err="1" smtClean="0"/>
              <a:t>оқшаулағыштар әр түрлі бөліктерден турады</a:t>
            </a:r>
            <a:r>
              <a:rPr lang="ru-RU" dirty="0" smtClean="0"/>
              <a:t>: </a:t>
            </a:r>
            <a:r>
              <a:rPr lang="ru-RU" dirty="0" err="1" smtClean="0"/>
              <a:t>оқшаулағыш бөліктен, қалпақтан және </a:t>
            </a:r>
            <a:r>
              <a:rPr lang="ru-RU" dirty="0" smtClean="0"/>
              <a:t>стержень; </a:t>
            </a:r>
            <a:r>
              <a:rPr lang="ru-RU" dirty="0" err="1" smtClean="0"/>
              <a:t>сондықтан оларды</a:t>
            </a:r>
            <a:r>
              <a:rPr lang="ru-RU" dirty="0" smtClean="0"/>
              <a:t> ӘЖ </a:t>
            </a:r>
            <a:r>
              <a:rPr lang="ru-RU" dirty="0" err="1" smtClean="0"/>
              <a:t>кернеуіне</a:t>
            </a:r>
            <a:r>
              <a:rPr lang="ru-RU" dirty="0" smtClean="0"/>
              <a:t> </a:t>
            </a:r>
            <a:r>
              <a:rPr lang="ru-RU" dirty="0" err="1" smtClean="0"/>
              <a:t>байланысты</a:t>
            </a:r>
            <a:r>
              <a:rPr lang="ru-RU" dirty="0" smtClean="0"/>
              <a:t> </a:t>
            </a:r>
            <a:r>
              <a:rPr lang="ru-RU" dirty="0" err="1" smtClean="0"/>
              <a:t>әр түрлі ұзындықты гирляндаға жинауға болады</a:t>
            </a:r>
            <a:r>
              <a:rPr lang="ru-RU" dirty="0" smtClean="0"/>
              <a:t>.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214288"/>
          <a:ext cx="8229600" cy="62151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/>
                <a:gridCol w="1645920"/>
                <a:gridCol w="1645920"/>
                <a:gridCol w="1645920"/>
                <a:gridCol w="1645920"/>
              </a:tblGrid>
              <a:tr h="565010">
                <a:tc rowSpan="2">
                  <a:txBody>
                    <a:bodyPr/>
                    <a:lstStyle/>
                    <a:p>
                      <a:pPr indent="540385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</a:t>
                      </a:r>
                      <a:r>
                        <a:rPr lang="kk-KZ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қшаулағыш маркасы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4">
                  <a:txBody>
                    <a:bodyPr/>
                    <a:lstStyle/>
                    <a:p>
                      <a:r>
                        <a:rPr lang="kk-KZ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Номиналды кернеудегі гирляндағы оқшаулағыштар саны, кВ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56501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540385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6-10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540385"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35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540385"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540385"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220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65010">
                <a:tc>
                  <a:txBody>
                    <a:bodyPr/>
                    <a:lstStyle/>
                    <a:p>
                      <a:pPr indent="540385"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ПФ6-А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540385"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540385"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540385"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540385"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13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65010">
                <a:tc>
                  <a:txBody>
                    <a:bodyPr/>
                    <a:lstStyle/>
                    <a:p>
                      <a:pPr indent="540385"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ПФ6-Б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540385"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540385"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540385"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540385"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14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65010">
                <a:tc>
                  <a:txBody>
                    <a:bodyPr/>
                    <a:lstStyle/>
                    <a:p>
                      <a:pPr indent="540385"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ПФ6-В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540385"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540385"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540385"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540385"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65010">
                <a:tc>
                  <a:txBody>
                    <a:bodyPr/>
                    <a:lstStyle/>
                    <a:p>
                      <a:pPr indent="540385"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ПФ16-А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540385"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540385"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540385"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540385"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65010">
                <a:tc>
                  <a:txBody>
                    <a:bodyPr/>
                    <a:lstStyle/>
                    <a:p>
                      <a:pPr indent="540385"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ПС6-А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540385"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540385"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540385"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540385"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14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65010">
                <a:tc>
                  <a:txBody>
                    <a:bodyPr/>
                    <a:lstStyle/>
                    <a:p>
                      <a:pPr indent="540385"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ПС6-Б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540385"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540385"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540385"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540385"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14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65010">
                <a:tc>
                  <a:txBody>
                    <a:bodyPr/>
                    <a:lstStyle/>
                    <a:p>
                      <a:pPr indent="540385"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ПС11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540385"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540385"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540385"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540385"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65010">
                <a:tc>
                  <a:txBody>
                    <a:bodyPr/>
                    <a:lstStyle/>
                    <a:p>
                      <a:pPr indent="540385"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ПС12-А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540385"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540385"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540385"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540385"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13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65010">
                <a:tc>
                  <a:txBody>
                    <a:bodyPr/>
                    <a:lstStyle/>
                    <a:p>
                      <a:pPr indent="540385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ПС16-Б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540385"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540385"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540385"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540385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Оқшаулаған сымды ӘЖ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fontAlgn="base"/>
            <a:r>
              <a:rPr lang="ru-RU" dirty="0" err="1" smtClean="0"/>
              <a:t>Кәзіргі кезде</a:t>
            </a:r>
            <a:r>
              <a:rPr lang="ru-RU" dirty="0" smtClean="0"/>
              <a:t> ЭТЖ </a:t>
            </a:r>
            <a:r>
              <a:rPr lang="ru-RU" dirty="0" err="1" smtClean="0"/>
              <a:t>оқшауланған өзі тасымалдайтын</a:t>
            </a:r>
            <a:r>
              <a:rPr lang="ru-RU" dirty="0" smtClean="0"/>
              <a:t> </a:t>
            </a:r>
            <a:r>
              <a:rPr lang="ru-RU" dirty="0" err="1" smtClean="0"/>
              <a:t>және қорғалған сымдар</a:t>
            </a:r>
            <a:r>
              <a:rPr lang="ru-RU" dirty="0" smtClean="0"/>
              <a:t> </a:t>
            </a:r>
            <a:r>
              <a:rPr lang="ru-RU" dirty="0" err="1" smtClean="0"/>
              <a:t>қолданылады</a:t>
            </a:r>
            <a:r>
              <a:rPr lang="ru-RU" dirty="0" smtClean="0"/>
              <a:t>. </a:t>
            </a:r>
          </a:p>
          <a:p>
            <a:pPr fontAlgn="base"/>
            <a:r>
              <a:rPr lang="ru-RU" dirty="0" smtClean="0"/>
              <a:t>1 </a:t>
            </a:r>
            <a:r>
              <a:rPr lang="ru-RU" dirty="0"/>
              <a:t>кВ </a:t>
            </a:r>
            <a:r>
              <a:rPr lang="ru-RU" dirty="0" err="1" smtClean="0"/>
              <a:t>дейін</a:t>
            </a:r>
            <a:r>
              <a:rPr lang="ru-RU" dirty="0" smtClean="0"/>
              <a:t> ӘЖ </a:t>
            </a:r>
            <a:r>
              <a:rPr lang="ru-RU" dirty="0" err="1" smtClean="0"/>
              <a:t>ПУЭ-ға сәйкес оқшауланған өзі тасымалдайтын</a:t>
            </a:r>
            <a:r>
              <a:rPr lang="ru-RU" dirty="0" smtClean="0"/>
              <a:t> </a:t>
            </a:r>
            <a:r>
              <a:rPr lang="ru-RU" dirty="0" err="1" smtClean="0"/>
              <a:t>сымдар</a:t>
            </a:r>
            <a:r>
              <a:rPr lang="ru-RU" dirty="0" smtClean="0"/>
              <a:t> </a:t>
            </a:r>
            <a:r>
              <a:rPr lang="ru-RU" dirty="0" err="1" smtClean="0"/>
              <a:t>қолданылады </a:t>
            </a:r>
            <a:r>
              <a:rPr lang="ru-RU" dirty="0" smtClean="0"/>
              <a:t>(</a:t>
            </a:r>
            <a:r>
              <a:rPr lang="ru-RU" dirty="0"/>
              <a:t>СИП).</a:t>
            </a:r>
          </a:p>
          <a:p>
            <a:pPr fontAlgn="base"/>
            <a:r>
              <a:rPr lang="ru-RU" dirty="0" err="1" smtClean="0"/>
              <a:t>Оқшауланған өзі тасымалдайтын</a:t>
            </a:r>
            <a:r>
              <a:rPr lang="ru-RU" dirty="0" smtClean="0"/>
              <a:t> </a:t>
            </a:r>
            <a:r>
              <a:rPr lang="ru-RU" dirty="0" err="1" smtClean="0"/>
              <a:t>сымдар</a:t>
            </a:r>
            <a:r>
              <a:rPr lang="ru-RU" dirty="0" smtClean="0"/>
              <a:t>, </a:t>
            </a:r>
            <a:r>
              <a:rPr lang="ru-RU" dirty="0" err="1" smtClean="0"/>
              <a:t>оқшауланбаған сымдарға қарағанда, фазалық сымдарда</a:t>
            </a:r>
            <a:r>
              <a:rPr lang="ru-RU" dirty="0" smtClean="0"/>
              <a:t> </a:t>
            </a:r>
            <a:r>
              <a:rPr lang="ru-RU" dirty="0" err="1" smtClean="0"/>
              <a:t>тігілген</a:t>
            </a:r>
            <a:r>
              <a:rPr lang="ru-RU" dirty="0" smtClean="0"/>
              <a:t> </a:t>
            </a:r>
            <a:r>
              <a:rPr lang="ru-RU" dirty="0" err="1" smtClean="0"/>
              <a:t>полиэтиленнен</a:t>
            </a:r>
            <a:r>
              <a:rPr lang="ru-RU" dirty="0" smtClean="0"/>
              <a:t> </a:t>
            </a:r>
            <a:r>
              <a:rPr lang="ru-RU" dirty="0" err="1" smtClean="0"/>
              <a:t>оқшаулағыш жабыны</a:t>
            </a:r>
            <a:r>
              <a:rPr lang="ru-RU" dirty="0" smtClean="0"/>
              <a:t> бар, </a:t>
            </a:r>
            <a:r>
              <a:rPr lang="ru-RU" dirty="0" err="1" smtClean="0"/>
              <a:t>модификациясына</a:t>
            </a:r>
            <a:r>
              <a:rPr lang="ru-RU" dirty="0" smtClean="0"/>
              <a:t> </a:t>
            </a:r>
            <a:r>
              <a:rPr lang="ru-RU" dirty="0" err="1" smtClean="0"/>
              <a:t>байланысты</a:t>
            </a:r>
            <a:r>
              <a:rPr lang="ru-RU" dirty="0" smtClean="0"/>
              <a:t>, </a:t>
            </a:r>
            <a:r>
              <a:rPr lang="ru-RU" dirty="0" err="1" smtClean="0"/>
              <a:t>бейтарап</a:t>
            </a:r>
            <a:r>
              <a:rPr lang="ru-RU" dirty="0" smtClean="0"/>
              <a:t> </a:t>
            </a:r>
            <a:r>
              <a:rPr lang="ru-RU" dirty="0" err="1" smtClean="0"/>
              <a:t>сымда</a:t>
            </a:r>
            <a:r>
              <a:rPr lang="ru-RU" dirty="0" smtClean="0"/>
              <a:t> </a:t>
            </a:r>
            <a:r>
              <a:rPr lang="ru-RU" dirty="0" err="1" smtClean="0"/>
              <a:t>оқшаулануы мүмкін.</a:t>
            </a:r>
            <a:r>
              <a:rPr lang="ru-RU" dirty="0" smtClean="0"/>
              <a:t> 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dirty="0" smtClean="0"/>
              <a:t>СИП сымдары келесі түрлі болуы мүмкін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472518" cy="4972072"/>
          </a:xfrm>
        </p:spPr>
        <p:txBody>
          <a:bodyPr>
            <a:normAutofit fontScale="92500" lnSpcReduction="20000"/>
          </a:bodyPr>
          <a:lstStyle/>
          <a:p>
            <a:pPr lvl="0" fontAlgn="base"/>
            <a:r>
              <a:rPr lang="ru-RU" dirty="0"/>
              <a:t>СИП-1 </a:t>
            </a:r>
            <a:r>
              <a:rPr lang="ru-RU" dirty="0" smtClean="0"/>
              <a:t>– </a:t>
            </a:r>
            <a:r>
              <a:rPr lang="ru-RU" dirty="0" err="1" smtClean="0"/>
              <a:t>бейтарап</a:t>
            </a:r>
            <a:r>
              <a:rPr lang="ru-RU" dirty="0" smtClean="0"/>
              <a:t> </a:t>
            </a:r>
            <a:r>
              <a:rPr lang="ru-RU" dirty="0" err="1" smtClean="0"/>
              <a:t>тасымалдаушы</a:t>
            </a:r>
            <a:r>
              <a:rPr lang="ru-RU" dirty="0" smtClean="0"/>
              <a:t> </a:t>
            </a:r>
            <a:r>
              <a:rPr lang="ru-RU" dirty="0" err="1" smtClean="0"/>
              <a:t>сымы</a:t>
            </a:r>
            <a:r>
              <a:rPr lang="ru-RU" dirty="0" smtClean="0"/>
              <a:t> </a:t>
            </a:r>
            <a:r>
              <a:rPr lang="ru-RU" dirty="0" err="1" smtClean="0"/>
              <a:t>тақыр</a:t>
            </a:r>
            <a:r>
              <a:rPr lang="ru-RU" dirty="0" err="1"/>
              <a:t> </a:t>
            </a:r>
            <a:r>
              <a:rPr lang="ru-RU" dirty="0" err="1" smtClean="0"/>
              <a:t>жүйе</a:t>
            </a:r>
            <a:r>
              <a:rPr lang="ru-RU" dirty="0" smtClean="0"/>
              <a:t>, 3 </a:t>
            </a:r>
            <a:r>
              <a:rPr lang="ru-RU" dirty="0" err="1" smtClean="0"/>
              <a:t>оқшауланған </a:t>
            </a:r>
            <a:r>
              <a:rPr lang="ru-RU" dirty="0" smtClean="0"/>
              <a:t>алюминий </a:t>
            </a:r>
            <a:r>
              <a:rPr lang="ru-RU" dirty="0" err="1" smtClean="0"/>
              <a:t>талшықтардан және </a:t>
            </a:r>
            <a:r>
              <a:rPr lang="ru-RU" dirty="0" smtClean="0"/>
              <a:t>1 </a:t>
            </a:r>
            <a:r>
              <a:rPr lang="ru-RU" dirty="0" err="1" smtClean="0"/>
              <a:t>бейтарап</a:t>
            </a:r>
            <a:r>
              <a:rPr lang="ru-RU" dirty="0" smtClean="0"/>
              <a:t> </a:t>
            </a:r>
            <a:r>
              <a:rPr lang="ru-RU" dirty="0" err="1" smtClean="0"/>
              <a:t>тасымалдаушы</a:t>
            </a:r>
            <a:r>
              <a:rPr lang="ru-RU" dirty="0" smtClean="0"/>
              <a:t> алюминий </a:t>
            </a:r>
            <a:r>
              <a:rPr lang="ru-RU" dirty="0" err="1" smtClean="0"/>
              <a:t>қоспасынан жасалған  талшығы </a:t>
            </a:r>
            <a:r>
              <a:rPr lang="ru-RU" dirty="0" smtClean="0"/>
              <a:t>бар </a:t>
            </a:r>
            <a:r>
              <a:rPr lang="ru-RU" dirty="0" err="1" smtClean="0"/>
              <a:t>жүйе</a:t>
            </a:r>
            <a:r>
              <a:rPr lang="ru-RU" dirty="0" smtClean="0"/>
              <a:t>. </a:t>
            </a:r>
            <a:r>
              <a:rPr lang="ru-RU" dirty="0" err="1" smtClean="0"/>
              <a:t>Жүйеге қосымша </a:t>
            </a:r>
            <a:r>
              <a:rPr lang="ru-RU" dirty="0" smtClean="0"/>
              <a:t>2 </a:t>
            </a:r>
            <a:r>
              <a:rPr lang="ru-RU" dirty="0" err="1" smtClean="0"/>
              <a:t>немесе</a:t>
            </a:r>
            <a:r>
              <a:rPr lang="ru-RU" dirty="0" smtClean="0"/>
              <a:t> 1 </a:t>
            </a:r>
            <a:r>
              <a:rPr lang="ru-RU" dirty="0" err="1" smtClean="0"/>
              <a:t>оқшауланған </a:t>
            </a:r>
            <a:r>
              <a:rPr lang="ru-RU" dirty="0" smtClean="0"/>
              <a:t>алюминий </a:t>
            </a:r>
            <a:r>
              <a:rPr lang="ru-RU" dirty="0" err="1" smtClean="0"/>
              <a:t>талшықтары болуы</a:t>
            </a:r>
            <a:r>
              <a:rPr lang="ru-RU" dirty="0" smtClean="0"/>
              <a:t> </a:t>
            </a:r>
            <a:r>
              <a:rPr lang="ru-RU" dirty="0" err="1" smtClean="0"/>
              <a:t>мүмкін</a:t>
            </a:r>
            <a:r>
              <a:rPr lang="ru-RU" dirty="0" smtClean="0"/>
              <a:t>. 3 </a:t>
            </a:r>
            <a:r>
              <a:rPr lang="ru-RU" dirty="0" err="1" smtClean="0"/>
              <a:t>фазаның механикалық төзімділігі және қимасы бірдей</a:t>
            </a:r>
            <a:r>
              <a:rPr lang="ru-RU" dirty="0" smtClean="0"/>
              <a:t>. </a:t>
            </a:r>
            <a:r>
              <a:rPr lang="ru-RU" dirty="0" err="1" smtClean="0"/>
              <a:t>Бейтарап</a:t>
            </a:r>
            <a:r>
              <a:rPr lang="ru-RU" dirty="0" smtClean="0"/>
              <a:t> </a:t>
            </a:r>
            <a:r>
              <a:rPr lang="ru-RU" dirty="0" err="1" smtClean="0"/>
              <a:t>сым</a:t>
            </a:r>
            <a:r>
              <a:rPr lang="ru-RU" dirty="0" smtClean="0"/>
              <a:t> </a:t>
            </a:r>
            <a:r>
              <a:rPr lang="ru-RU" dirty="0" err="1" smtClean="0"/>
              <a:t>асып</a:t>
            </a:r>
            <a:r>
              <a:rPr lang="ru-RU" dirty="0" smtClean="0"/>
              <a:t> </a:t>
            </a:r>
            <a:r>
              <a:rPr lang="ru-RU" dirty="0" err="1" smtClean="0"/>
              <a:t>ілу</a:t>
            </a:r>
            <a:r>
              <a:rPr lang="ru-RU" dirty="0" smtClean="0"/>
              <a:t> </a:t>
            </a:r>
            <a:r>
              <a:rPr lang="ru-RU" dirty="0" err="1" smtClean="0"/>
              <a:t>үшін арналған.</a:t>
            </a:r>
            <a:r>
              <a:rPr lang="ru-RU" dirty="0" smtClean="0"/>
              <a:t> </a:t>
            </a:r>
            <a:r>
              <a:rPr lang="ru-RU" dirty="0" err="1" smtClean="0"/>
              <a:t>Желі</a:t>
            </a:r>
            <a:r>
              <a:rPr lang="ru-RU" dirty="0" smtClean="0"/>
              <a:t> </a:t>
            </a:r>
            <a:r>
              <a:rPr lang="ru-RU" dirty="0" err="1" smtClean="0"/>
              <a:t>созылғанда барлық жүктеме бейтарап</a:t>
            </a:r>
            <a:r>
              <a:rPr lang="ru-RU" dirty="0" smtClean="0"/>
              <a:t> </a:t>
            </a:r>
            <a:r>
              <a:rPr lang="ru-RU" dirty="0" err="1" smtClean="0"/>
              <a:t>сымға түседі.</a:t>
            </a:r>
            <a:r>
              <a:rPr lang="ru-RU" dirty="0" smtClean="0"/>
              <a:t> </a:t>
            </a:r>
            <a:r>
              <a:rPr lang="ru-RU" dirty="0" err="1" smtClean="0"/>
              <a:t>Бейтарап</a:t>
            </a:r>
            <a:r>
              <a:rPr lang="ru-RU" dirty="0" smtClean="0"/>
              <a:t> </a:t>
            </a:r>
            <a:r>
              <a:rPr lang="ru-RU" dirty="0" err="1" smtClean="0"/>
              <a:t>сым</a:t>
            </a:r>
            <a:r>
              <a:rPr lang="ru-RU" dirty="0" smtClean="0"/>
              <a:t> </a:t>
            </a:r>
            <a:r>
              <a:rPr lang="ru-RU" dirty="0" err="1" smtClean="0"/>
              <a:t>нольдік</a:t>
            </a:r>
            <a:r>
              <a:rPr lang="ru-RU" dirty="0" smtClean="0"/>
              <a:t> </a:t>
            </a:r>
            <a:r>
              <a:rPr lang="ru-RU" dirty="0" err="1" smtClean="0"/>
              <a:t>немесе</a:t>
            </a:r>
            <a:r>
              <a:rPr lang="ru-RU" dirty="0" smtClean="0"/>
              <a:t> </a:t>
            </a:r>
            <a:r>
              <a:rPr lang="ru-RU" dirty="0" err="1" smtClean="0"/>
              <a:t>қорғау сымы</a:t>
            </a:r>
            <a:r>
              <a:rPr lang="ru-RU" dirty="0" smtClean="0"/>
              <a:t> </a:t>
            </a:r>
            <a:r>
              <a:rPr lang="ru-RU" dirty="0" err="1" smtClean="0"/>
              <a:t>ретінде</a:t>
            </a:r>
            <a:r>
              <a:rPr lang="ru-RU" dirty="0" smtClean="0"/>
              <a:t> </a:t>
            </a:r>
            <a:r>
              <a:rPr lang="ru-RU" dirty="0" err="1" smtClean="0"/>
              <a:t>қолдануы мүмкін.</a:t>
            </a:r>
            <a:endParaRPr lang="ru-RU" dirty="0"/>
          </a:p>
          <a:p>
            <a:pPr lvl="0" fontAlgn="base"/>
            <a:r>
              <a:rPr lang="ru-RU" dirty="0"/>
              <a:t>СИП-2 – отличие данной системы СИП от </a:t>
            </a:r>
            <a:r>
              <a:rPr lang="ru-RU" dirty="0" smtClean="0"/>
              <a:t>СИП-1 </a:t>
            </a:r>
            <a:r>
              <a:rPr lang="ru-RU" dirty="0" err="1" smtClean="0"/>
              <a:t>сымы</a:t>
            </a:r>
            <a:r>
              <a:rPr lang="ru-RU" dirty="0" smtClean="0"/>
              <a:t> </a:t>
            </a:r>
            <a:r>
              <a:rPr lang="ru-RU" dirty="0" err="1" smtClean="0"/>
              <a:t>ұксас</a:t>
            </a:r>
            <a:r>
              <a:rPr lang="ru-RU" dirty="0" smtClean="0"/>
              <a:t>, </a:t>
            </a:r>
            <a:r>
              <a:rPr lang="ru-RU" dirty="0" err="1" smtClean="0"/>
              <a:t>бірақ бейтарап</a:t>
            </a:r>
            <a:r>
              <a:rPr lang="ru-RU" dirty="0" smtClean="0"/>
              <a:t> </a:t>
            </a:r>
            <a:r>
              <a:rPr lang="ru-RU" dirty="0" err="1" smtClean="0"/>
              <a:t>сымы</a:t>
            </a:r>
            <a:r>
              <a:rPr lang="ru-RU" dirty="0" smtClean="0"/>
              <a:t> </a:t>
            </a:r>
            <a:r>
              <a:rPr lang="ru-RU" dirty="0" err="1" smtClean="0"/>
              <a:t>оқшауланған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5768997"/>
          </a:xfrm>
        </p:spPr>
        <p:txBody>
          <a:bodyPr>
            <a:normAutofit fontScale="92500"/>
          </a:bodyPr>
          <a:lstStyle/>
          <a:p>
            <a:pPr lvl="0" fontAlgn="base"/>
            <a:r>
              <a:rPr lang="ru-RU" dirty="0"/>
              <a:t>СИП-3 </a:t>
            </a:r>
            <a:r>
              <a:rPr lang="ru-RU" dirty="0" smtClean="0"/>
              <a:t>– 10-35 кВ ӘЖ </a:t>
            </a:r>
            <a:r>
              <a:rPr lang="ru-RU" dirty="0" err="1" smtClean="0"/>
              <a:t>қолданылады</a:t>
            </a:r>
            <a:r>
              <a:rPr lang="ru-RU" dirty="0" smtClean="0"/>
              <a:t>, полиэтилен  </a:t>
            </a:r>
            <a:r>
              <a:rPr lang="ru-RU" dirty="0" err="1" smtClean="0"/>
              <a:t>жабыны</a:t>
            </a:r>
            <a:r>
              <a:rPr lang="ru-RU" dirty="0" smtClean="0"/>
              <a:t> бар </a:t>
            </a:r>
            <a:r>
              <a:rPr lang="ru-RU" dirty="0" err="1" smtClean="0"/>
              <a:t>фазалық сым</a:t>
            </a:r>
            <a:endParaRPr lang="ru-RU" dirty="0"/>
          </a:p>
          <a:p>
            <a:pPr lvl="0" fontAlgn="base"/>
            <a:r>
              <a:rPr lang="ru-RU" dirty="0"/>
              <a:t>СИП-4 </a:t>
            </a:r>
            <a:r>
              <a:rPr lang="ru-RU" dirty="0" err="1" smtClean="0"/>
              <a:t>және </a:t>
            </a:r>
            <a:r>
              <a:rPr lang="ru-RU" dirty="0"/>
              <a:t>СИП-5 </a:t>
            </a:r>
            <a:r>
              <a:rPr lang="ru-RU" dirty="0" smtClean="0"/>
              <a:t>– 2 </a:t>
            </a:r>
            <a:r>
              <a:rPr lang="ru-RU" dirty="0" err="1" smtClean="0"/>
              <a:t>немесе</a:t>
            </a:r>
            <a:r>
              <a:rPr lang="ru-RU" dirty="0" smtClean="0"/>
              <a:t>  4 </a:t>
            </a:r>
            <a:r>
              <a:rPr lang="ru-RU" dirty="0" err="1" smtClean="0"/>
              <a:t>оқшауланған </a:t>
            </a:r>
            <a:r>
              <a:rPr lang="ru-RU" dirty="0" smtClean="0"/>
              <a:t>алюминий </a:t>
            </a:r>
            <a:r>
              <a:rPr lang="ru-RU" dirty="0" err="1" smtClean="0"/>
              <a:t>талшықтары </a:t>
            </a:r>
            <a:r>
              <a:rPr lang="ru-RU" dirty="0" smtClean="0"/>
              <a:t>бар </a:t>
            </a:r>
            <a:r>
              <a:rPr lang="ru-RU" dirty="0" err="1" smtClean="0"/>
              <a:t>жүйе</a:t>
            </a:r>
            <a:r>
              <a:rPr lang="ru-RU" dirty="0" smtClean="0"/>
              <a:t>. </a:t>
            </a:r>
            <a:r>
              <a:rPr lang="ru-RU" dirty="0" err="1" smtClean="0"/>
              <a:t>Барлық талшықтардың механикалық төзімділігі және қимасы бірдей</a:t>
            </a:r>
            <a:r>
              <a:rPr lang="ru-RU" dirty="0" smtClean="0"/>
              <a:t>. </a:t>
            </a:r>
            <a:r>
              <a:rPr lang="ru-RU" dirty="0" err="1" smtClean="0"/>
              <a:t>Жүйеге </a:t>
            </a:r>
            <a:r>
              <a:rPr lang="ru-RU" dirty="0" smtClean="0"/>
              <a:t>2 </a:t>
            </a:r>
            <a:r>
              <a:rPr lang="ru-RU" dirty="0" err="1" smtClean="0"/>
              <a:t>немесе</a:t>
            </a:r>
            <a:r>
              <a:rPr lang="ru-RU" dirty="0" smtClean="0"/>
              <a:t> 1 </a:t>
            </a:r>
            <a:r>
              <a:rPr lang="ru-RU" dirty="0" err="1" smtClean="0"/>
              <a:t>оқшауланған </a:t>
            </a:r>
            <a:r>
              <a:rPr lang="ru-RU" dirty="0" smtClean="0"/>
              <a:t>алюминий </a:t>
            </a:r>
            <a:r>
              <a:rPr lang="ru-RU" dirty="0" err="1" smtClean="0"/>
              <a:t>талшықтары қосымша талшық немесе</a:t>
            </a:r>
            <a:r>
              <a:rPr lang="ru-RU" dirty="0" smtClean="0"/>
              <a:t> </a:t>
            </a:r>
            <a:r>
              <a:rPr lang="ru-RU" dirty="0" err="1" smtClean="0"/>
              <a:t>көше жарығы  ретінде</a:t>
            </a:r>
            <a:r>
              <a:rPr lang="ru-RU" dirty="0" smtClean="0"/>
              <a:t> </a:t>
            </a:r>
            <a:r>
              <a:rPr lang="ru-RU" dirty="0" err="1" smtClean="0"/>
              <a:t>қосылуы мүмкін</a:t>
            </a:r>
            <a:r>
              <a:rPr lang="ru-RU" dirty="0" smtClean="0"/>
              <a:t>. </a:t>
            </a:r>
            <a:r>
              <a:rPr lang="ru-RU" dirty="0" err="1" smtClean="0"/>
              <a:t>Желі</a:t>
            </a:r>
            <a:r>
              <a:rPr lang="ru-RU" dirty="0" smtClean="0"/>
              <a:t> </a:t>
            </a:r>
            <a:r>
              <a:rPr lang="ru-RU" dirty="0" err="1" smtClean="0"/>
              <a:t>созылғанда  жүктеме  барлық талшықтарға бірдей</a:t>
            </a:r>
            <a:r>
              <a:rPr lang="ru-RU" dirty="0" smtClean="0"/>
              <a:t> </a:t>
            </a:r>
            <a:r>
              <a:rPr lang="ru-RU" dirty="0" err="1" smtClean="0"/>
              <a:t>түседі.</a:t>
            </a:r>
            <a:r>
              <a:rPr lang="ru-RU" dirty="0" smtClean="0"/>
              <a:t> СИП-4 </a:t>
            </a:r>
            <a:r>
              <a:rPr lang="ru-RU" dirty="0" err="1" smtClean="0"/>
              <a:t>және </a:t>
            </a:r>
            <a:r>
              <a:rPr lang="ru-RU" dirty="0"/>
              <a:t>СИП-5 </a:t>
            </a:r>
            <a:r>
              <a:rPr lang="ru-RU" dirty="0" smtClean="0"/>
              <a:t> </a:t>
            </a:r>
            <a:r>
              <a:rPr lang="ru-RU" dirty="0" err="1" smtClean="0"/>
              <a:t>желілердің айырмашылыңы сымдар</a:t>
            </a:r>
            <a:r>
              <a:rPr lang="ru-RU" dirty="0" smtClean="0"/>
              <a:t> </a:t>
            </a:r>
            <a:r>
              <a:rPr lang="ru-RU" dirty="0" err="1" smtClean="0"/>
              <a:t>талшықтарының қимасында ғана</a:t>
            </a:r>
            <a:r>
              <a:rPr lang="ru-RU" dirty="0" smtClean="0"/>
              <a:t>. </a:t>
            </a: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СИП-1</a:t>
            </a:r>
            <a:endParaRPr lang="ru-RU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71538" y="1928802"/>
            <a:ext cx="6000792" cy="47298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СИП - 2</a:t>
            </a:r>
            <a:endParaRPr lang="ru-RU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357291" y="1606246"/>
            <a:ext cx="6357982" cy="4180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СИП – 4, СИП - 5</a:t>
            </a:r>
            <a:endParaRPr lang="ru-RU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1785926"/>
            <a:ext cx="7786742" cy="4277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dirty="0" smtClean="0"/>
              <a:t>СИП сымдарының артықшылықтары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5286412"/>
          </a:xfrm>
        </p:spPr>
        <p:txBody>
          <a:bodyPr>
            <a:normAutofit lnSpcReduction="10000"/>
          </a:bodyPr>
          <a:lstStyle/>
          <a:p>
            <a:pPr lvl="0" fontAlgn="base"/>
            <a:r>
              <a:rPr lang="ru-RU" dirty="0" err="1" smtClean="0"/>
              <a:t>сымдардың </a:t>
            </a:r>
            <a:r>
              <a:rPr lang="ru-RU" dirty="0" smtClean="0"/>
              <a:t>полиэтилен </a:t>
            </a:r>
            <a:r>
              <a:rPr lang="ru-RU" dirty="0" err="1" smtClean="0"/>
              <a:t>жабыны</a:t>
            </a:r>
            <a:r>
              <a:rPr lang="ru-RU" dirty="0" smtClean="0"/>
              <a:t> ҚТ </a:t>
            </a:r>
            <a:r>
              <a:rPr lang="ru-RU" dirty="0" err="1" smtClean="0"/>
              <a:t>сақтандырады</a:t>
            </a:r>
            <a:r>
              <a:rPr lang="ru-RU" dirty="0" smtClean="0"/>
              <a:t>;</a:t>
            </a:r>
          </a:p>
          <a:p>
            <a:pPr lvl="0" fontAlgn="base"/>
            <a:r>
              <a:rPr lang="ru-RU" dirty="0" err="1" smtClean="0"/>
              <a:t>Ағаштардың  құлауы және бұтақтардың жанасуы</a:t>
            </a:r>
            <a:r>
              <a:rPr lang="ru-RU" dirty="0" smtClean="0"/>
              <a:t>  </a:t>
            </a:r>
            <a:r>
              <a:rPr lang="ru-RU" dirty="0" err="1" smtClean="0"/>
              <a:t>рұқсат етілген</a:t>
            </a:r>
            <a:r>
              <a:rPr lang="ru-RU" dirty="0" smtClean="0"/>
              <a:t>; </a:t>
            </a:r>
            <a:endParaRPr lang="ru-RU" dirty="0"/>
          </a:p>
          <a:p>
            <a:pPr lvl="0" fontAlgn="base"/>
            <a:r>
              <a:rPr lang="ru-RU" dirty="0" err="1" smtClean="0"/>
              <a:t>Қардың жабысуы</a:t>
            </a:r>
            <a:r>
              <a:rPr lang="ru-RU" dirty="0" smtClean="0"/>
              <a:t> </a:t>
            </a:r>
            <a:r>
              <a:rPr lang="ru-RU" dirty="0" err="1" smtClean="0"/>
              <a:t>және мұздың пайда</a:t>
            </a:r>
            <a:r>
              <a:rPr lang="ru-RU" dirty="0" smtClean="0"/>
              <a:t> </a:t>
            </a:r>
            <a:r>
              <a:rPr lang="ru-RU" dirty="0" err="1" smtClean="0"/>
              <a:t>болмауы</a:t>
            </a:r>
            <a:r>
              <a:rPr lang="ru-RU" dirty="0" smtClean="0"/>
              <a:t>; </a:t>
            </a:r>
            <a:endParaRPr lang="ru-RU" dirty="0"/>
          </a:p>
          <a:p>
            <a:pPr lvl="0" fontAlgn="base"/>
            <a:r>
              <a:rPr lang="ru-RU" dirty="0" smtClean="0"/>
              <a:t>Фаза </a:t>
            </a:r>
            <a:r>
              <a:rPr lang="ru-RU" dirty="0" err="1" smtClean="0"/>
              <a:t>аралық </a:t>
            </a:r>
            <a:r>
              <a:rPr lang="ru-RU" dirty="0" smtClean="0"/>
              <a:t>ара </a:t>
            </a:r>
            <a:r>
              <a:rPr lang="ru-RU" dirty="0" err="1" smtClean="0"/>
              <a:t>қашықтық қысқартылады </a:t>
            </a:r>
            <a:r>
              <a:rPr lang="ru-RU" dirty="0" smtClean="0"/>
              <a:t>с ( 10 </a:t>
            </a:r>
            <a:r>
              <a:rPr lang="ru-RU" dirty="0"/>
              <a:t>кВ </a:t>
            </a:r>
            <a:r>
              <a:rPr lang="ru-RU" dirty="0" smtClean="0"/>
              <a:t> ӘЖ  </a:t>
            </a:r>
            <a:r>
              <a:rPr lang="ru-RU" dirty="0" err="1" smtClean="0"/>
              <a:t>көлденең орналасқан сымдарда</a:t>
            </a:r>
            <a:r>
              <a:rPr lang="ru-RU" dirty="0" smtClean="0"/>
              <a:t>  </a:t>
            </a:r>
            <a:r>
              <a:rPr lang="ru-RU" dirty="0"/>
              <a:t>40-50 см </a:t>
            </a:r>
            <a:r>
              <a:rPr lang="ru-RU" dirty="0" err="1" smtClean="0"/>
              <a:t>дейін</a:t>
            </a:r>
            <a:r>
              <a:rPr lang="ru-RU" dirty="0" smtClean="0"/>
              <a:t>,  </a:t>
            </a:r>
            <a:r>
              <a:rPr lang="ru-RU" dirty="0" err="1" smtClean="0"/>
              <a:t>және ұшбұрыштап орналасқан кезде</a:t>
            </a:r>
            <a:r>
              <a:rPr lang="ru-RU" dirty="0" smtClean="0"/>
              <a:t>  65-70 </a:t>
            </a:r>
            <a:r>
              <a:rPr lang="ru-RU" dirty="0"/>
              <a:t>см </a:t>
            </a:r>
            <a:r>
              <a:rPr lang="ru-RU" dirty="0" err="1" smtClean="0"/>
              <a:t>дейін</a:t>
            </a:r>
            <a:r>
              <a:rPr lang="ru-RU" dirty="0" smtClean="0"/>
              <a:t>);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626121"/>
          </a:xfrm>
        </p:spPr>
        <p:txBody>
          <a:bodyPr>
            <a:normAutofit lnSpcReduction="10000"/>
          </a:bodyPr>
          <a:lstStyle/>
          <a:p>
            <a:pPr fontAlgn="base"/>
            <a:r>
              <a:rPr lang="ru-RU" dirty="0" smtClean="0"/>
              <a:t>СИП ӘЖ </a:t>
            </a:r>
            <a:r>
              <a:rPr lang="ru-RU" dirty="0" err="1" smtClean="0"/>
              <a:t>ғимараттардың алдында</a:t>
            </a:r>
            <a:r>
              <a:rPr lang="ru-RU" dirty="0" smtClean="0"/>
              <a:t> </a:t>
            </a:r>
            <a:r>
              <a:rPr lang="ru-RU" dirty="0" err="1" smtClean="0"/>
              <a:t>монтаждау</a:t>
            </a:r>
            <a:r>
              <a:rPr lang="ru-RU" dirty="0" smtClean="0"/>
              <a:t> </a:t>
            </a:r>
            <a:r>
              <a:rPr lang="ru-RU" dirty="0" err="1" smtClean="0"/>
              <a:t>мүмкіншілігі тіректер</a:t>
            </a:r>
            <a:r>
              <a:rPr lang="ru-RU" dirty="0" smtClean="0"/>
              <a:t> </a:t>
            </a:r>
            <a:r>
              <a:rPr lang="ru-RU" dirty="0" err="1" smtClean="0"/>
              <a:t>санын</a:t>
            </a:r>
            <a:r>
              <a:rPr lang="ru-RU" dirty="0" smtClean="0"/>
              <a:t> </a:t>
            </a:r>
            <a:r>
              <a:rPr lang="ru-RU" dirty="0" err="1" smtClean="0"/>
              <a:t>азайтады</a:t>
            </a:r>
            <a:r>
              <a:rPr lang="ru-RU" dirty="0" smtClean="0"/>
              <a:t>;</a:t>
            </a:r>
          </a:p>
          <a:p>
            <a:pPr lvl="0" fontAlgn="base"/>
            <a:r>
              <a:rPr lang="ru-RU" dirty="0" err="1" smtClean="0"/>
              <a:t>Сымдар</a:t>
            </a:r>
            <a:r>
              <a:rPr lang="ru-RU" dirty="0" smtClean="0"/>
              <a:t> </a:t>
            </a:r>
            <a:r>
              <a:rPr lang="ru-RU" dirty="0" err="1" smtClean="0"/>
              <a:t>жерге</a:t>
            </a:r>
            <a:r>
              <a:rPr lang="ru-RU" dirty="0" smtClean="0"/>
              <a:t> </a:t>
            </a:r>
            <a:r>
              <a:rPr lang="ru-RU" dirty="0" err="1" smtClean="0"/>
              <a:t>құлаған жағдайда өрттің пайда</a:t>
            </a:r>
            <a:r>
              <a:rPr lang="ru-RU" dirty="0" smtClean="0"/>
              <a:t> </a:t>
            </a:r>
            <a:r>
              <a:rPr lang="ru-RU" dirty="0" err="1" smtClean="0"/>
              <a:t>болуын</a:t>
            </a:r>
            <a:r>
              <a:rPr lang="ru-RU" dirty="0" smtClean="0"/>
              <a:t>  </a:t>
            </a:r>
            <a:r>
              <a:rPr lang="ru-RU" dirty="0" err="1" smtClean="0"/>
              <a:t>жоққа келтіреді</a:t>
            </a:r>
            <a:r>
              <a:rPr lang="ru-RU" dirty="0" smtClean="0"/>
              <a:t>; </a:t>
            </a:r>
          </a:p>
          <a:p>
            <a:pPr lvl="0" fontAlgn="base"/>
            <a:r>
              <a:rPr lang="ru-RU" dirty="0" smtClean="0"/>
              <a:t>СИП ӘЖ  </a:t>
            </a:r>
            <a:r>
              <a:rPr lang="ru-RU" dirty="0" err="1" smtClean="0"/>
              <a:t>қызмет көрсетгенде қауіпсіздігі жоғарлайды</a:t>
            </a:r>
            <a:r>
              <a:rPr lang="ru-RU" dirty="0" smtClean="0"/>
              <a:t>; </a:t>
            </a:r>
          </a:p>
          <a:p>
            <a:pPr lvl="0" fontAlgn="base"/>
            <a:r>
              <a:rPr lang="ru-RU" dirty="0" smtClean="0"/>
              <a:t>Электр </a:t>
            </a:r>
            <a:r>
              <a:rPr lang="ru-RU" dirty="0" err="1" smtClean="0"/>
              <a:t>энергияны</a:t>
            </a:r>
            <a:r>
              <a:rPr lang="ru-RU" dirty="0" smtClean="0"/>
              <a:t> </a:t>
            </a:r>
            <a:r>
              <a:rPr lang="ru-RU" dirty="0" err="1" smtClean="0"/>
              <a:t>ұрлау мүмкіндікшілігі төмендейді</a:t>
            </a:r>
            <a:r>
              <a:rPr lang="ru-RU" dirty="0" smtClean="0"/>
              <a:t>; </a:t>
            </a:r>
          </a:p>
          <a:p>
            <a:pPr lvl="0" fontAlgn="base"/>
            <a:r>
              <a:rPr lang="ru-RU" dirty="0" err="1" smtClean="0"/>
              <a:t>Орман</a:t>
            </a:r>
            <a:r>
              <a:rPr lang="ru-RU" dirty="0" smtClean="0"/>
              <a:t> </a:t>
            </a:r>
            <a:r>
              <a:rPr lang="ru-RU" dirty="0" err="1" smtClean="0"/>
              <a:t>массивтерінде</a:t>
            </a:r>
            <a:r>
              <a:rPr lang="ru-RU" dirty="0" smtClean="0"/>
              <a:t> </a:t>
            </a:r>
            <a:r>
              <a:rPr lang="ru-RU" dirty="0" err="1" smtClean="0"/>
              <a:t>желілерді</a:t>
            </a:r>
            <a:r>
              <a:rPr lang="ru-RU" dirty="0" smtClean="0"/>
              <a:t> </a:t>
            </a:r>
            <a:r>
              <a:rPr lang="ru-RU" dirty="0" err="1" smtClean="0"/>
              <a:t>жүргізгенде орман</a:t>
            </a:r>
            <a:r>
              <a:rPr lang="ru-RU" dirty="0" smtClean="0"/>
              <a:t> </a:t>
            </a:r>
            <a:r>
              <a:rPr lang="ru-RU" dirty="0" err="1" smtClean="0"/>
              <a:t>жол</a:t>
            </a:r>
            <a:r>
              <a:rPr lang="ru-RU" dirty="0" smtClean="0"/>
              <a:t>  </a:t>
            </a:r>
            <a:r>
              <a:rPr lang="ru-RU" dirty="0" err="1" smtClean="0"/>
              <a:t>ені</a:t>
            </a:r>
            <a:r>
              <a:rPr lang="ru-RU" dirty="0" smtClean="0"/>
              <a:t> </a:t>
            </a:r>
            <a:r>
              <a:rPr lang="ru-RU" dirty="0" err="1" smtClean="0"/>
              <a:t>азаяды</a:t>
            </a:r>
            <a:r>
              <a:rPr lang="ru-RU" dirty="0" smtClean="0"/>
              <a:t>. </a:t>
            </a:r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dirty="0" smtClean="0"/>
              <a:t>СИП сымдарының кемшіліктері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fontScale="92500" lnSpcReduction="10000"/>
          </a:bodyPr>
          <a:lstStyle/>
          <a:p>
            <a:pPr lvl="0" fontAlgn="base"/>
            <a:r>
              <a:rPr lang="ru-RU" dirty="0" err="1" smtClean="0"/>
              <a:t>Сымдардың құнының үлкендігі;</a:t>
            </a:r>
            <a:endParaRPr lang="ru-RU" dirty="0"/>
          </a:p>
          <a:p>
            <a:pPr lvl="0" fontAlgn="base"/>
            <a:r>
              <a:rPr lang="ru-RU" dirty="0" err="1" smtClean="0"/>
              <a:t>Оқшауланған сымдарға қарағанда </a:t>
            </a:r>
            <a:r>
              <a:rPr lang="ru-RU" dirty="0" smtClean="0"/>
              <a:t>СИП </a:t>
            </a:r>
            <a:r>
              <a:rPr lang="ru-RU" dirty="0" err="1" smtClean="0"/>
              <a:t>жүктемесінің </a:t>
            </a:r>
            <a:r>
              <a:rPr lang="ru-RU" dirty="0" err="1"/>
              <a:t> </a:t>
            </a:r>
            <a:r>
              <a:rPr lang="ru-RU" dirty="0" err="1" smtClean="0"/>
              <a:t>рұқсат етілген</a:t>
            </a:r>
            <a:r>
              <a:rPr lang="ru-RU" dirty="0" smtClean="0"/>
              <a:t> </a:t>
            </a:r>
            <a:r>
              <a:rPr lang="ru-RU" dirty="0" err="1" smtClean="0"/>
              <a:t>ұзақ тогы</a:t>
            </a:r>
            <a:r>
              <a:rPr lang="ru-RU" dirty="0" smtClean="0"/>
              <a:t> 10</a:t>
            </a:r>
            <a:r>
              <a:rPr lang="ru-RU" dirty="0"/>
              <a:t>% </a:t>
            </a:r>
            <a:r>
              <a:rPr lang="ru-RU" dirty="0" smtClean="0"/>
              <a:t> </a:t>
            </a:r>
            <a:r>
              <a:rPr lang="ru-RU" dirty="0" err="1" smtClean="0"/>
              <a:t>төмен</a:t>
            </a:r>
            <a:r>
              <a:rPr lang="ru-RU" dirty="0" smtClean="0"/>
              <a:t>;</a:t>
            </a:r>
            <a:endParaRPr lang="ru-RU" dirty="0"/>
          </a:p>
          <a:p>
            <a:pPr lvl="0" fontAlgn="base"/>
            <a:r>
              <a:rPr lang="ru-RU" dirty="0" err="1" smtClean="0"/>
              <a:t>Сымдардың монтаждауы</a:t>
            </a:r>
            <a:r>
              <a:rPr lang="ru-RU" dirty="0" smtClean="0"/>
              <a:t> </a:t>
            </a:r>
            <a:r>
              <a:rPr lang="ru-RU" dirty="0" err="1" smtClean="0"/>
              <a:t>ауа</a:t>
            </a:r>
            <a:r>
              <a:rPr lang="ru-RU" dirty="0" smtClean="0"/>
              <a:t> </a:t>
            </a:r>
            <a:r>
              <a:rPr lang="ru-RU" dirty="0" err="1" smtClean="0"/>
              <a:t>температурасы</a:t>
            </a:r>
            <a:r>
              <a:rPr lang="ru-RU" dirty="0" smtClean="0"/>
              <a:t>  -10°С </a:t>
            </a:r>
            <a:r>
              <a:rPr lang="ru-RU" dirty="0" err="1" smtClean="0"/>
              <a:t>төмен емес</a:t>
            </a:r>
            <a:r>
              <a:rPr lang="ru-RU" dirty="0" smtClean="0"/>
              <a:t> </a:t>
            </a:r>
            <a:r>
              <a:rPr lang="ru-RU" dirty="0" err="1" smtClean="0"/>
              <a:t>температурада</a:t>
            </a:r>
            <a:r>
              <a:rPr lang="ru-RU" dirty="0" smtClean="0"/>
              <a:t> </a:t>
            </a:r>
            <a:r>
              <a:rPr lang="ru-RU" dirty="0" err="1" smtClean="0"/>
              <a:t>жүру керек</a:t>
            </a:r>
            <a:r>
              <a:rPr lang="ru-RU" dirty="0" smtClean="0"/>
              <a:t>;</a:t>
            </a:r>
            <a:endParaRPr lang="ru-RU" dirty="0"/>
          </a:p>
          <a:p>
            <a:pPr lvl="0" fontAlgn="base"/>
            <a:r>
              <a:rPr lang="ru-RU" dirty="0" err="1" smtClean="0"/>
              <a:t>Сымдарды</a:t>
            </a:r>
            <a:r>
              <a:rPr lang="ru-RU" dirty="0" smtClean="0"/>
              <a:t> </a:t>
            </a:r>
            <a:r>
              <a:rPr lang="ru-RU" dirty="0" err="1" smtClean="0"/>
              <a:t>монтаждау</a:t>
            </a:r>
            <a:r>
              <a:rPr lang="ru-RU" dirty="0" smtClean="0"/>
              <a:t> </a:t>
            </a:r>
            <a:r>
              <a:rPr lang="ru-RU" dirty="0" err="1" smtClean="0"/>
              <a:t>үшін арнайы</a:t>
            </a:r>
            <a:r>
              <a:rPr lang="ru-RU" dirty="0" smtClean="0"/>
              <a:t> </a:t>
            </a:r>
            <a:r>
              <a:rPr lang="ru-RU" dirty="0" err="1" smtClean="0"/>
              <a:t>желілік</a:t>
            </a:r>
            <a:r>
              <a:rPr lang="ru-RU" dirty="0" smtClean="0"/>
              <a:t> </a:t>
            </a:r>
            <a:r>
              <a:rPr lang="ru-RU" dirty="0" err="1" smtClean="0"/>
              <a:t>арматураның қажеттігі;</a:t>
            </a:r>
            <a:endParaRPr lang="ru-RU" dirty="0"/>
          </a:p>
          <a:p>
            <a:pPr lvl="0" fontAlgn="base"/>
            <a:r>
              <a:rPr lang="ru-RU" dirty="0" err="1" smtClean="0"/>
              <a:t>Біріктіруші</a:t>
            </a:r>
            <a:r>
              <a:rPr lang="ru-RU" dirty="0" smtClean="0"/>
              <a:t> </a:t>
            </a:r>
            <a:r>
              <a:rPr lang="ru-RU" dirty="0" err="1" smtClean="0"/>
              <a:t>қысқыштар сымдардың оқшаулағышына ұқсас оқшаулағыш материалмен</a:t>
            </a:r>
            <a:r>
              <a:rPr lang="ru-RU" dirty="0" smtClean="0"/>
              <a:t> </a:t>
            </a:r>
            <a:r>
              <a:rPr lang="ru-RU" dirty="0" err="1" smtClean="0"/>
              <a:t>қондыру қажет.</a:t>
            </a:r>
            <a:r>
              <a:rPr lang="ru-RU" dirty="0" smtClean="0"/>
              <a:t> </a:t>
            </a:r>
          </a:p>
          <a:p>
            <a:pPr lvl="0" fontAlgn="base"/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187</TotalTime>
  <Words>578</Words>
  <Application>Microsoft Office PowerPoint</Application>
  <PresentationFormat>Экран (4:3)</PresentationFormat>
  <Paragraphs>93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Оқшаулағыштар</vt:lpstr>
      <vt:lpstr>Слайд 2</vt:lpstr>
      <vt:lpstr>Слайд 3</vt:lpstr>
      <vt:lpstr>Фарфор штыревой</vt:lpstr>
      <vt:lpstr>Аспалы шыны</vt:lpstr>
      <vt:lpstr>Шыны штыревой</vt:lpstr>
      <vt:lpstr>Полимерлі штыревой</vt:lpstr>
      <vt:lpstr>Слайд 8</vt:lpstr>
      <vt:lpstr>Слайд 9</vt:lpstr>
      <vt:lpstr>Оқшаулаған сымды ӘЖ</vt:lpstr>
      <vt:lpstr>СИП сымдары келесі түрлі болуы мүмкін</vt:lpstr>
      <vt:lpstr>Слайд 12</vt:lpstr>
      <vt:lpstr>СИП-1</vt:lpstr>
      <vt:lpstr>СИП - 2</vt:lpstr>
      <vt:lpstr>СИП – 4, СИП - 5</vt:lpstr>
      <vt:lpstr>СИП сымдарының артықшылықтары</vt:lpstr>
      <vt:lpstr>Слайд 17</vt:lpstr>
      <vt:lpstr>СИП сымдарының кемшіліктері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Оқшаулағыштар</dc:title>
  <dc:creator>Админ</dc:creator>
  <cp:lastModifiedBy>Админ</cp:lastModifiedBy>
  <cp:revision>20</cp:revision>
  <dcterms:created xsi:type="dcterms:W3CDTF">2016-02-21T14:43:10Z</dcterms:created>
  <dcterms:modified xsi:type="dcterms:W3CDTF">2021-02-14T12:49:59Z</dcterms:modified>
</cp:coreProperties>
</file>