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97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11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06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49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171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989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42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058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408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498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97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8CD59-86D1-4E3F-AC19-EBC06D06098C}" type="datetimeFigureOut">
              <a:rPr lang="ru-RU" smtClean="0"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385F4-C3FB-450D-AD4E-FE8720D90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0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smtClean="0">
                <a:latin typeface="Bookman Old Style" panose="02050604050505020204" pitchFamily="18" charset="0"/>
              </a:rPr>
              <a:t>Земельно-оценочные работы в кадастре</a:t>
            </a:r>
            <a:endParaRPr lang="ru-RU" b="1"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829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2109" y="1579419"/>
            <a:ext cx="9725891" cy="3678382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Проблема рационального и эффективного использования земельных ресурсов непосредственно связана с созданием и ведением земельного кадастра. Особенное значение при разработке земельного кадастра придается проведению земельно-оценочных работ по оценке земель (бонитировке почв и экономической оценке земель). 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68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7527" y="1233055"/>
            <a:ext cx="9725891" cy="4024746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Главная особенность земли — это присущее ей свойство </a:t>
            </a:r>
            <a:r>
              <a:rPr lang="ru-RU" sz="2800" i="1" smtClean="0">
                <a:latin typeface="Bookman Old Style" panose="02050604050505020204" pitchFamily="18" charset="0"/>
              </a:rPr>
              <a:t>плодородия</a:t>
            </a:r>
            <a:r>
              <a:rPr lang="ru-RU" sz="2800" smtClean="0">
                <a:latin typeface="Bookman Old Style" panose="02050604050505020204" pitchFamily="18" charset="0"/>
              </a:rPr>
              <a:t>, в результате которого земельные участки обладают устойчивой качественной неоднородностью. </a:t>
            </a:r>
          </a:p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По своей сути </a:t>
            </a:r>
            <a:r>
              <a:rPr lang="ru-RU" sz="2800" i="1" smtClean="0">
                <a:latin typeface="Bookman Old Style" panose="02050604050505020204" pitchFamily="18" charset="0"/>
              </a:rPr>
              <a:t>плодородие</a:t>
            </a:r>
            <a:r>
              <a:rPr lang="ru-RU" sz="2800" smtClean="0">
                <a:latin typeface="Bookman Old Style" panose="02050604050505020204" pitchFamily="18" charset="0"/>
              </a:rPr>
              <a:t> почвы — это способность земли удовлетворять потребности растений в необходимых питательных веществах и влаге. Именно свойством плодородия земля коренным образом отличается от всех других средств производства.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575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436" y="1233055"/>
            <a:ext cx="10266219" cy="4738254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Современная наука выделяет в основном два вида плодородия — </a:t>
            </a:r>
            <a:r>
              <a:rPr lang="ru-RU" sz="2800" b="1" smtClean="0">
                <a:latin typeface="Bookman Old Style" panose="02050604050505020204" pitchFamily="18" charset="0"/>
              </a:rPr>
              <a:t>естественное</a:t>
            </a:r>
            <a:r>
              <a:rPr lang="ru-RU" sz="2800" smtClean="0">
                <a:latin typeface="Bookman Old Style" panose="02050604050505020204" pitchFamily="18" charset="0"/>
              </a:rPr>
              <a:t> (природное) и </a:t>
            </a:r>
            <a:r>
              <a:rPr lang="ru-RU" sz="2800" b="1" smtClean="0">
                <a:latin typeface="Bookman Old Style" panose="02050604050505020204" pitchFamily="18" charset="0"/>
              </a:rPr>
              <a:t>экономическое</a:t>
            </a:r>
            <a:r>
              <a:rPr lang="ru-RU" sz="2800" smtClean="0">
                <a:latin typeface="Bookman Old Style" panose="02050604050505020204" pitchFamily="18" charset="0"/>
              </a:rPr>
              <a:t> (эффективное). </a:t>
            </a:r>
          </a:p>
          <a:p>
            <a:pPr algn="just"/>
            <a:r>
              <a:rPr lang="ru-RU" sz="2800" b="1" smtClean="0">
                <a:latin typeface="Bookman Old Style" panose="02050604050505020204" pitchFamily="18" charset="0"/>
              </a:rPr>
              <a:t>Естественное</a:t>
            </a:r>
            <a:r>
              <a:rPr lang="ru-RU" sz="2800" smtClean="0">
                <a:latin typeface="Bookman Old Style" panose="02050604050505020204" pitchFamily="18" charset="0"/>
              </a:rPr>
              <a:t> плодородие создается в своем первоначальном виде самой природой, путем длительного почвообразовательного процесса, протекающего в определенных климатических условиях. Оно определяется физическими, химическими и биологическими свойствами почвы, ее способностью удовлетворять потребности растений.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32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436" y="1233055"/>
            <a:ext cx="10266219" cy="4738254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В процессе использования человеком потенциальных возможностей почвы, возникает </a:t>
            </a:r>
            <a:r>
              <a:rPr lang="ru-RU" sz="2800" b="1" smtClean="0">
                <a:latin typeface="Bookman Old Style" panose="02050604050505020204" pitchFamily="18" charset="0"/>
              </a:rPr>
              <a:t>экономическое </a:t>
            </a:r>
            <a:r>
              <a:rPr lang="ru-RU" sz="2800" smtClean="0">
                <a:latin typeface="Bookman Old Style" panose="02050604050505020204" pitchFamily="18" charset="0"/>
              </a:rPr>
              <a:t>(эффективное) плодородие, которое является результатом хозяйственной деятельности человека, продуктом развития общественной производительной силы и реализуется лишь в процессе производства. </a:t>
            </a:r>
          </a:p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Из этого положения следует, что </a:t>
            </a:r>
            <a:r>
              <a:rPr lang="ru-RU" sz="2800" b="1" smtClean="0">
                <a:latin typeface="Bookman Old Style" panose="02050604050505020204" pitchFamily="18" charset="0"/>
              </a:rPr>
              <a:t>экономическое</a:t>
            </a:r>
            <a:r>
              <a:rPr lang="ru-RU" sz="2800" smtClean="0">
                <a:latin typeface="Bookman Old Style" panose="02050604050505020204" pitchFamily="18" charset="0"/>
              </a:rPr>
              <a:t> плодородие — это плодородие фактически существующее (действительное), оно с наибольшей полнотой характеризует современную производительность земледелия. 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942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436" y="1233055"/>
            <a:ext cx="10820400" cy="4738254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Для научного обоснования решения методических вопросов оценки земель в системе земельного кадастра необходимо всесторонне определить уровень плодородия, которое, с точки зрения способов его проявления, выступает в форме </a:t>
            </a:r>
            <a:r>
              <a:rPr lang="ru-RU" sz="2800" b="1" smtClean="0">
                <a:latin typeface="Bookman Old Style" panose="02050604050505020204" pitchFamily="18" charset="0"/>
              </a:rPr>
              <a:t>абсолютного</a:t>
            </a:r>
            <a:r>
              <a:rPr lang="ru-RU" sz="2800" smtClean="0">
                <a:latin typeface="Bookman Old Style" panose="02050604050505020204" pitchFamily="18" charset="0"/>
              </a:rPr>
              <a:t> и </a:t>
            </a:r>
            <a:r>
              <a:rPr lang="ru-RU" sz="2800" b="1" smtClean="0">
                <a:latin typeface="Bookman Old Style" panose="02050604050505020204" pitchFamily="18" charset="0"/>
              </a:rPr>
              <a:t>относительного</a:t>
            </a:r>
            <a:r>
              <a:rPr lang="ru-RU" sz="2800" smtClean="0">
                <a:latin typeface="Bookman Old Style" panose="02050604050505020204" pitchFamily="18" charset="0"/>
              </a:rPr>
              <a:t>. </a:t>
            </a:r>
            <a:r>
              <a:rPr lang="ru-RU" sz="2800" b="1" smtClean="0">
                <a:latin typeface="Bookman Old Style" panose="02050604050505020204" pitchFamily="18" charset="0"/>
              </a:rPr>
              <a:t>Абсолютное плодородие </a:t>
            </a:r>
            <a:r>
              <a:rPr lang="ru-RU" sz="2800" smtClean="0">
                <a:latin typeface="Bookman Old Style" panose="02050604050505020204" pitchFamily="18" charset="0"/>
              </a:rPr>
              <a:t>характеризуется урожайностью (выходом продукции) с единицы земельной площади. Оно отражает степень использования потенциального и уровень действительного плодородия. Величина получаемого продукта находится в тесной связи с интенсификацией производства.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324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3455" y="1260764"/>
            <a:ext cx="10820400" cy="4738254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Особое значение при определении уровня плодородия имеет относительное плодородие. Относительное плодородие характеризуется количеством получаемой продукции на единицу затрат, вложенных в землю разного качества. Из этого следует, что относительное (сравнительное) плодородие определяется производительностью равных затрат (количеством получаемой продукции на единицу затрат), вложенных в землю различного потенциального плодородия.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365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3455" y="1260764"/>
            <a:ext cx="10820400" cy="4738254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Понимание сущности плодородия почвы и форм его проявления позволяет определить место и значение бонитировки почв и экономической оценки земель в системе земельно-оценочных работ. </a:t>
            </a:r>
          </a:p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Как видно из представленной характеристики основных видов плодородия почвы, природные свойства земли являются первичной основой, базисом, на который накладываются экономические факторы производства. Следовательно, экономическая оценка земли в системе земельно-оценочных работ основывается на результатах предшествующего ей этапа — качественной оценки (бонитировки) почв. 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919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3455" y="1260764"/>
            <a:ext cx="10820400" cy="4738254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Таким образом, бонитировка почв и экономическая оценка земель являются единым процессом определения производительной способности земель, поскольку естественные и приобретенные свойства почв, технологические особенности и местоположение земель, интенсивность производства одновременно и взаимосвязано влияют на производительность земледельческого труда.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146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3455" y="1260764"/>
            <a:ext cx="10820400" cy="4738254"/>
          </a:xfrm>
        </p:spPr>
        <p:txBody>
          <a:bodyPr>
            <a:noAutofit/>
          </a:bodyPr>
          <a:lstStyle/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Порядок проведения оценки земель земельно-оценочные работы включают: </a:t>
            </a:r>
          </a:p>
          <a:p>
            <a:pPr marL="457200" indent="-457200" algn="just">
              <a:buFontTx/>
              <a:buChar char="-"/>
            </a:pPr>
            <a:r>
              <a:rPr lang="ru-RU" sz="2800" smtClean="0">
                <a:latin typeface="Bookman Old Style" panose="02050604050505020204" pitchFamily="18" charset="0"/>
              </a:rPr>
              <a:t>подготовительные работы по сбору информации, </a:t>
            </a:r>
          </a:p>
          <a:p>
            <a:pPr marL="457200" indent="-457200" algn="just">
              <a:buFontTx/>
              <a:buChar char="-"/>
            </a:pPr>
            <a:r>
              <a:rPr lang="ru-RU" sz="2800" smtClean="0">
                <a:latin typeface="Bookman Old Style" panose="02050604050505020204" pitchFamily="18" charset="0"/>
              </a:rPr>
              <a:t>земельно-оценочное районирование территории,</a:t>
            </a:r>
          </a:p>
          <a:p>
            <a:pPr marL="457200" indent="-457200" algn="just">
              <a:buFontTx/>
              <a:buChar char="-"/>
            </a:pPr>
            <a:r>
              <a:rPr lang="ru-RU" sz="2800" smtClean="0">
                <a:latin typeface="Bookman Old Style" panose="02050604050505020204" pitchFamily="18" charset="0"/>
              </a:rPr>
              <a:t>качественную оценку (бонитировку) почв,</a:t>
            </a:r>
          </a:p>
          <a:p>
            <a:pPr marL="457200" indent="-457200" algn="just">
              <a:buFontTx/>
              <a:buChar char="-"/>
            </a:pPr>
            <a:r>
              <a:rPr lang="ru-RU" sz="2800" smtClean="0">
                <a:latin typeface="Bookman Old Style" panose="02050604050505020204" pitchFamily="18" charset="0"/>
              </a:rPr>
              <a:t>экономическую оценку земель. </a:t>
            </a:r>
            <a:endParaRPr lang="ru-RU" sz="28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95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475</Words>
  <Application>Microsoft Office PowerPoint</Application>
  <PresentationFormat>Широкоэкранный</PresentationFormat>
  <Paragraphs>18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Calibri Light</vt:lpstr>
      <vt:lpstr>Тема Office</vt:lpstr>
      <vt:lpstr>Земельно-оценочные работы в кадастре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Земельно-оценочные работы в кадастре</dc:title>
  <dc:creator>RePack by Diakov</dc:creator>
  <cp:lastModifiedBy>RePack by Diakov</cp:lastModifiedBy>
  <cp:revision>9</cp:revision>
  <dcterms:created xsi:type="dcterms:W3CDTF">2021-03-28T10:29:51Z</dcterms:created>
  <dcterms:modified xsi:type="dcterms:W3CDTF">2021-03-28T10:50:36Z</dcterms:modified>
</cp:coreProperties>
</file>