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4" d="100"/>
          <a:sy n="64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8"/>
            <a:ext cx="8712968" cy="1731982"/>
          </a:xfrm>
        </p:spPr>
        <p:txBody>
          <a:bodyPr/>
          <a:lstStyle/>
          <a:p>
            <a:r>
              <a:rPr lang="kk-KZ" sz="1600" dirty="0" smtClean="0"/>
              <a:t>ҚАЗАҚСТАН РЕСПУБЛИКАСЫНЫҢ БІЛІМ ЖӘНЕ ҒЫЛЫМ МИНИСТРЛІГІ</a:t>
            </a:r>
            <a:br>
              <a:rPr lang="kk-KZ" sz="1600" dirty="0" smtClean="0"/>
            </a:br>
            <a:r>
              <a:rPr lang="kk-KZ" sz="1600" dirty="0"/>
              <a:t/>
            </a:r>
            <a:br>
              <a:rPr lang="kk-KZ" sz="1600" dirty="0"/>
            </a:br>
            <a:r>
              <a:rPr lang="kk-KZ" sz="1600" dirty="0" smtClean="0"/>
              <a:t/>
            </a:r>
            <a:br>
              <a:rPr lang="kk-KZ" sz="1600" dirty="0" smtClean="0"/>
            </a:br>
            <a:r>
              <a:rPr lang="kk-KZ" sz="1600" dirty="0" smtClean="0"/>
              <a:t>ҚАЗАҚ ТЕХНОЛОГИЯ ЖӘНЕ БИЗНЕС УНИВЕРСИТЕТІ</a:t>
            </a:r>
            <a:br>
              <a:rPr lang="kk-KZ" sz="1600" dirty="0" smtClean="0"/>
            </a:br>
            <a:r>
              <a:rPr lang="kk-KZ" sz="1600" dirty="0"/>
              <a:t/>
            </a:r>
            <a:br>
              <a:rPr lang="kk-KZ" sz="1600" dirty="0"/>
            </a:br>
            <a:r>
              <a:rPr lang="kk-KZ" sz="1600" dirty="0" smtClean="0"/>
              <a:t/>
            </a:r>
            <a:br>
              <a:rPr lang="kk-KZ" sz="1600" dirty="0" smtClean="0"/>
            </a:br>
            <a:r>
              <a:rPr lang="kk-KZ" sz="1600" dirty="0" smtClean="0"/>
              <a:t/>
            </a:r>
            <a:br>
              <a:rPr lang="kk-KZ" sz="1600" dirty="0" smtClean="0"/>
            </a:br>
            <a:r>
              <a:rPr lang="ru-RU" sz="1600" dirty="0" smtClean="0"/>
              <a:t>«</a:t>
            </a:r>
            <a:r>
              <a:rPr lang="kk-KZ" sz="1600" dirty="0" smtClean="0"/>
              <a:t>ТЕХНОЛОГИЯ ЖӘНЕ СТАНДАРТТАУ</a:t>
            </a:r>
            <a:r>
              <a:rPr lang="ru-RU" sz="1600" dirty="0" smtClean="0"/>
              <a:t>» КАФЕДРАСЫ</a:t>
            </a:r>
            <a:r>
              <a:rPr lang="kk-KZ" sz="1600" dirty="0" smtClean="0"/>
              <a:t/>
            </a:r>
            <a:br>
              <a:rPr lang="kk-KZ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780928"/>
            <a:ext cx="8424936" cy="3600400"/>
          </a:xfrm>
        </p:spPr>
        <p:txBody>
          <a:bodyPr>
            <a:normAutofit/>
          </a:bodyPr>
          <a:lstStyle/>
          <a:p>
            <a:endParaRPr lang="kk-KZ" sz="8800" dirty="0" smtClean="0">
              <a:solidFill>
                <a:schemeClr val="bg1"/>
              </a:solidFill>
            </a:endParaRPr>
          </a:p>
          <a:p>
            <a:r>
              <a:rPr lang="kk-KZ" sz="3200" dirty="0" smtClean="0"/>
              <a:t>Тақырыбы: Биотыңайтқыштар</a:t>
            </a:r>
          </a:p>
          <a:p>
            <a:endParaRPr lang="kk-KZ" dirty="0"/>
          </a:p>
          <a:p>
            <a:endParaRPr lang="kk-KZ" dirty="0" smtClean="0"/>
          </a:p>
          <a:p>
            <a:r>
              <a:rPr lang="kk-KZ" dirty="0"/>
              <a:t>	</a:t>
            </a:r>
            <a:r>
              <a:rPr lang="kk-KZ" dirty="0" smtClean="0"/>
              <a:t>			</a:t>
            </a:r>
            <a:endParaRPr lang="kk-KZ" dirty="0" smtClean="0">
              <a:solidFill>
                <a:schemeClr val="bg1"/>
              </a:solidFill>
            </a:endParaRPr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xmlns="" val="413892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k-KZ" sz="4000" dirty="0" smtClean="0"/>
              <a:t>Тыңайтқыштарға анықтама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4000" dirty="0" smtClean="0"/>
              <a:t>Тыңайтқыштардың жіктелуі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4000" dirty="0" smtClean="0"/>
              <a:t>Биотыңайтқыштар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 smtClean="0"/>
              <a:t>Жоспар: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514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232" y="1916832"/>
            <a:ext cx="4880865" cy="4309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err="1" smtClean="0"/>
              <a:t>Тыңайтқыштар</a:t>
            </a:r>
            <a:r>
              <a:rPr lang="ru-RU" b="1" i="1" dirty="0" smtClean="0"/>
              <a:t> </a:t>
            </a:r>
            <a:r>
              <a:rPr lang="ru-RU" dirty="0"/>
              <a:t>—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элементтер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.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, </a:t>
            </a:r>
            <a:r>
              <a:rPr lang="ru-RU" dirty="0" err="1"/>
              <a:t>өсіп-жетілуіне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элементті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элемент </a:t>
            </a:r>
            <a:r>
              <a:rPr lang="ru-RU" dirty="0" err="1"/>
              <a:t>дейді</a:t>
            </a:r>
            <a:r>
              <a:rPr lang="ru-RU" dirty="0"/>
              <a:t>.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өсіп</a:t>
            </a:r>
            <a:r>
              <a:rPr lang="ru-RU" dirty="0"/>
              <a:t>,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беруі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элементтердің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. Фотосинтез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жапырағы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топырақтан</a:t>
            </a:r>
            <a:r>
              <a:rPr lang="ru-RU" dirty="0"/>
              <a:t> </a:t>
            </a:r>
            <a:r>
              <a:rPr lang="ru-RU" dirty="0" err="1"/>
              <a:t>алатын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элементтерінің</a:t>
            </a:r>
            <a:r>
              <a:rPr lang="ru-RU" dirty="0"/>
              <a:t> саны 50 </a:t>
            </a:r>
            <a:r>
              <a:rPr lang="ru-RU" dirty="0" err="1"/>
              <a:t>шақты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72616" y="764704"/>
            <a:ext cx="9433048" cy="1054250"/>
          </a:xfrm>
        </p:spPr>
        <p:txBody>
          <a:bodyPr/>
          <a:lstStyle/>
          <a:p>
            <a:r>
              <a:rPr lang="ru-RU" sz="3600" dirty="0" smtClean="0"/>
              <a:t>1.Тыңайтқыштарға </a:t>
            </a:r>
            <a:r>
              <a:rPr lang="ru-RU" sz="3600" dirty="0" err="1"/>
              <a:t>анықтама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11152"/>
            <a:ext cx="3528392" cy="298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052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5" cy="54726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Шығу</a:t>
            </a:r>
            <a:r>
              <a:rPr lang="ru-RU" dirty="0" smtClean="0"/>
              <a:t> </a:t>
            </a:r>
            <a:r>
              <a:rPr lang="ru-RU" dirty="0" err="1"/>
              <a:t>тегіне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b="1" i="1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b="1" i="1" dirty="0" err="1"/>
              <a:t>бейорганикалық</a:t>
            </a:r>
            <a:r>
              <a:rPr lang="ru-RU" b="1" i="1" dirty="0"/>
              <a:t> </a:t>
            </a:r>
            <a:r>
              <a:rPr lang="ru-RU" b="1" i="1" dirty="0" err="1"/>
              <a:t>тыңайтқыштар</a:t>
            </a:r>
            <a:r>
              <a:rPr lang="ru-RU" b="1" i="1" dirty="0"/>
              <a:t> </a:t>
            </a:r>
            <a:r>
              <a:rPr lang="ru-RU" dirty="0" err="1"/>
              <a:t>деп</a:t>
            </a:r>
            <a:r>
              <a:rPr lang="ru-RU" dirty="0"/>
              <a:t>, ал </a:t>
            </a:r>
            <a:r>
              <a:rPr lang="ru-RU" dirty="0" err="1"/>
              <a:t>агрегаттық</a:t>
            </a:r>
            <a:r>
              <a:rPr lang="ru-RU" dirty="0"/>
              <a:t> </a:t>
            </a:r>
            <a:r>
              <a:rPr lang="ru-RU" dirty="0" err="1"/>
              <a:t>күйіне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(селитра, фосфор </a:t>
            </a:r>
            <a:r>
              <a:rPr lang="ru-RU" dirty="0" err="1"/>
              <a:t>тұздары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сұйық</a:t>
            </a:r>
            <a:r>
              <a:rPr lang="ru-RU" dirty="0"/>
              <a:t> (аммиак </a:t>
            </a:r>
            <a:r>
              <a:rPr lang="ru-RU" dirty="0" err="1"/>
              <a:t>суы</a:t>
            </a:r>
            <a:r>
              <a:rPr lang="ru-RU" dirty="0"/>
              <a:t>)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 err="1" smtClean="0"/>
              <a:t>Тыңайтқыштар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топырақтан</a:t>
            </a:r>
            <a:r>
              <a:rPr lang="ru-RU" dirty="0"/>
              <a:t> </a:t>
            </a:r>
            <a:r>
              <a:rPr lang="ru-RU" dirty="0" err="1"/>
              <a:t>қоректенуін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минералдық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. </a:t>
            </a:r>
            <a:r>
              <a:rPr lang="ru-RU" dirty="0" err="1"/>
              <a:t>Тыңайтқыштарды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пайдаланғанда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түсімі</a:t>
            </a:r>
            <a:r>
              <a:rPr lang="ru-RU" dirty="0"/>
              <a:t> </a:t>
            </a:r>
            <a:r>
              <a:rPr lang="ru-RU" dirty="0" err="1"/>
              <a:t>артады</a:t>
            </a:r>
            <a:r>
              <a:rPr lang="ru-RU" dirty="0"/>
              <a:t>,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сапасы</a:t>
            </a:r>
            <a:r>
              <a:rPr lang="ru-RU" dirty="0"/>
              <a:t> </a:t>
            </a:r>
            <a:r>
              <a:rPr lang="ru-RU" dirty="0" err="1"/>
              <a:t>жақсарады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Елімізде</a:t>
            </a:r>
            <a:r>
              <a:rPr lang="ru-RU" dirty="0" smtClean="0"/>
              <a:t> </a:t>
            </a:r>
            <a:r>
              <a:rPr lang="ru-RU" dirty="0" err="1"/>
              <a:t>өсірілетін</a:t>
            </a:r>
            <a:r>
              <a:rPr lang="ru-RU" dirty="0"/>
              <a:t> </a:t>
            </a:r>
            <a:r>
              <a:rPr lang="ru-RU" dirty="0" err="1"/>
              <a:t>алуан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дақылдарынан</a:t>
            </a:r>
            <a:r>
              <a:rPr lang="ru-RU" dirty="0"/>
              <a:t> мол, </a:t>
            </a:r>
            <a:r>
              <a:rPr lang="ru-RU" dirty="0" err="1"/>
              <a:t>тұрақты</a:t>
            </a:r>
            <a:r>
              <a:rPr lang="ru-RU" dirty="0"/>
              <a:t>,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сапалы</a:t>
            </a:r>
            <a:r>
              <a:rPr lang="ru-RU" dirty="0"/>
              <a:t>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алуда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агротехникалық</a:t>
            </a:r>
            <a:r>
              <a:rPr lang="ru-RU" dirty="0"/>
              <a:t> </a:t>
            </a:r>
            <a:r>
              <a:rPr lang="ru-RU" dirty="0" err="1"/>
              <a:t>шаралармен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тыңайтуды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ұйымдастырудың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</a:t>
            </a:r>
            <a:r>
              <a:rPr lang="ru-RU" dirty="0" err="1"/>
              <a:t>орасан</a:t>
            </a:r>
            <a:r>
              <a:rPr lang="ru-RU" dirty="0"/>
              <a:t> </a:t>
            </a:r>
            <a:r>
              <a:rPr lang="ru-RU" dirty="0" err="1"/>
              <a:t>зор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Ауыл</a:t>
            </a:r>
            <a:r>
              <a:rPr lang="ru-RU" dirty="0" smtClean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практикасында</a:t>
            </a:r>
            <a:r>
              <a:rPr lang="ru-RU" dirty="0"/>
              <a:t> </a:t>
            </a:r>
            <a:r>
              <a:rPr lang="ru-RU" dirty="0" err="1"/>
              <a:t>егіншілікті</a:t>
            </a:r>
            <a:r>
              <a:rPr lang="ru-RU" dirty="0"/>
              <a:t> </a:t>
            </a:r>
            <a:r>
              <a:rPr lang="ru-RU" dirty="0" err="1"/>
              <a:t>химияландыру</a:t>
            </a:r>
            <a:r>
              <a:rPr lang="ru-RU" dirty="0"/>
              <a:t>, оны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дамытудың</a:t>
            </a:r>
            <a:r>
              <a:rPr lang="ru-RU" dirty="0"/>
              <a:t> </a:t>
            </a:r>
            <a:r>
              <a:rPr lang="ru-RU" dirty="0" err="1"/>
              <a:t>куатты</a:t>
            </a:r>
            <a:r>
              <a:rPr lang="ru-RU" dirty="0"/>
              <a:t> факторы </a:t>
            </a:r>
            <a:r>
              <a:rPr lang="ru-RU" dirty="0" err="1"/>
              <a:t>екенін</a:t>
            </a:r>
            <a:r>
              <a:rPr lang="ru-RU" dirty="0"/>
              <a:t> </a:t>
            </a:r>
            <a:r>
              <a:rPr lang="ru-RU" dirty="0" err="1"/>
              <a:t>сенімді</a:t>
            </a:r>
            <a:r>
              <a:rPr lang="ru-RU" dirty="0"/>
              <a:t> </a:t>
            </a:r>
            <a:r>
              <a:rPr lang="ru-RU" dirty="0" err="1"/>
              <a:t>дәлелдеп</a:t>
            </a:r>
            <a:r>
              <a:rPr lang="ru-RU" dirty="0"/>
              <a:t> </a:t>
            </a:r>
            <a:r>
              <a:rPr lang="ru-RU" dirty="0" err="1"/>
              <a:t>берді</a:t>
            </a:r>
            <a:r>
              <a:rPr lang="ru-RU" dirty="0"/>
              <a:t>.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азотты</a:t>
            </a:r>
            <a:r>
              <a:rPr lang="ru-RU" dirty="0"/>
              <a:t> </a:t>
            </a:r>
            <a:r>
              <a:rPr lang="ru-RU" dirty="0" err="1"/>
              <a:t>тыңайтқыш</a:t>
            </a:r>
            <a:r>
              <a:rPr lang="ru-RU" dirty="0"/>
              <a:t> </a:t>
            </a:r>
            <a:r>
              <a:rPr lang="ru-RU" dirty="0" err="1"/>
              <a:t>астық</a:t>
            </a:r>
            <a:r>
              <a:rPr lang="ru-RU" dirty="0"/>
              <a:t> </a:t>
            </a:r>
            <a:r>
              <a:rPr lang="ru-RU" dirty="0" err="1"/>
              <a:t>дәніндегі</a:t>
            </a:r>
            <a:r>
              <a:rPr lang="ru-RU" dirty="0"/>
              <a:t> белок </a:t>
            </a:r>
            <a:r>
              <a:rPr lang="ru-RU" dirty="0" err="1"/>
              <a:t>мөлшерін</a:t>
            </a:r>
            <a:r>
              <a:rPr lang="ru-RU" dirty="0"/>
              <a:t> </a:t>
            </a:r>
            <a:r>
              <a:rPr lang="ru-RU" dirty="0" err="1"/>
              <a:t>арттырады</a:t>
            </a:r>
            <a:r>
              <a:rPr lang="ru-RU" dirty="0"/>
              <a:t>, </a:t>
            </a:r>
            <a:r>
              <a:rPr lang="ru-RU" dirty="0" err="1"/>
              <a:t>фосфорлы</a:t>
            </a:r>
            <a:r>
              <a:rPr lang="ru-RU" dirty="0"/>
              <a:t> </a:t>
            </a:r>
            <a:r>
              <a:rPr lang="ru-RU" dirty="0" err="1"/>
              <a:t>тыңайтқыш</a:t>
            </a:r>
            <a:r>
              <a:rPr lang="ru-RU" dirty="0"/>
              <a:t> </a:t>
            </a:r>
            <a:r>
              <a:rPr lang="ru-RU" dirty="0" err="1"/>
              <a:t>зығыр</a:t>
            </a:r>
            <a:r>
              <a:rPr lang="ru-RU" dirty="0"/>
              <a:t> </a:t>
            </a:r>
            <a:r>
              <a:rPr lang="ru-RU" dirty="0" err="1"/>
              <a:t>талшығының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жақсартады</a:t>
            </a:r>
            <a:r>
              <a:rPr lang="ru-RU" dirty="0"/>
              <a:t>, </a:t>
            </a:r>
            <a:r>
              <a:rPr lang="ru-RU" dirty="0" err="1"/>
              <a:t>зығыр</a:t>
            </a:r>
            <a:r>
              <a:rPr lang="ru-RU" dirty="0"/>
              <a:t>, </a:t>
            </a:r>
            <a:r>
              <a:rPr lang="ru-RU" dirty="0" err="1"/>
              <a:t>күнбағыс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дақылдар</a:t>
            </a:r>
            <a:r>
              <a:rPr lang="ru-RU" dirty="0"/>
              <a:t> </a:t>
            </a:r>
            <a:r>
              <a:rPr lang="ru-RU" dirty="0" err="1"/>
              <a:t>тұқымындағы</a:t>
            </a:r>
            <a:r>
              <a:rPr lang="ru-RU" dirty="0"/>
              <a:t> май </a:t>
            </a:r>
            <a:r>
              <a:rPr lang="ru-RU" dirty="0" err="1"/>
              <a:t>мөлшерін</a:t>
            </a:r>
            <a:r>
              <a:rPr lang="ru-RU" dirty="0"/>
              <a:t> </a:t>
            </a:r>
            <a:r>
              <a:rPr lang="ru-RU" dirty="0" err="1"/>
              <a:t>көбейтеді</a:t>
            </a:r>
            <a:r>
              <a:rPr lang="ru-RU" dirty="0"/>
              <a:t>. Калий </a:t>
            </a:r>
            <a:r>
              <a:rPr lang="ru-RU" dirty="0" err="1"/>
              <a:t>тыңайтқышы</a:t>
            </a:r>
            <a:r>
              <a:rPr lang="ru-RU" dirty="0"/>
              <a:t> кант </a:t>
            </a:r>
            <a:r>
              <a:rPr lang="ru-RU" dirty="0" err="1"/>
              <a:t>қызылшасы</a:t>
            </a:r>
            <a:r>
              <a:rPr lang="ru-RU" dirty="0"/>
              <a:t> </a:t>
            </a:r>
            <a:r>
              <a:rPr lang="ru-RU" dirty="0" err="1"/>
              <a:t>тамырының</a:t>
            </a:r>
            <a:r>
              <a:rPr lang="ru-RU" dirty="0"/>
              <a:t> </a:t>
            </a:r>
            <a:r>
              <a:rPr lang="ru-RU" dirty="0" err="1"/>
              <a:t>қант</a:t>
            </a:r>
            <a:r>
              <a:rPr lang="ru-RU" dirty="0"/>
              <a:t>, </a:t>
            </a:r>
            <a:r>
              <a:rPr lang="ru-RU" dirty="0" err="1"/>
              <a:t>картоптың</a:t>
            </a:r>
            <a:r>
              <a:rPr lang="ru-RU" dirty="0"/>
              <a:t> крахмал </a:t>
            </a:r>
            <a:r>
              <a:rPr lang="ru-RU" dirty="0" err="1"/>
              <a:t>мөлшерін</a:t>
            </a:r>
            <a:r>
              <a:rPr lang="ru-RU" dirty="0"/>
              <a:t> </a:t>
            </a:r>
            <a:r>
              <a:rPr lang="ru-RU" dirty="0" err="1"/>
              <a:t>арттырады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04664" y="764704"/>
            <a:ext cx="9144000" cy="504056"/>
          </a:xfrm>
        </p:spPr>
        <p:txBody>
          <a:bodyPr/>
          <a:lstStyle/>
          <a:p>
            <a:r>
              <a:rPr lang="ru-RU" sz="3200" dirty="0" smtClean="0"/>
              <a:t>2.Тыңайтқыштардың </a:t>
            </a:r>
            <a:r>
              <a:rPr lang="ru-RU" sz="3200" dirty="0" err="1"/>
              <a:t>жіктелуі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62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389343" y="548680"/>
            <a:ext cx="4320480" cy="16561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539551" y="3645024"/>
            <a:ext cx="4010031" cy="252434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5076056" y="3645024"/>
            <a:ext cx="3672408" cy="252434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71800" y="764704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solidFill>
                  <a:schemeClr val="bg1"/>
                </a:solidFill>
              </a:rPr>
              <a:t>Тыңайтқыштар</a:t>
            </a:r>
            <a:endParaRPr lang="ru-RU" sz="40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979712" y="2204864"/>
            <a:ext cx="1296144" cy="122413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580112" y="2204864"/>
            <a:ext cx="1296144" cy="122413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77174" y="3753036"/>
            <a:ext cx="3478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</a:rPr>
              <a:t>Органикалық</a:t>
            </a:r>
            <a:r>
              <a:rPr lang="kk-KZ" dirty="0" smtClean="0">
                <a:solidFill>
                  <a:schemeClr val="bg1"/>
                </a:solidFill>
              </a:rPr>
              <a:t> көң</a:t>
            </a:r>
            <a:r>
              <a:rPr lang="kk-KZ" dirty="0">
                <a:solidFill>
                  <a:schemeClr val="bg1"/>
                </a:solidFill>
              </a:rPr>
              <a:t>, қи, құс </a:t>
            </a:r>
            <a:r>
              <a:rPr lang="kk-KZ" dirty="0" smtClean="0">
                <a:solidFill>
                  <a:schemeClr val="bg1"/>
                </a:solidFill>
              </a:rPr>
              <a:t>саңғыры</a:t>
            </a: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kk-KZ" dirty="0" smtClean="0">
                <a:solidFill>
                  <a:schemeClr val="bg1"/>
                </a:solidFill>
              </a:rPr>
              <a:t>ғы</a:t>
            </a:r>
            <a:r>
              <a:rPr lang="kk-KZ" dirty="0">
                <a:solidFill>
                  <a:schemeClr val="bg1"/>
                </a:solidFill>
              </a:rPr>
              <a:t>, садыра, жасыл тыңайтқыштар, сабан, т.б. өсімдік қалдықтары, залалсыздандырылған тұрмыстық және өндіріс қалдықтары, ақаба сулардың </a:t>
            </a:r>
            <a:r>
              <a:rPr lang="kk-KZ" dirty="0" smtClean="0">
                <a:solidFill>
                  <a:schemeClr val="bg1"/>
                </a:solidFill>
              </a:rPr>
              <a:t>тұнбалары)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4295" y="4122368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</a:rPr>
              <a:t>Бе</a:t>
            </a:r>
            <a:r>
              <a:rPr lang="kk-KZ" sz="3200" dirty="0" smtClean="0">
                <a:solidFill>
                  <a:schemeClr val="bg1"/>
                </a:solidFill>
              </a:rPr>
              <a:t>йорганикалық </a:t>
            </a:r>
            <a:r>
              <a:rPr lang="ru-RU" sz="3200" dirty="0" smtClean="0">
                <a:solidFill>
                  <a:schemeClr val="bg1"/>
                </a:solidFill>
              </a:rPr>
              <a:t>(</a:t>
            </a:r>
            <a:r>
              <a:rPr lang="en-US" sz="3200" dirty="0">
                <a:solidFill>
                  <a:schemeClr val="bg1"/>
                </a:solidFill>
              </a:rPr>
              <a:t>N, P, K, Mg, B, </a:t>
            </a:r>
            <a:r>
              <a:rPr lang="en-US" sz="3200" dirty="0" err="1">
                <a:solidFill>
                  <a:schemeClr val="bg1"/>
                </a:solidFill>
              </a:rPr>
              <a:t>Mn</a:t>
            </a:r>
            <a:r>
              <a:rPr lang="en-US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т.б</a:t>
            </a:r>
            <a:r>
              <a:rPr lang="ru-RU" sz="3200" dirty="0">
                <a:solidFill>
                  <a:schemeClr val="bg1"/>
                </a:solidFill>
              </a:rPr>
              <a:t>.)</a:t>
            </a:r>
            <a:r>
              <a:rPr lang="kk-KZ" sz="3200" dirty="0" smtClean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73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1" cy="60486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i="1" dirty="0" err="1" smtClean="0"/>
              <a:t>Органикалық</a:t>
            </a:r>
            <a:r>
              <a:rPr lang="ru-RU" b="1" i="1" dirty="0" smtClean="0"/>
              <a:t> </a:t>
            </a:r>
            <a:r>
              <a:rPr lang="ru-RU" b="1" i="1" dirty="0" err="1"/>
              <a:t>тыңайтқыштар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жануарлар</a:t>
            </a:r>
            <a:r>
              <a:rPr lang="ru-RU" dirty="0"/>
              <a:t> мен </a:t>
            </a:r>
            <a:r>
              <a:rPr lang="ru-RU" dirty="0" err="1"/>
              <a:t>өсімдіктер</a:t>
            </a:r>
            <a:r>
              <a:rPr lang="ru-RU" dirty="0"/>
              <a:t> </a:t>
            </a:r>
            <a:r>
              <a:rPr lang="ru-RU" dirty="0" err="1"/>
              <a:t>қалдықтарының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қосылыстары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кездесетін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 smtClean="0"/>
              <a:t>Органикалық</a:t>
            </a:r>
            <a:r>
              <a:rPr lang="ru-RU" dirty="0" smtClean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бұдан</a:t>
            </a:r>
            <a:r>
              <a:rPr lang="ru-RU" dirty="0"/>
              <a:t> 3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жылдай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Қытай</a:t>
            </a:r>
            <a:r>
              <a:rPr lang="ru-RU" dirty="0"/>
              <a:t> мен </a:t>
            </a:r>
            <a:r>
              <a:rPr lang="ru-RU" dirty="0" err="1"/>
              <a:t>Жапонияда</a:t>
            </a:r>
            <a:r>
              <a:rPr lang="ru-RU" dirty="0"/>
              <a:t> </a:t>
            </a:r>
            <a:r>
              <a:rPr lang="ru-RU" dirty="0" err="1"/>
              <a:t>қолданыла</a:t>
            </a:r>
            <a:r>
              <a:rPr lang="ru-RU" dirty="0"/>
              <a:t> </a:t>
            </a:r>
            <a:r>
              <a:rPr lang="ru-RU" dirty="0" err="1"/>
              <a:t>бастаған</a:t>
            </a:r>
            <a:r>
              <a:rPr lang="ru-RU" dirty="0"/>
              <a:t>. </a:t>
            </a:r>
            <a:r>
              <a:rPr lang="ru-RU" dirty="0" err="1"/>
              <a:t>Бұрынғы</a:t>
            </a:r>
            <a:r>
              <a:rPr lang="ru-RU" dirty="0"/>
              <a:t> КСРО </a:t>
            </a:r>
            <a:r>
              <a:rPr lang="ru-RU" dirty="0" err="1"/>
              <a:t>аумағында</a:t>
            </a:r>
            <a:r>
              <a:rPr lang="ru-RU" dirty="0"/>
              <a:t> 14 – 15 </a:t>
            </a:r>
            <a:r>
              <a:rPr lang="ru-RU" dirty="0" err="1"/>
              <a:t>ғасырлардан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өнімділігін</a:t>
            </a:r>
            <a:r>
              <a:rPr lang="ru-RU" dirty="0"/>
              <a:t> </a:t>
            </a:r>
            <a:r>
              <a:rPr lang="ru-RU" dirty="0" err="1"/>
              <a:t>арттыратын</a:t>
            </a:r>
            <a:r>
              <a:rPr lang="ru-RU" dirty="0"/>
              <a:t> </a:t>
            </a:r>
            <a:r>
              <a:rPr lang="ru-RU" dirty="0" err="1"/>
              <a:t>құрал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таралған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агроникалық</a:t>
            </a:r>
            <a:r>
              <a:rPr lang="ru-RU" dirty="0"/>
              <a:t> </a:t>
            </a:r>
            <a:r>
              <a:rPr lang="ru-RU" dirty="0" err="1"/>
              <a:t>қасиеттеріне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макро-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микроэлементтер</a:t>
            </a:r>
            <a:r>
              <a:rPr lang="ru-RU" dirty="0"/>
              <a:t> бар.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қарашірікпен</a:t>
            </a:r>
            <a:r>
              <a:rPr lang="ru-RU" dirty="0"/>
              <a:t>,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элементтермен</a:t>
            </a:r>
            <a:r>
              <a:rPr lang="ru-RU" dirty="0"/>
              <a:t> </a:t>
            </a:r>
            <a:r>
              <a:rPr lang="ru-RU" dirty="0" err="1"/>
              <a:t>байытуға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ылғалдылығын</a:t>
            </a:r>
            <a:r>
              <a:rPr lang="ru-RU" dirty="0"/>
              <a:t> </a:t>
            </a:r>
            <a:r>
              <a:rPr lang="ru-RU" dirty="0" err="1"/>
              <a:t>молайтып</a:t>
            </a:r>
            <a:r>
              <a:rPr lang="ru-RU" dirty="0"/>
              <a:t>, </a:t>
            </a:r>
            <a:r>
              <a:rPr lang="ru-RU" dirty="0" err="1"/>
              <a:t>ауа</a:t>
            </a:r>
            <a:r>
              <a:rPr lang="ru-RU" dirty="0"/>
              <a:t> мен су </a:t>
            </a:r>
            <a:r>
              <a:rPr lang="ru-RU" dirty="0" err="1"/>
              <a:t>режимінің</a:t>
            </a:r>
            <a:r>
              <a:rPr lang="ru-RU" dirty="0"/>
              <a:t> </a:t>
            </a:r>
            <a:r>
              <a:rPr lang="ru-RU" dirty="0" err="1"/>
              <a:t>реттелуіне</a:t>
            </a:r>
            <a:r>
              <a:rPr lang="ru-RU" dirty="0"/>
              <a:t>, 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қасиеттерін</a:t>
            </a:r>
            <a:r>
              <a:rPr lang="ru-RU" dirty="0"/>
              <a:t> </a:t>
            </a:r>
            <a:r>
              <a:rPr lang="ru-RU" dirty="0" err="1"/>
              <a:t>жақсартуға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өнімділігін</a:t>
            </a:r>
            <a:r>
              <a:rPr lang="ru-RU" dirty="0"/>
              <a:t> </a:t>
            </a:r>
            <a:r>
              <a:rPr lang="ru-RU" dirty="0" err="1"/>
              <a:t>жоғарылатып</a:t>
            </a:r>
            <a:r>
              <a:rPr lang="ru-RU" dirty="0"/>
              <a:t>,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арттырады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6676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7977188" cy="5980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610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80920" cy="59766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err="1" smtClean="0"/>
              <a:t>Минералды</a:t>
            </a:r>
            <a:r>
              <a:rPr lang="ru-RU" b="1" i="1" dirty="0" smtClean="0"/>
              <a:t> </a:t>
            </a:r>
            <a:r>
              <a:rPr lang="ru-RU" b="1" i="1" dirty="0" err="1"/>
              <a:t>тыңайтқыштар</a:t>
            </a:r>
            <a:r>
              <a:rPr lang="ru-RU" b="1" i="1" dirty="0"/>
              <a:t> </a:t>
            </a:r>
            <a:r>
              <a:rPr lang="ru-RU" dirty="0"/>
              <a:t>–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өсімдікке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элементтері</a:t>
            </a:r>
            <a:r>
              <a:rPr lang="ru-RU" dirty="0"/>
              <a:t> бар </a:t>
            </a:r>
            <a:r>
              <a:rPr lang="ru-RU" dirty="0" err="1"/>
              <a:t>бейорганикалық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.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 мен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шауашылығы</a:t>
            </a:r>
            <a:r>
              <a:rPr lang="ru-RU" dirty="0"/>
              <a:t>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өнімі</a:t>
            </a:r>
            <a:r>
              <a:rPr lang="ru-RU" dirty="0"/>
              <a:t> мен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тыңайтқыштарды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дақылдардың</a:t>
            </a:r>
            <a:r>
              <a:rPr lang="ru-RU" dirty="0"/>
              <a:t> </a:t>
            </a:r>
            <a:r>
              <a:rPr lang="ru-RU" dirty="0" err="1"/>
              <a:t>өнімін</a:t>
            </a:r>
            <a:r>
              <a:rPr lang="ru-RU" dirty="0"/>
              <a:t> </a:t>
            </a:r>
            <a:r>
              <a:rPr lang="ru-RU" dirty="0" err="1"/>
              <a:t>арттырумен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түсімінің</a:t>
            </a:r>
            <a:r>
              <a:rPr lang="ru-RU" dirty="0"/>
              <a:t> </a:t>
            </a:r>
            <a:r>
              <a:rPr lang="ru-RU" dirty="0" err="1"/>
              <a:t>сапасын</a:t>
            </a:r>
            <a:r>
              <a:rPr lang="ru-RU" dirty="0"/>
              <a:t> </a:t>
            </a:r>
            <a:r>
              <a:rPr lang="ru-RU" dirty="0" err="1"/>
              <a:t>жақсартады</a:t>
            </a:r>
            <a:r>
              <a:rPr lang="ru-RU" dirty="0"/>
              <a:t>,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элементтермен</a:t>
            </a:r>
            <a:r>
              <a:rPr lang="ru-RU" dirty="0"/>
              <a:t> </a:t>
            </a:r>
            <a:r>
              <a:rPr lang="ru-RU" dirty="0" err="1"/>
              <a:t>байытып</a:t>
            </a:r>
            <a:r>
              <a:rPr lang="ru-RU" dirty="0"/>
              <a:t>, </a:t>
            </a:r>
            <a:r>
              <a:rPr lang="ru-RU" dirty="0" err="1"/>
              <a:t>микробиологиялық</a:t>
            </a:r>
            <a:r>
              <a:rPr lang="ru-RU" dirty="0"/>
              <a:t> </a:t>
            </a:r>
            <a:r>
              <a:rPr lang="ru-RU" dirty="0" err="1"/>
              <a:t>процестерге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жанама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тыңайтқыштардың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қорек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en-US" b="1" i="1" dirty="0"/>
              <a:t>N, P, K, Mg, B, </a:t>
            </a:r>
            <a:r>
              <a:rPr lang="en-US" b="1" i="1" dirty="0" err="1"/>
              <a:t>Mn</a:t>
            </a:r>
            <a:r>
              <a:rPr lang="en-US" b="1" i="1" dirty="0"/>
              <a:t>,</a:t>
            </a:r>
            <a:r>
              <a:rPr lang="en-US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элементтер</a:t>
            </a:r>
            <a:r>
              <a:rPr lang="ru-RU" dirty="0"/>
              <a:t> бар. Осы </a:t>
            </a:r>
            <a:r>
              <a:rPr lang="ru-RU" dirty="0" err="1"/>
              <a:t>элементтердің</a:t>
            </a:r>
            <a:r>
              <a:rPr lang="ru-RU" dirty="0"/>
              <a:t> </a:t>
            </a:r>
            <a:r>
              <a:rPr lang="ru-RU" dirty="0" err="1"/>
              <a:t>мөлшеріне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жай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  <a:r>
              <a:rPr lang="ru-RU" dirty="0" err="1"/>
              <a:t>Жай</a:t>
            </a:r>
            <a:r>
              <a:rPr lang="ru-RU" dirty="0"/>
              <a:t>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тыңайтқыштардың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өсімдікке</a:t>
            </a:r>
            <a:r>
              <a:rPr lang="ru-RU" dirty="0"/>
              <a:t> </a:t>
            </a:r>
            <a:r>
              <a:rPr lang="ru-RU" dirty="0" err="1"/>
              <a:t>қорек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элементтердің</a:t>
            </a:r>
            <a:r>
              <a:rPr lang="ru-RU" dirty="0"/>
              <a:t> (азот, фосфор, калий) </a:t>
            </a:r>
            <a:r>
              <a:rPr lang="ru-RU" dirty="0" err="1"/>
              <a:t>біреуі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концентрациясы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Оларға</a:t>
            </a:r>
            <a:r>
              <a:rPr lang="ru-RU" dirty="0"/>
              <a:t> </a:t>
            </a:r>
            <a:r>
              <a:rPr lang="ru-RU" dirty="0" err="1"/>
              <a:t>азотты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, фосфор </a:t>
            </a:r>
            <a:r>
              <a:rPr lang="ru-RU" dirty="0" err="1"/>
              <a:t>тыңайтқыштары</a:t>
            </a:r>
            <a:r>
              <a:rPr lang="ru-RU" dirty="0"/>
              <a:t>, калий </a:t>
            </a:r>
            <a:r>
              <a:rPr lang="ru-RU" dirty="0" err="1"/>
              <a:t>тыңайтқыштары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микротыңайтқыштар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Жанама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тыңайтқыштар</a:t>
            </a:r>
            <a:r>
              <a:rPr lang="ru-RU" dirty="0"/>
              <a:t> (</a:t>
            </a:r>
            <a:r>
              <a:rPr lang="ru-RU" dirty="0" err="1"/>
              <a:t>әк</a:t>
            </a:r>
            <a:r>
              <a:rPr lang="ru-RU" dirty="0"/>
              <a:t>, бор, гипс, доломит)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агрохимиялық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 -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қасиетін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2754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6"/>
            <a:ext cx="7866709" cy="630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46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5" cy="55446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Биотыңайтқыштар</a:t>
            </a:r>
            <a:r>
              <a:rPr lang="ru-RU" dirty="0" smtClean="0"/>
              <a:t> -  </a:t>
            </a:r>
            <a:r>
              <a:rPr lang="ru-RU" dirty="0"/>
              <a:t>(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бактериялық</a:t>
            </a:r>
            <a:r>
              <a:rPr lang="ru-RU" dirty="0"/>
              <a:t> </a:t>
            </a:r>
            <a:r>
              <a:rPr lang="ru-RU" dirty="0" err="1"/>
              <a:t>тыңайтқыштарға</a:t>
            </a:r>
            <a:r>
              <a:rPr lang="ru-RU" dirty="0"/>
              <a:t>) </a:t>
            </a:r>
            <a:r>
              <a:rPr lang="ru-RU" dirty="0" err="1"/>
              <a:t>макроэлементтердің</a:t>
            </a:r>
            <a:r>
              <a:rPr lang="ru-RU" dirty="0"/>
              <a:t> </a:t>
            </a:r>
            <a:r>
              <a:rPr lang="ru-RU" dirty="0" err="1"/>
              <a:t>концентрациясын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биожетімділігін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есебінен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құнарлылығын</a:t>
            </a:r>
            <a:r>
              <a:rPr lang="ru-RU" dirty="0"/>
              <a:t> </a:t>
            </a:r>
            <a:r>
              <a:rPr lang="ru-RU" dirty="0" err="1"/>
              <a:t>арттыруға</a:t>
            </a:r>
            <a:r>
              <a:rPr lang="ru-RU" dirty="0"/>
              <a:t> </a:t>
            </a:r>
            <a:r>
              <a:rPr lang="ru-RU" dirty="0" err="1"/>
              <a:t>ықпал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микроорганизмдер</a:t>
            </a:r>
            <a:r>
              <a:rPr lang="ru-RU" dirty="0"/>
              <a:t> </a:t>
            </a:r>
            <a:r>
              <a:rPr lang="ru-RU" dirty="0" err="1"/>
              <a:t>препараттары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термин </a:t>
            </a:r>
            <a:r>
              <a:rPr lang="ru-RU" dirty="0" err="1"/>
              <a:t>жағымсыз</a:t>
            </a:r>
            <a:r>
              <a:rPr lang="ru-RU" dirty="0"/>
              <a:t> </a:t>
            </a:r>
            <a:r>
              <a:rPr lang="ru-RU" dirty="0" err="1"/>
              <a:t>қоспалардың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шекті</a:t>
            </a:r>
            <a:r>
              <a:rPr lang="ru-RU" dirty="0"/>
              <a:t> </a:t>
            </a:r>
            <a:r>
              <a:rPr lang="ru-RU" dirty="0" err="1"/>
              <a:t>мәндерге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сондықтан</a:t>
            </a:r>
            <a:r>
              <a:rPr lang="ru-RU" dirty="0"/>
              <a:t> дала </a:t>
            </a:r>
            <a:r>
              <a:rPr lang="ru-RU" dirty="0" err="1"/>
              <a:t>тыңайтқыштары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өңделуі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тазарту</a:t>
            </a:r>
            <a:r>
              <a:rPr lang="ru-RU" dirty="0"/>
              <a:t> </a:t>
            </a:r>
            <a:r>
              <a:rPr lang="ru-RU" dirty="0" err="1"/>
              <a:t>құрылыстарынан</a:t>
            </a:r>
            <a:r>
              <a:rPr lang="ru-RU" dirty="0"/>
              <a:t> </a:t>
            </a:r>
            <a:r>
              <a:rPr lang="ru-RU" dirty="0" err="1"/>
              <a:t>сарқынды</a:t>
            </a:r>
            <a:r>
              <a:rPr lang="ru-RU" dirty="0"/>
              <a:t> </a:t>
            </a:r>
            <a:r>
              <a:rPr lang="ru-RU" dirty="0" err="1"/>
              <a:t>сулардың</a:t>
            </a:r>
            <a:r>
              <a:rPr lang="ru-RU" dirty="0"/>
              <a:t> </a:t>
            </a:r>
            <a:r>
              <a:rPr lang="ru-RU" dirty="0" err="1"/>
              <a:t>шөгуін</a:t>
            </a:r>
            <a:r>
              <a:rPr lang="ru-RU" dirty="0"/>
              <a:t> </a:t>
            </a:r>
            <a:r>
              <a:rPr lang="ru-RU" dirty="0" err="1"/>
              <a:t>білдіруі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Биоұбырлар</a:t>
            </a:r>
            <a:r>
              <a:rPr lang="ru-RU" dirty="0"/>
              <a:t> </a:t>
            </a:r>
            <a:r>
              <a:rPr lang="ru-RU" dirty="0" err="1"/>
              <a:t>азотты</a:t>
            </a:r>
            <a:r>
              <a:rPr lang="ru-RU" dirty="0"/>
              <a:t> </a:t>
            </a:r>
            <a:r>
              <a:rPr lang="ru-RU" dirty="0" err="1"/>
              <a:t>бекітудің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, </a:t>
            </a:r>
            <a:r>
              <a:rPr lang="ru-RU" dirty="0" err="1"/>
              <a:t>фосфорды</a:t>
            </a:r>
            <a:r>
              <a:rPr lang="ru-RU" dirty="0"/>
              <a:t> </a:t>
            </a:r>
            <a:r>
              <a:rPr lang="ru-RU" dirty="0" err="1"/>
              <a:t>солюбилеу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қосады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өсуді</a:t>
            </a:r>
            <a:r>
              <a:rPr lang="ru-RU" dirty="0"/>
              <a:t> </a:t>
            </a:r>
            <a:r>
              <a:rPr lang="ru-RU" dirty="0" err="1"/>
              <a:t>ынталандырғыштарды</a:t>
            </a:r>
            <a:r>
              <a:rPr lang="ru-RU" dirty="0"/>
              <a:t> </a:t>
            </a:r>
            <a:r>
              <a:rPr lang="ru-RU" dirty="0" err="1"/>
              <a:t>синтездеу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өсуін</a:t>
            </a:r>
            <a:r>
              <a:rPr lang="ru-RU" dirty="0"/>
              <a:t> </a:t>
            </a:r>
            <a:r>
              <a:rPr lang="ru-RU" dirty="0" err="1"/>
              <a:t>ынталандырады.Биоұңқырлар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тыңайтқыштарға</a:t>
            </a:r>
            <a:r>
              <a:rPr lang="ru-RU" dirty="0"/>
              <a:t>, </a:t>
            </a:r>
            <a:r>
              <a:rPr lang="ru-RU" dirty="0" err="1"/>
              <a:t>пестицидтерге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дәрежеде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тыңайтқыштарға</a:t>
            </a:r>
            <a:r>
              <a:rPr lang="ru-RU" dirty="0"/>
              <a:t> </a:t>
            </a:r>
            <a:r>
              <a:rPr lang="ru-RU" dirty="0" err="1"/>
              <a:t>қажеттілікті</a:t>
            </a:r>
            <a:r>
              <a:rPr lang="ru-RU" dirty="0"/>
              <a:t> </a:t>
            </a:r>
            <a:r>
              <a:rPr lang="ru-RU" dirty="0" err="1"/>
              <a:t>төмендетуі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тыңайтқыштарда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микроорганизмдер</a:t>
            </a:r>
            <a:r>
              <a:rPr lang="ru-RU" dirty="0"/>
              <a:t> </a:t>
            </a:r>
            <a:r>
              <a:rPr lang="ru-RU" dirty="0" err="1"/>
              <a:t>топырақтағы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циклін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,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өнімділігін</a:t>
            </a:r>
            <a:r>
              <a:rPr lang="ru-RU" dirty="0"/>
              <a:t> </a:t>
            </a:r>
            <a:r>
              <a:rPr lang="ru-RU" dirty="0" err="1"/>
              <a:t>арттырады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затын</a:t>
            </a:r>
            <a:r>
              <a:rPr lang="ru-RU" dirty="0"/>
              <a:t> </a:t>
            </a:r>
            <a:r>
              <a:rPr lang="ru-RU" dirty="0" err="1"/>
              <a:t>жасай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оны </a:t>
            </a:r>
            <a:r>
              <a:rPr lang="ru-RU" dirty="0" err="1"/>
              <a:t>неғұрлым</a:t>
            </a:r>
            <a:r>
              <a:rPr lang="ru-RU" dirty="0"/>
              <a:t> </a:t>
            </a:r>
            <a:r>
              <a:rPr lang="ru-RU" dirty="0" err="1"/>
              <a:t>құнарлы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Биоұбырлардың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симбиотикалық</a:t>
            </a:r>
            <a:r>
              <a:rPr lang="ru-RU" dirty="0"/>
              <a:t> </a:t>
            </a:r>
            <a:r>
              <a:rPr lang="ru-RU" dirty="0" err="1"/>
              <a:t>азотфиксаторлар-құлпынай</a:t>
            </a:r>
            <a:r>
              <a:rPr lang="ru-RU" dirty="0"/>
              <a:t> </a:t>
            </a:r>
            <a:r>
              <a:rPr lang="ru-RU" dirty="0" err="1"/>
              <a:t>бактериялары</a:t>
            </a:r>
            <a:r>
              <a:rPr lang="ru-RU" dirty="0"/>
              <a:t> (</a:t>
            </a:r>
            <a:r>
              <a:rPr lang="en-US" dirty="0"/>
              <a:t>Rhizobium sp., </a:t>
            </a:r>
            <a:r>
              <a:rPr lang="en-US" dirty="0" err="1"/>
              <a:t>Bradyrhizobium</a:t>
            </a:r>
            <a:r>
              <a:rPr lang="en-US" dirty="0"/>
              <a:t> sp.</a:t>
            </a:r>
            <a:r>
              <a:rPr lang="ru-RU" dirty="0" err="1"/>
              <a:t>сондай-ақ</a:t>
            </a:r>
            <a:r>
              <a:rPr lang="ru-RU" dirty="0"/>
              <a:t>, </a:t>
            </a:r>
            <a:r>
              <a:rPr lang="ru-RU" dirty="0" err="1"/>
              <a:t>Азотфиксаторлар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en-US" dirty="0" err="1"/>
              <a:t>Azospirillum</a:t>
            </a:r>
            <a:r>
              <a:rPr lang="en-US" dirty="0"/>
              <a:t>, </a:t>
            </a:r>
            <a:r>
              <a:rPr lang="en-US" dirty="0" err="1"/>
              <a:t>Azotobacter</a:t>
            </a:r>
            <a:r>
              <a:rPr lang="en-US" dirty="0"/>
              <a:t>, Agrobacterium, </a:t>
            </a:r>
            <a:r>
              <a:rPr lang="en-US" dirty="0" err="1"/>
              <a:t>Azomonas</a:t>
            </a:r>
            <a:r>
              <a:rPr lang="en-US" dirty="0"/>
              <a:t>. </a:t>
            </a:r>
            <a:r>
              <a:rPr lang="ru-RU" dirty="0" err="1"/>
              <a:t>Фосфатмобилизациялайтын</a:t>
            </a:r>
            <a:r>
              <a:rPr lang="ru-RU" dirty="0"/>
              <a:t> </a:t>
            </a:r>
            <a:r>
              <a:rPr lang="ru-RU" dirty="0" err="1"/>
              <a:t>бактериялар</a:t>
            </a:r>
            <a:r>
              <a:rPr lang="ru-RU" dirty="0"/>
              <a:t> (</a:t>
            </a:r>
            <a:r>
              <a:rPr lang="en-US" dirty="0"/>
              <a:t>Bacillus </a:t>
            </a:r>
            <a:r>
              <a:rPr lang="en-US" dirty="0" err="1"/>
              <a:t>megaterium</a:t>
            </a:r>
            <a:r>
              <a:rPr lang="en-US" dirty="0"/>
              <a:t>, Pseudomonas </a:t>
            </a:r>
            <a:r>
              <a:rPr lang="en-US" dirty="0" err="1"/>
              <a:t>aureofaciens</a:t>
            </a:r>
            <a:r>
              <a:rPr lang="en-US" dirty="0"/>
              <a:t>) </a:t>
            </a:r>
            <a:r>
              <a:rPr lang="ru-RU" dirty="0" err="1"/>
              <a:t>фосфордың</a:t>
            </a:r>
            <a:r>
              <a:rPr lang="ru-RU" dirty="0"/>
              <a:t>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қосылыстарының</a:t>
            </a:r>
            <a:r>
              <a:rPr lang="ru-RU" dirty="0"/>
              <a:t> (</a:t>
            </a:r>
            <a:r>
              <a:rPr lang="ru-RU" dirty="0" err="1"/>
              <a:t>фосфаттар</a:t>
            </a:r>
            <a:r>
              <a:rPr lang="ru-RU" dirty="0"/>
              <a:t> мен </a:t>
            </a:r>
            <a:r>
              <a:rPr lang="ru-RU" dirty="0" err="1"/>
              <a:t>фитаттардың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металдардың</a:t>
            </a:r>
            <a:r>
              <a:rPr lang="ru-RU" dirty="0"/>
              <a:t> — </a:t>
            </a:r>
            <a:r>
              <a:rPr lang="en-US" dirty="0"/>
              <a:t>Mg, </a:t>
            </a:r>
            <a:r>
              <a:rPr lang="en-US" dirty="0" err="1"/>
              <a:t>Ca</a:t>
            </a:r>
            <a:r>
              <a:rPr lang="en-US" dirty="0"/>
              <a:t>, Fe, Zn </a:t>
            </a:r>
            <a:r>
              <a:rPr lang="ru-RU" dirty="0" err="1"/>
              <a:t>және</a:t>
            </a:r>
            <a:r>
              <a:rPr lang="ru-RU" dirty="0"/>
              <a:t> т. б. </a:t>
            </a:r>
            <a:r>
              <a:rPr lang="ru-RU" dirty="0" err="1"/>
              <a:t>биожетімділігін</a:t>
            </a:r>
            <a:r>
              <a:rPr lang="ru-RU" dirty="0"/>
              <a:t> </a:t>
            </a:r>
            <a:r>
              <a:rPr lang="ru-RU" dirty="0" err="1"/>
              <a:t>арттырады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6120680" cy="432048"/>
          </a:xfrm>
        </p:spPr>
        <p:txBody>
          <a:bodyPr/>
          <a:lstStyle/>
          <a:p>
            <a:pPr algn="l"/>
            <a:r>
              <a:rPr lang="ru-RU" sz="3200" dirty="0" smtClean="0"/>
              <a:t>3.Биотыңайтқыштар</a:t>
            </a:r>
            <a:r>
              <a:rPr lang="ru-RU" dirty="0"/>
              <a:t/>
            </a:r>
            <a:br>
              <a:rPr lang="ru-RU" dirty="0"/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416400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132856"/>
            <a:ext cx="7745505" cy="489654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k-KZ" sz="4000" dirty="0" smtClean="0"/>
              <a:t>Нитрагин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4000" dirty="0" smtClean="0"/>
              <a:t>Азотобактерин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4000" dirty="0"/>
              <a:t> </a:t>
            </a:r>
            <a:r>
              <a:rPr lang="ru-RU" sz="4000" dirty="0" err="1" smtClean="0"/>
              <a:t>Фосфоробактерин</a:t>
            </a:r>
            <a:endParaRPr lang="ru-RU" sz="4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4000" dirty="0"/>
              <a:t> АМБ </a:t>
            </a:r>
            <a:r>
              <a:rPr lang="ru-RU" sz="4000" dirty="0" err="1"/>
              <a:t>бактериялы</a:t>
            </a:r>
            <a:r>
              <a:rPr lang="ru-RU" sz="4000" dirty="0"/>
              <a:t> </a:t>
            </a:r>
            <a:r>
              <a:rPr lang="ru-RU" sz="4000" dirty="0" err="1"/>
              <a:t>тыңайтқыштар</a:t>
            </a:r>
            <a:endParaRPr lang="ru-RU" sz="4000" dirty="0" smtClean="0"/>
          </a:p>
          <a:p>
            <a:pPr marL="457200" indent="-457200">
              <a:buFont typeface="+mj-lt"/>
              <a:buAutoNum type="arabicPeriod"/>
            </a:pP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4083" y="692696"/>
            <a:ext cx="8856984" cy="1054250"/>
          </a:xfrm>
        </p:spPr>
        <p:txBody>
          <a:bodyPr/>
          <a:lstStyle/>
          <a:p>
            <a:r>
              <a:rPr lang="kk-KZ" sz="4400" dirty="0" smtClean="0"/>
              <a:t>Биотыңайтқыштардың түрлері:</a:t>
            </a:r>
            <a:endParaRPr lang="ru-RU" sz="4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16835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1332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280920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    Нитрагин </a:t>
            </a:r>
            <a:r>
              <a:rPr lang="ru-RU" dirty="0"/>
              <a:t>– </a:t>
            </a:r>
            <a:r>
              <a:rPr lang="ru-RU" dirty="0" err="1"/>
              <a:t>бұршақ</a:t>
            </a:r>
            <a:r>
              <a:rPr lang="ru-RU" dirty="0"/>
              <a:t> </a:t>
            </a:r>
            <a:r>
              <a:rPr lang="ru-RU" dirty="0" err="1"/>
              <a:t>тұқымдас</a:t>
            </a:r>
            <a:r>
              <a:rPr lang="ru-RU" dirty="0"/>
              <a:t>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препарат. </a:t>
            </a:r>
            <a:r>
              <a:rPr lang="ru-RU" dirty="0" err="1"/>
              <a:t>Түйнек</a:t>
            </a:r>
            <a:r>
              <a:rPr lang="ru-RU" dirty="0"/>
              <a:t> </a:t>
            </a:r>
            <a:r>
              <a:rPr lang="ru-RU" dirty="0" err="1"/>
              <a:t>бактериялары</a:t>
            </a:r>
            <a:r>
              <a:rPr lang="ru-RU" dirty="0"/>
              <a:t> </a:t>
            </a:r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тамырында</a:t>
            </a:r>
            <a:r>
              <a:rPr lang="ru-RU" dirty="0"/>
              <a:t> </a:t>
            </a:r>
            <a:r>
              <a:rPr lang="ru-RU" dirty="0" err="1"/>
              <a:t>өсіп</a:t>
            </a:r>
            <a:r>
              <a:rPr lang="ru-RU" dirty="0"/>
              <a:t> </a:t>
            </a:r>
            <a:r>
              <a:rPr lang="ru-RU" dirty="0" err="1"/>
              <a:t>көбейеді</a:t>
            </a:r>
            <a:r>
              <a:rPr lang="ru-RU" dirty="0"/>
              <a:t>. </a:t>
            </a:r>
            <a:r>
              <a:rPr lang="ru-RU" dirty="0" err="1"/>
              <a:t>Осымен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нитрагин </a:t>
            </a:r>
            <a:r>
              <a:rPr lang="ru-RU" dirty="0" err="1"/>
              <a:t>көмегімен</a:t>
            </a:r>
            <a:r>
              <a:rPr lang="ru-RU" dirty="0"/>
              <a:t> атмосфера </a:t>
            </a:r>
            <a:r>
              <a:rPr lang="ru-RU" dirty="0" err="1"/>
              <a:t>азотын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айналымға</a:t>
            </a:r>
            <a:r>
              <a:rPr lang="ru-RU" dirty="0"/>
              <a:t> </a:t>
            </a:r>
            <a:r>
              <a:rPr lang="ru-RU" dirty="0" err="1"/>
              <a:t>қосуға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ашылады</a:t>
            </a:r>
            <a:r>
              <a:rPr lang="ru-RU" dirty="0"/>
              <a:t>. Нитрагин </a:t>
            </a:r>
            <a:r>
              <a:rPr lang="ru-RU" dirty="0" err="1"/>
              <a:t>препаратының</a:t>
            </a:r>
            <a:r>
              <a:rPr lang="ru-RU" dirty="0"/>
              <a:t> </a:t>
            </a:r>
            <a:r>
              <a:rPr lang="ru-RU" dirty="0" err="1"/>
              <a:t>негізін</a:t>
            </a:r>
            <a:r>
              <a:rPr lang="ru-RU" dirty="0"/>
              <a:t> </a:t>
            </a:r>
            <a:r>
              <a:rPr lang="ru-RU" dirty="0" err="1"/>
              <a:t>түйнек</a:t>
            </a:r>
            <a:r>
              <a:rPr lang="ru-RU" dirty="0"/>
              <a:t> </a:t>
            </a:r>
            <a:r>
              <a:rPr lang="ru-RU" dirty="0" err="1"/>
              <a:t>бактериялары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Бұршақ</a:t>
            </a:r>
            <a:r>
              <a:rPr lang="ru-RU" dirty="0"/>
              <a:t> </a:t>
            </a:r>
            <a:r>
              <a:rPr lang="ru-RU" dirty="0" err="1"/>
              <a:t>тұқымдас</a:t>
            </a:r>
            <a:r>
              <a:rPr lang="ru-RU" dirty="0"/>
              <a:t> </a:t>
            </a:r>
            <a:r>
              <a:rPr lang="ru-RU" dirty="0" err="1"/>
              <a:t>дақылдың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тек </a:t>
            </a:r>
            <a:r>
              <a:rPr lang="ru-RU" dirty="0" err="1"/>
              <a:t>өзіне</a:t>
            </a:r>
            <a:r>
              <a:rPr lang="ru-RU" dirty="0"/>
              <a:t> </a:t>
            </a:r>
            <a:r>
              <a:rPr lang="ru-RU" dirty="0" err="1"/>
              <a:t>белгіленген</a:t>
            </a:r>
            <a:r>
              <a:rPr lang="ru-RU" dirty="0"/>
              <a:t> </a:t>
            </a:r>
            <a:r>
              <a:rPr lang="ru-RU" dirty="0" err="1"/>
              <a:t>нитрагинді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. </a:t>
            </a:r>
            <a:r>
              <a:rPr lang="ru-RU" dirty="0" err="1"/>
              <a:t>Бұршақ</a:t>
            </a:r>
            <a:r>
              <a:rPr lang="ru-RU" dirty="0"/>
              <a:t> </a:t>
            </a:r>
            <a:r>
              <a:rPr lang="ru-RU" dirty="0" err="1"/>
              <a:t>тұқымдастар</a:t>
            </a:r>
            <a:r>
              <a:rPr lang="ru-RU" dirty="0"/>
              <a:t> </a:t>
            </a:r>
            <a:r>
              <a:rPr lang="ru-RU" dirty="0" err="1"/>
              <a:t>тіршілігіндегі</a:t>
            </a:r>
            <a:r>
              <a:rPr lang="ru-RU" dirty="0"/>
              <a:t> </a:t>
            </a:r>
            <a:r>
              <a:rPr lang="ru-RU" dirty="0" err="1"/>
              <a:t>түйнек</a:t>
            </a:r>
            <a:r>
              <a:rPr lang="ru-RU" dirty="0"/>
              <a:t> </a:t>
            </a:r>
            <a:r>
              <a:rPr lang="ru-RU" dirty="0" err="1"/>
              <a:t>бактерияларының</a:t>
            </a:r>
            <a:r>
              <a:rPr lang="ru-RU" dirty="0"/>
              <a:t> </a:t>
            </a:r>
            <a:r>
              <a:rPr lang="ru-RU" dirty="0" err="1"/>
              <a:t>белсенді</a:t>
            </a:r>
            <a:r>
              <a:rPr lang="ru-RU" dirty="0"/>
              <a:t> </a:t>
            </a:r>
            <a:r>
              <a:rPr lang="ru-RU" dirty="0" err="1"/>
              <a:t>ролін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қолдан</a:t>
            </a:r>
            <a:r>
              <a:rPr lang="ru-RU" dirty="0"/>
              <a:t> </a:t>
            </a:r>
            <a:r>
              <a:rPr lang="ru-RU" dirty="0" err="1"/>
              <a:t>жұқтырады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бұршақ</a:t>
            </a:r>
            <a:r>
              <a:rPr lang="ru-RU" dirty="0"/>
              <a:t> </a:t>
            </a:r>
            <a:r>
              <a:rPr lang="ru-RU" dirty="0" err="1"/>
              <a:t>тұқымдас</a:t>
            </a:r>
            <a:r>
              <a:rPr lang="ru-RU" dirty="0"/>
              <a:t>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лайықты</a:t>
            </a:r>
            <a:r>
              <a:rPr lang="ru-RU" dirty="0"/>
              <a:t> </a:t>
            </a:r>
            <a:r>
              <a:rPr lang="ru-RU" dirty="0" err="1"/>
              <a:t>түйнек</a:t>
            </a:r>
            <a:r>
              <a:rPr lang="ru-RU" dirty="0"/>
              <a:t> </a:t>
            </a:r>
            <a:r>
              <a:rPr lang="ru-RU" dirty="0" err="1"/>
              <a:t>бактерияларынан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препаратты</a:t>
            </a:r>
            <a:r>
              <a:rPr lang="ru-RU" dirty="0"/>
              <a:t> – нитрагин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 Нитрагин </a:t>
            </a:r>
            <a:r>
              <a:rPr lang="ru-RU" dirty="0" err="1"/>
              <a:t>қолданғанда</a:t>
            </a:r>
            <a:r>
              <a:rPr lang="ru-RU" dirty="0"/>
              <a:t> </a:t>
            </a:r>
            <a:r>
              <a:rPr lang="ru-RU" dirty="0" err="1"/>
              <a:t>бұршақ</a:t>
            </a:r>
            <a:r>
              <a:rPr lang="ru-RU" dirty="0"/>
              <a:t> </a:t>
            </a:r>
            <a:r>
              <a:rPr lang="ru-RU" dirty="0" err="1"/>
              <a:t>пішенінің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өнімі</a:t>
            </a:r>
            <a:r>
              <a:rPr lang="ru-RU" dirty="0"/>
              <a:t> </a:t>
            </a:r>
            <a:r>
              <a:rPr lang="ru-RU" dirty="0" err="1"/>
              <a:t>гектарына</a:t>
            </a:r>
            <a:r>
              <a:rPr lang="ru-RU" dirty="0"/>
              <a:t> </a:t>
            </a:r>
            <a:r>
              <a:rPr lang="ru-RU" dirty="0" err="1"/>
              <a:t>шамамен</a:t>
            </a:r>
            <a:r>
              <a:rPr lang="ru-RU" dirty="0"/>
              <a:t> 1,5-2 </a:t>
            </a:r>
            <a:r>
              <a:rPr lang="ru-RU" dirty="0" err="1"/>
              <a:t>центнерден</a:t>
            </a:r>
            <a:r>
              <a:rPr lang="ru-RU" dirty="0"/>
              <a:t> </a:t>
            </a:r>
            <a:r>
              <a:rPr lang="ru-RU" dirty="0" err="1"/>
              <a:t>алынады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6008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6766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764704"/>
            <a:ext cx="8208911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Азотобактерин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құрамында</a:t>
            </a:r>
            <a:r>
              <a:rPr lang="ru-RU" dirty="0"/>
              <a:t> азот </a:t>
            </a:r>
            <a:r>
              <a:rPr lang="ru-RU" dirty="0" err="1"/>
              <a:t>бактериясы</a:t>
            </a:r>
            <a:r>
              <a:rPr lang="ru-RU" dirty="0"/>
              <a:t> бар </a:t>
            </a:r>
            <a:r>
              <a:rPr lang="ru-RU" dirty="0" err="1"/>
              <a:t>тыңайтқыш</a:t>
            </a:r>
            <a:r>
              <a:rPr lang="ru-RU" dirty="0"/>
              <a:t>. </a:t>
            </a:r>
            <a:r>
              <a:rPr lang="ru-RU" dirty="0" err="1"/>
              <a:t>Азотобактеринді</a:t>
            </a:r>
            <a:r>
              <a:rPr lang="ru-RU" dirty="0"/>
              <a:t> де </a:t>
            </a:r>
            <a:r>
              <a:rPr lang="ru-RU" dirty="0" err="1"/>
              <a:t>зауыттарда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ортада</a:t>
            </a:r>
            <a:r>
              <a:rPr lang="ru-RU" dirty="0"/>
              <a:t> </a:t>
            </a:r>
            <a:r>
              <a:rPr lang="ru-RU" dirty="0" err="1"/>
              <a:t>дайындалады</a:t>
            </a:r>
            <a:r>
              <a:rPr lang="ru-RU" dirty="0"/>
              <a:t>. Оны </a:t>
            </a:r>
            <a:r>
              <a:rPr lang="ru-RU" dirty="0" err="1"/>
              <a:t>бұршақтұқымдастарынан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дақылға</a:t>
            </a:r>
            <a:r>
              <a:rPr lang="ru-RU" dirty="0"/>
              <a:t> </a:t>
            </a:r>
            <a:r>
              <a:rPr lang="ru-RU" dirty="0" err="1"/>
              <a:t>қолданады</a:t>
            </a:r>
            <a:r>
              <a:rPr lang="ru-RU" dirty="0"/>
              <a:t>. </a:t>
            </a:r>
            <a:r>
              <a:rPr lang="ru-RU" dirty="0" err="1"/>
              <a:t>Әсіресе</a:t>
            </a:r>
            <a:r>
              <a:rPr lang="ru-RU" dirty="0"/>
              <a:t>, </a:t>
            </a:r>
            <a:r>
              <a:rPr lang="ru-RU" dirty="0" err="1"/>
              <a:t>көкеніс</a:t>
            </a:r>
            <a:r>
              <a:rPr lang="ru-RU" dirty="0"/>
              <a:t> пен </a:t>
            </a:r>
            <a:r>
              <a:rPr lang="ru-RU" dirty="0" err="1"/>
              <a:t>картопқа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пайдалы</a:t>
            </a:r>
            <a:r>
              <a:rPr lang="ru-RU" dirty="0"/>
              <a:t>.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микроағзаларға</a:t>
            </a:r>
            <a:r>
              <a:rPr lang="ru-RU" dirty="0"/>
              <a:t> </a:t>
            </a:r>
            <a:r>
              <a:rPr lang="ru-RU" dirty="0" err="1"/>
              <a:t>қарағанда</a:t>
            </a:r>
            <a:r>
              <a:rPr lang="ru-RU" dirty="0"/>
              <a:t> азотобактер </a:t>
            </a:r>
            <a:r>
              <a:rPr lang="ru-RU" dirty="0" err="1"/>
              <a:t>ылғалды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Күріш</a:t>
            </a:r>
            <a:r>
              <a:rPr lang="ru-RU" dirty="0" smtClean="0"/>
              <a:t> </a:t>
            </a:r>
            <a:r>
              <a:rPr lang="ru-RU" dirty="0" err="1"/>
              <a:t>еігсітігінде</a:t>
            </a:r>
            <a:r>
              <a:rPr lang="ru-RU" dirty="0"/>
              <a:t> де азотобактер </a:t>
            </a:r>
            <a:r>
              <a:rPr lang="ru-RU" dirty="0" err="1"/>
              <a:t>кездеседі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өнебойы</a:t>
            </a:r>
            <a:r>
              <a:rPr lang="ru-RU" dirty="0"/>
              <a:t> су </a:t>
            </a:r>
            <a:r>
              <a:rPr lang="ru-RU" dirty="0" err="1"/>
              <a:t>астында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күріштің</a:t>
            </a:r>
            <a:r>
              <a:rPr lang="ru-RU" dirty="0"/>
              <a:t> </a:t>
            </a:r>
            <a:r>
              <a:rPr lang="ru-RU" dirty="0" err="1"/>
              <a:t>тамыр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таралған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азот </a:t>
            </a:r>
            <a:r>
              <a:rPr lang="ru-RU" dirty="0" err="1"/>
              <a:t>режимін</a:t>
            </a:r>
            <a:r>
              <a:rPr lang="ru-RU" dirty="0"/>
              <a:t> </a:t>
            </a:r>
            <a:r>
              <a:rPr lang="ru-RU" dirty="0" err="1"/>
              <a:t>жақсартады</a:t>
            </a:r>
            <a:r>
              <a:rPr lang="ru-RU" dirty="0"/>
              <a:t>. </a:t>
            </a:r>
            <a:r>
              <a:rPr lang="ru-RU" dirty="0" err="1"/>
              <a:t>Азотобактеринді</a:t>
            </a:r>
            <a:r>
              <a:rPr lang="ru-RU" dirty="0"/>
              <a:t> </a:t>
            </a:r>
            <a:r>
              <a:rPr lang="ru-RU" dirty="0" err="1"/>
              <a:t>тұқымға</a:t>
            </a:r>
            <a:r>
              <a:rPr lang="ru-RU" dirty="0"/>
              <a:t> </a:t>
            </a:r>
            <a:r>
              <a:rPr lang="ru-RU" dirty="0" err="1"/>
              <a:t>шашатын</a:t>
            </a:r>
            <a:r>
              <a:rPr lang="ru-RU" dirty="0"/>
              <a:t> не </a:t>
            </a:r>
            <a:r>
              <a:rPr lang="ru-RU" dirty="0" err="1"/>
              <a:t>түйнектерді</a:t>
            </a:r>
            <a:r>
              <a:rPr lang="ru-RU" dirty="0"/>
              <a:t> </a:t>
            </a:r>
            <a:r>
              <a:rPr lang="ru-RU" dirty="0" err="1"/>
              <a:t>отырғызатын</a:t>
            </a:r>
            <a:r>
              <a:rPr lang="ru-RU" dirty="0"/>
              <a:t> </a:t>
            </a:r>
            <a:r>
              <a:rPr lang="ru-RU" dirty="0" err="1"/>
              <a:t>күні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араластырады</a:t>
            </a:r>
            <a:r>
              <a:rPr lang="ru-RU" dirty="0"/>
              <a:t>. Азотобактерин </a:t>
            </a:r>
            <a:r>
              <a:rPr lang="ru-RU" dirty="0" err="1"/>
              <a:t>топырақта</a:t>
            </a:r>
            <a:r>
              <a:rPr lang="ru-RU" dirty="0"/>
              <a:t> бос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ондағы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қалдықтарды</a:t>
            </a:r>
            <a:r>
              <a:rPr lang="ru-RU" dirty="0"/>
              <a:t> </a:t>
            </a:r>
            <a:r>
              <a:rPr lang="ru-RU" dirty="0" err="1"/>
              <a:t>пайдаланып</a:t>
            </a:r>
            <a:r>
              <a:rPr lang="ru-RU" dirty="0"/>
              <a:t>, </a:t>
            </a:r>
            <a:r>
              <a:rPr lang="ru-RU" dirty="0" err="1"/>
              <a:t>атмосферадан</a:t>
            </a:r>
            <a:r>
              <a:rPr lang="ru-RU" dirty="0"/>
              <a:t> азот </a:t>
            </a:r>
            <a:r>
              <a:rPr lang="ru-RU" dirty="0" err="1"/>
              <a:t>жинайды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жломен</a:t>
            </a:r>
            <a:r>
              <a:rPr lang="ru-RU" dirty="0"/>
              <a:t> </a:t>
            </a:r>
            <a:r>
              <a:rPr lang="ru-RU" dirty="0" err="1"/>
              <a:t>алынады</a:t>
            </a:r>
            <a:r>
              <a:rPr lang="ru-RU" dirty="0"/>
              <a:t>: </a:t>
            </a:r>
            <a:r>
              <a:rPr lang="ru-RU" dirty="0" err="1"/>
              <a:t>біріншісі</a:t>
            </a:r>
            <a:r>
              <a:rPr lang="ru-RU" dirty="0"/>
              <a:t> – нитрагин </a:t>
            </a:r>
            <a:r>
              <a:rPr lang="ru-RU" dirty="0" err="1"/>
              <a:t>алғандағы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топырақтан</a:t>
            </a:r>
            <a:r>
              <a:rPr lang="ru-RU" dirty="0"/>
              <a:t> </a:t>
            </a:r>
            <a:r>
              <a:rPr lang="ru-RU" dirty="0" err="1"/>
              <a:t>бөлінген</a:t>
            </a:r>
            <a:r>
              <a:rPr lang="ru-RU" dirty="0"/>
              <a:t> </a:t>
            </a:r>
            <a:r>
              <a:rPr lang="ru-RU" dirty="0" err="1"/>
              <a:t>бактериялардан</a:t>
            </a:r>
            <a:r>
              <a:rPr lang="ru-RU" dirty="0"/>
              <a:t> </a:t>
            </a:r>
            <a:r>
              <a:rPr lang="ru-RU" dirty="0" err="1"/>
              <a:t>дайындалады</a:t>
            </a:r>
            <a:r>
              <a:rPr lang="ru-RU" dirty="0"/>
              <a:t>, </a:t>
            </a:r>
            <a:r>
              <a:rPr lang="ru-RU" dirty="0" err="1"/>
              <a:t>екіншісі</a:t>
            </a:r>
            <a:r>
              <a:rPr lang="ru-RU" dirty="0"/>
              <a:t> –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қолдан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ортада</a:t>
            </a:r>
            <a:r>
              <a:rPr lang="ru-RU" dirty="0"/>
              <a:t> </a:t>
            </a:r>
            <a:r>
              <a:rPr lang="ru-RU" dirty="0" err="1"/>
              <a:t>өсіреді</a:t>
            </a:r>
            <a:r>
              <a:rPr lang="ru-RU" dirty="0"/>
              <a:t>. Оны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әуелі</a:t>
            </a:r>
            <a:r>
              <a:rPr lang="ru-RU" dirty="0"/>
              <a:t> </a:t>
            </a:r>
            <a:r>
              <a:rPr lang="ru-RU" dirty="0" err="1"/>
              <a:t>ерітінді</a:t>
            </a:r>
            <a:r>
              <a:rPr lang="ru-RU" dirty="0"/>
              <a:t> </a:t>
            </a:r>
            <a:r>
              <a:rPr lang="ru-RU" dirty="0" err="1"/>
              <a:t>дайындалалады</a:t>
            </a:r>
            <a:r>
              <a:rPr lang="ru-RU" dirty="0"/>
              <a:t> да, </a:t>
            </a:r>
            <a:r>
              <a:rPr lang="ru-RU" dirty="0" err="1"/>
              <a:t>онымен</a:t>
            </a:r>
            <a:r>
              <a:rPr lang="ru-RU" dirty="0"/>
              <a:t> </a:t>
            </a:r>
            <a:r>
              <a:rPr lang="ru-RU" dirty="0" err="1"/>
              <a:t>тұқымды</a:t>
            </a:r>
            <a:r>
              <a:rPr lang="ru-RU" dirty="0"/>
              <a:t> </a:t>
            </a:r>
            <a:r>
              <a:rPr lang="ru-RU" dirty="0" err="1"/>
              <a:t>бүркеді</a:t>
            </a:r>
            <a:r>
              <a:rPr lang="ru-RU" dirty="0"/>
              <a:t>, </a:t>
            </a:r>
            <a:r>
              <a:rPr lang="ru-RU" dirty="0" err="1"/>
              <a:t>тұқым</a:t>
            </a:r>
            <a:r>
              <a:rPr lang="ru-RU" dirty="0"/>
              <a:t> кебе </a:t>
            </a:r>
            <a:r>
              <a:rPr lang="ru-RU" dirty="0" err="1"/>
              <a:t>басьағанда</a:t>
            </a:r>
            <a:r>
              <a:rPr lang="ru-RU" dirty="0"/>
              <a:t> </a:t>
            </a:r>
            <a:r>
              <a:rPr lang="ru-RU" dirty="0" err="1"/>
              <a:t>іле</a:t>
            </a:r>
            <a:r>
              <a:rPr lang="ru-RU" dirty="0"/>
              <a:t>-шала су </a:t>
            </a:r>
            <a:r>
              <a:rPr lang="ru-RU" dirty="0" err="1"/>
              <a:t>себеді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Картоп</a:t>
            </a:r>
            <a:r>
              <a:rPr lang="ru-RU" dirty="0" smtClean="0"/>
              <a:t> </a:t>
            </a:r>
            <a:r>
              <a:rPr lang="ru-RU" dirty="0" err="1"/>
              <a:t>түйнектерінде</a:t>
            </a:r>
            <a:r>
              <a:rPr lang="ru-RU" dirty="0"/>
              <a:t> </a:t>
            </a:r>
            <a:r>
              <a:rPr lang="ru-RU" dirty="0" err="1"/>
              <a:t>азотобактеринді</a:t>
            </a:r>
            <a:r>
              <a:rPr lang="ru-RU" dirty="0"/>
              <a:t> </a:t>
            </a:r>
            <a:r>
              <a:rPr lang="ru-RU" dirty="0" err="1"/>
              <a:t>жұқтыру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алдымен</a:t>
            </a:r>
            <a:r>
              <a:rPr lang="ru-RU" dirty="0"/>
              <a:t>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ептеп</a:t>
            </a:r>
            <a:r>
              <a:rPr lang="ru-RU" dirty="0"/>
              <a:t> </a:t>
            </a:r>
            <a:r>
              <a:rPr lang="ru-RU" dirty="0" err="1"/>
              <a:t>ылғалдандырады</a:t>
            </a:r>
            <a:r>
              <a:rPr lang="ru-RU" dirty="0"/>
              <a:t>.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азотобактеринді</a:t>
            </a:r>
            <a:r>
              <a:rPr lang="ru-RU" dirty="0"/>
              <a:t> </a:t>
            </a:r>
            <a:r>
              <a:rPr lang="ru-RU" dirty="0" err="1"/>
              <a:t>түйнекпен</a:t>
            </a:r>
            <a:r>
              <a:rPr lang="ru-RU" dirty="0"/>
              <a:t> </a:t>
            </a:r>
            <a:r>
              <a:rPr lang="ru-RU" dirty="0" err="1"/>
              <a:t>ұқыпты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араластырады</a:t>
            </a:r>
            <a:r>
              <a:rPr lang="ru-RU" dirty="0"/>
              <a:t>. </a:t>
            </a:r>
            <a:r>
              <a:rPr lang="ru-RU" dirty="0" err="1"/>
              <a:t>Көшеттерді</a:t>
            </a:r>
            <a:r>
              <a:rPr lang="ru-RU" dirty="0"/>
              <a:t> </a:t>
            </a:r>
            <a:r>
              <a:rPr lang="ru-RU" dirty="0" err="1"/>
              <a:t>отырғызар</a:t>
            </a:r>
            <a:r>
              <a:rPr lang="ru-RU" dirty="0"/>
              <a:t> </a:t>
            </a:r>
            <a:r>
              <a:rPr lang="ru-RU" dirty="0" err="1"/>
              <a:t>алдында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тамырын</a:t>
            </a:r>
            <a:r>
              <a:rPr lang="ru-RU" dirty="0"/>
              <a:t> </a:t>
            </a:r>
            <a:r>
              <a:rPr lang="ru-RU" dirty="0" err="1"/>
              <a:t>дайындап</a:t>
            </a:r>
            <a:r>
              <a:rPr lang="ru-RU" dirty="0"/>
              <a:t> </a:t>
            </a:r>
            <a:r>
              <a:rPr lang="ru-RU" dirty="0" err="1"/>
              <a:t>қойған</a:t>
            </a:r>
            <a:r>
              <a:rPr lang="ru-RU" dirty="0"/>
              <a:t> азотобактерин </a:t>
            </a:r>
            <a:r>
              <a:rPr lang="ru-RU" dirty="0" err="1"/>
              <a:t>ботқасына</a:t>
            </a:r>
            <a:r>
              <a:rPr lang="ru-RU" dirty="0"/>
              <a:t> </a:t>
            </a:r>
            <a:r>
              <a:rPr lang="ru-RU" dirty="0" err="1"/>
              <a:t>малып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азотты</a:t>
            </a:r>
            <a:r>
              <a:rPr lang="ru-RU" dirty="0"/>
              <a:t>, </a:t>
            </a:r>
            <a:r>
              <a:rPr lang="ru-RU" dirty="0" err="1"/>
              <a:t>минералдық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тыңайтқыштардың</a:t>
            </a:r>
            <a:r>
              <a:rPr lang="ru-RU" dirty="0"/>
              <a:t> </a:t>
            </a:r>
            <a:r>
              <a:rPr lang="ru-RU" dirty="0" err="1"/>
              <a:t>орнына</a:t>
            </a:r>
            <a:r>
              <a:rPr lang="ru-RU" dirty="0"/>
              <a:t> </a:t>
            </a:r>
            <a:r>
              <a:rPr lang="ru-RU" dirty="0" err="1"/>
              <a:t>жүрмейді</a:t>
            </a:r>
            <a:r>
              <a:rPr lang="ru-RU" dirty="0"/>
              <a:t>, тек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қорек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2727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9871"/>
            <a:ext cx="7485856" cy="560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607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20688"/>
            <a:ext cx="8496943" cy="59766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err="1" smtClean="0"/>
              <a:t>Фосфоробактерин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мөлшерде</a:t>
            </a:r>
            <a:r>
              <a:rPr lang="ru-RU" dirty="0"/>
              <a:t>, </a:t>
            </a:r>
            <a:r>
              <a:rPr lang="ru-RU" dirty="0" err="1"/>
              <a:t>мәселен</a:t>
            </a:r>
            <a:r>
              <a:rPr lang="ru-RU" dirty="0"/>
              <a:t> 1 га-да 6-8,5 млрд. </a:t>
            </a:r>
            <a:r>
              <a:rPr lang="ru-RU" dirty="0" err="1"/>
              <a:t>Микроағзалар</a:t>
            </a:r>
            <a:r>
              <a:rPr lang="ru-RU" dirty="0"/>
              <a:t> </a:t>
            </a:r>
            <a:r>
              <a:rPr lang="ru-RU" dirty="0" err="1"/>
              <a:t>спорасы</a:t>
            </a:r>
            <a:r>
              <a:rPr lang="ru-RU" dirty="0"/>
              <a:t> бар </a:t>
            </a:r>
            <a:r>
              <a:rPr lang="ru-RU" dirty="0" err="1"/>
              <a:t>сұр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тыңайтқыш</a:t>
            </a:r>
            <a:r>
              <a:rPr lang="ru-RU" dirty="0"/>
              <a:t>. Фосфор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элементтер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белоктар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енеді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табиғатта</a:t>
            </a:r>
            <a:r>
              <a:rPr lang="ru-RU" dirty="0"/>
              <a:t> фосфор </a:t>
            </a:r>
            <a:r>
              <a:rPr lang="ru-RU" dirty="0" err="1"/>
              <a:t>көбіне</a:t>
            </a:r>
            <a:r>
              <a:rPr lang="ru-RU" dirty="0"/>
              <a:t> тау </a:t>
            </a:r>
            <a:r>
              <a:rPr lang="ru-RU" dirty="0" err="1"/>
              <a:t>жыныстарының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 Фосфор </a:t>
            </a:r>
            <a:r>
              <a:rPr lang="ru-RU" dirty="0" err="1"/>
              <a:t>қосылыстарының</a:t>
            </a:r>
            <a:r>
              <a:rPr lang="ru-RU" dirty="0"/>
              <a:t> </a:t>
            </a:r>
            <a:r>
              <a:rPr lang="ru-RU" dirty="0" err="1"/>
              <a:t>айналамы</a:t>
            </a:r>
            <a:r>
              <a:rPr lang="ru-RU" dirty="0"/>
              <a:t> аса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Топырақта</a:t>
            </a:r>
            <a:r>
              <a:rPr lang="ru-RU" dirty="0"/>
              <a:t> </a:t>
            </a:r>
            <a:r>
              <a:rPr lang="ru-RU" dirty="0" err="1"/>
              <a:t>фосфордың</a:t>
            </a:r>
            <a:r>
              <a:rPr lang="ru-RU" dirty="0"/>
              <a:t> аса </a:t>
            </a:r>
            <a:r>
              <a:rPr lang="ru-RU" dirty="0" err="1"/>
              <a:t>қиын</a:t>
            </a:r>
            <a:r>
              <a:rPr lang="ru-RU" dirty="0"/>
              <a:t> </a:t>
            </a:r>
            <a:r>
              <a:rPr lang="ru-RU" dirty="0" err="1"/>
              <a:t>еритін</a:t>
            </a:r>
            <a:r>
              <a:rPr lang="ru-RU" dirty="0"/>
              <a:t> </a:t>
            </a:r>
            <a:r>
              <a:rPr lang="ru-RU" dirty="0" err="1"/>
              <a:t>тұздарын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фосфорды</a:t>
            </a:r>
            <a:r>
              <a:rPr lang="ru-RU" dirty="0"/>
              <a:t>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сіңімді</a:t>
            </a:r>
            <a:r>
              <a:rPr lang="ru-RU" dirty="0"/>
              <a:t> </a:t>
            </a:r>
            <a:r>
              <a:rPr lang="ru-RU" dirty="0" err="1"/>
              <a:t>күйге</a:t>
            </a:r>
            <a:r>
              <a:rPr lang="ru-RU" dirty="0"/>
              <a:t> </a:t>
            </a:r>
            <a:r>
              <a:rPr lang="ru-RU" dirty="0" err="1"/>
              <a:t>айналдыратынерекше</a:t>
            </a:r>
            <a:r>
              <a:rPr lang="ru-RU" dirty="0"/>
              <a:t> фосфор </a:t>
            </a:r>
            <a:r>
              <a:rPr lang="ru-RU" dirty="0" err="1"/>
              <a:t>бактериялары</a:t>
            </a:r>
            <a:r>
              <a:rPr lang="ru-RU" dirty="0"/>
              <a:t> бар.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ерекшелігі</a:t>
            </a:r>
            <a:r>
              <a:rPr lang="ru-RU" dirty="0"/>
              <a:t> – </a:t>
            </a:r>
            <a:r>
              <a:rPr lang="ru-RU" dirty="0" err="1"/>
              <a:t>фосфордың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қосылыстарын</a:t>
            </a:r>
            <a:r>
              <a:rPr lang="ru-RU" dirty="0"/>
              <a:t> </a:t>
            </a:r>
            <a:r>
              <a:rPr lang="ru-RU" dirty="0" err="1"/>
              <a:t>ыдыратып</a:t>
            </a:r>
            <a:r>
              <a:rPr lang="ru-RU" dirty="0"/>
              <a:t>, </a:t>
            </a:r>
            <a:r>
              <a:rPr lang="ru-RU" dirty="0" err="1"/>
              <a:t>ондағы</a:t>
            </a:r>
            <a:r>
              <a:rPr lang="ru-RU" dirty="0"/>
              <a:t> </a:t>
            </a:r>
            <a:r>
              <a:rPr lang="ru-RU" dirty="0" err="1"/>
              <a:t>фосфорды</a:t>
            </a:r>
            <a:r>
              <a:rPr lang="ru-RU" dirty="0"/>
              <a:t> </a:t>
            </a:r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сіңіре</a:t>
            </a:r>
            <a:r>
              <a:rPr lang="ru-RU" dirty="0"/>
              <a:t> </a:t>
            </a:r>
            <a:r>
              <a:rPr lang="ru-RU" dirty="0" err="1"/>
              <a:t>алатындай</a:t>
            </a:r>
            <a:r>
              <a:rPr lang="ru-RU" dirty="0"/>
              <a:t> </a:t>
            </a:r>
            <a:r>
              <a:rPr lang="ru-RU" dirty="0" err="1"/>
              <a:t>дәрежеге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түрлілігіне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ондағы</a:t>
            </a:r>
            <a:r>
              <a:rPr lang="ru-RU" dirty="0"/>
              <a:t> фосфор </a:t>
            </a:r>
            <a:r>
              <a:rPr lang="ru-RU" dirty="0" err="1"/>
              <a:t>қорының</a:t>
            </a:r>
            <a:r>
              <a:rPr lang="ru-RU" dirty="0"/>
              <a:t> 28-85%-</a:t>
            </a:r>
            <a:r>
              <a:rPr lang="ru-RU" dirty="0" err="1"/>
              <a:t>ке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мөлшері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қосылыс</a:t>
            </a:r>
            <a:r>
              <a:rPr lang="ru-RU" dirty="0"/>
              <a:t>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Фосфоробактеринді</a:t>
            </a:r>
            <a:r>
              <a:rPr lang="ru-RU" dirty="0"/>
              <a:t> </a:t>
            </a:r>
            <a:r>
              <a:rPr lang="ru-RU" dirty="0" err="1"/>
              <a:t>сұйық</a:t>
            </a:r>
            <a:r>
              <a:rPr lang="ru-RU" dirty="0"/>
              <a:t> </a:t>
            </a:r>
            <a:r>
              <a:rPr lang="ru-RU" dirty="0" err="1"/>
              <a:t>күйінде</a:t>
            </a:r>
            <a:r>
              <a:rPr lang="ru-RU" dirty="0"/>
              <a:t> де </a:t>
            </a:r>
            <a:r>
              <a:rPr lang="ru-RU" dirty="0" err="1"/>
              <a:t>қолданады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сыйымдылығы</a:t>
            </a:r>
            <a:r>
              <a:rPr lang="ru-RU" dirty="0"/>
              <a:t> жарты </a:t>
            </a:r>
            <a:r>
              <a:rPr lang="ru-RU" dirty="0" err="1"/>
              <a:t>литрлік</a:t>
            </a:r>
            <a:r>
              <a:rPr lang="ru-RU" dirty="0"/>
              <a:t> </a:t>
            </a:r>
            <a:r>
              <a:rPr lang="ru-RU" dirty="0" err="1"/>
              <a:t>ыдыстарға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заттарға</a:t>
            </a:r>
            <a:r>
              <a:rPr lang="ru-RU" dirty="0"/>
              <a:t> бай </a:t>
            </a:r>
            <a:r>
              <a:rPr lang="ru-RU" dirty="0" err="1"/>
              <a:t>сұйық</a:t>
            </a:r>
            <a:r>
              <a:rPr lang="ru-RU" dirty="0"/>
              <a:t> орта </a:t>
            </a:r>
            <a:r>
              <a:rPr lang="ru-RU" dirty="0" err="1"/>
              <a:t>құйылады</a:t>
            </a:r>
            <a:r>
              <a:rPr lang="ru-RU" dirty="0"/>
              <a:t>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бактериялар</a:t>
            </a:r>
            <a:r>
              <a:rPr lang="ru-RU" dirty="0"/>
              <a:t> </a:t>
            </a:r>
            <a:r>
              <a:rPr lang="ru-RU" dirty="0" err="1"/>
              <a:t>жұқтырып</a:t>
            </a:r>
            <a:r>
              <a:rPr lang="ru-RU" dirty="0"/>
              <a:t>,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өсіріледі</a:t>
            </a:r>
            <a:r>
              <a:rPr lang="ru-RU" dirty="0"/>
              <a:t> де, </a:t>
            </a:r>
            <a:r>
              <a:rPr lang="ru-RU" dirty="0" err="1"/>
              <a:t>шаруашылықта</a:t>
            </a:r>
            <a:r>
              <a:rPr lang="ru-RU" dirty="0"/>
              <a:t> </a:t>
            </a:r>
            <a:r>
              <a:rPr lang="ru-RU" dirty="0" err="1"/>
              <a:t>қолданады</a:t>
            </a:r>
            <a:r>
              <a:rPr lang="ru-RU" dirty="0"/>
              <a:t>. </a:t>
            </a:r>
            <a:r>
              <a:rPr lang="ru-RU" dirty="0" err="1"/>
              <a:t>Тұқымның</a:t>
            </a:r>
            <a:r>
              <a:rPr lang="ru-RU" dirty="0"/>
              <a:t> </a:t>
            </a:r>
            <a:r>
              <a:rPr lang="ru-RU" dirty="0" err="1"/>
              <a:t>гектарлық</a:t>
            </a:r>
            <a:r>
              <a:rPr lang="ru-RU" dirty="0"/>
              <a:t> </a:t>
            </a:r>
            <a:r>
              <a:rPr lang="ru-RU" dirty="0" err="1"/>
              <a:t>мөлшеріне</a:t>
            </a:r>
            <a:r>
              <a:rPr lang="ru-RU" dirty="0"/>
              <a:t> </a:t>
            </a:r>
            <a:r>
              <a:rPr lang="ru-RU" dirty="0" err="1"/>
              <a:t>тыңайтқыштың</a:t>
            </a:r>
            <a:r>
              <a:rPr lang="ru-RU" dirty="0"/>
              <a:t> 50 </a:t>
            </a:r>
            <a:r>
              <a:rPr lang="ru-RU" dirty="0" err="1"/>
              <a:t>миллилитрін</a:t>
            </a:r>
            <a:r>
              <a:rPr lang="ru-RU" dirty="0"/>
              <a:t> </a:t>
            </a:r>
            <a:r>
              <a:rPr lang="ru-RU" dirty="0" err="1"/>
              <a:t>жұмсайды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7941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590465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65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620689"/>
            <a:ext cx="8121224" cy="55054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АМБ </a:t>
            </a:r>
            <a:r>
              <a:rPr lang="ru-RU" b="1" i="1" dirty="0" err="1"/>
              <a:t>бактериялы</a:t>
            </a:r>
            <a:r>
              <a:rPr lang="ru-RU" b="1" i="1" dirty="0"/>
              <a:t> </a:t>
            </a:r>
            <a:r>
              <a:rPr lang="ru-RU" b="1" i="1" dirty="0" err="1"/>
              <a:t>тыңайтқыштар</a:t>
            </a:r>
            <a:r>
              <a:rPr lang="ru-RU" b="1" i="1" dirty="0"/>
              <a:t>.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құнарлығын</a:t>
            </a:r>
            <a:r>
              <a:rPr lang="ru-RU" dirty="0"/>
              <a:t> </a:t>
            </a:r>
            <a:r>
              <a:rPr lang="ru-RU" dirty="0" err="1"/>
              <a:t>арттыруда</a:t>
            </a:r>
            <a:r>
              <a:rPr lang="ru-RU" dirty="0"/>
              <a:t> </a:t>
            </a:r>
            <a:r>
              <a:rPr lang="ru-RU" dirty="0" err="1"/>
              <a:t>зор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</a:t>
            </a:r>
            <a:r>
              <a:rPr lang="ru-RU" dirty="0" err="1"/>
              <a:t>микроағзалардың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.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қалдықтарын</a:t>
            </a:r>
            <a:r>
              <a:rPr lang="ru-RU" dirty="0"/>
              <a:t> </a:t>
            </a:r>
            <a:r>
              <a:rPr lang="ru-RU" dirty="0" err="1"/>
              <a:t>қарашірікке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ыдыратады</a:t>
            </a:r>
            <a:r>
              <a:rPr lang="ru-RU" dirty="0"/>
              <a:t>. </a:t>
            </a:r>
            <a:r>
              <a:rPr lang="ru-RU" dirty="0" err="1"/>
              <a:t>Бұған</a:t>
            </a:r>
            <a:r>
              <a:rPr lang="ru-RU" dirty="0"/>
              <a:t> </a:t>
            </a:r>
            <a:r>
              <a:rPr lang="ru-RU" dirty="0" err="1"/>
              <a:t>аэорбты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анаэробты</a:t>
            </a:r>
            <a:r>
              <a:rPr lang="ru-RU" dirty="0"/>
              <a:t> </a:t>
            </a:r>
            <a:r>
              <a:rPr lang="ru-RU" dirty="0" err="1"/>
              <a:t>бактериялар</a:t>
            </a:r>
            <a:r>
              <a:rPr lang="ru-RU" dirty="0"/>
              <a:t> бар май </a:t>
            </a:r>
            <a:r>
              <a:rPr lang="ru-RU" dirty="0" err="1"/>
              <a:t>қылқылы</a:t>
            </a:r>
            <a:r>
              <a:rPr lang="ru-RU" dirty="0"/>
              <a:t> </a:t>
            </a:r>
            <a:r>
              <a:rPr lang="ru-RU" dirty="0" err="1"/>
              <a:t>бактериялары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Топырақтағы</a:t>
            </a:r>
            <a:r>
              <a:rPr lang="ru-RU" dirty="0"/>
              <a:t> </a:t>
            </a:r>
            <a:r>
              <a:rPr lang="ru-RU" dirty="0" err="1"/>
              <a:t>микроағзалардың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қарашірікті</a:t>
            </a:r>
            <a:r>
              <a:rPr lang="ru-RU" dirty="0"/>
              <a:t> </a:t>
            </a:r>
            <a:r>
              <a:rPr lang="ru-RU" dirty="0" err="1"/>
              <a:t>ыдыратып</a:t>
            </a:r>
            <a:r>
              <a:rPr lang="ru-RU" dirty="0"/>
              <a:t>,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минералдық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түзеді</a:t>
            </a:r>
            <a:r>
              <a:rPr lang="ru-RU" dirty="0"/>
              <a:t>. </a:t>
            </a:r>
            <a:r>
              <a:rPr lang="ru-RU" dirty="0" err="1"/>
              <a:t>Бұған</a:t>
            </a:r>
            <a:r>
              <a:rPr lang="ru-RU" dirty="0"/>
              <a:t> </a:t>
            </a:r>
            <a:r>
              <a:rPr lang="ru-RU" dirty="0" err="1"/>
              <a:t>аэробты</a:t>
            </a:r>
            <a:r>
              <a:rPr lang="ru-RU" dirty="0"/>
              <a:t> </a:t>
            </a:r>
            <a:r>
              <a:rPr lang="ru-RU" dirty="0" err="1"/>
              <a:t>бактериялар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белокты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типтес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ыдыратып</a:t>
            </a:r>
            <a:r>
              <a:rPr lang="ru-RU" dirty="0"/>
              <a:t>, </a:t>
            </a:r>
            <a:r>
              <a:rPr lang="ru-RU" dirty="0" err="1"/>
              <a:t>одан</a:t>
            </a:r>
            <a:r>
              <a:rPr lang="ru-RU" dirty="0"/>
              <a:t> аммиак </a:t>
            </a:r>
            <a:r>
              <a:rPr lang="ru-RU" dirty="0" err="1"/>
              <a:t>түзеді</a:t>
            </a:r>
            <a:r>
              <a:rPr lang="ru-RU" dirty="0"/>
              <a:t>,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топтары</a:t>
            </a:r>
            <a:r>
              <a:rPr lang="ru-RU" dirty="0"/>
              <a:t> </a:t>
            </a:r>
            <a:r>
              <a:rPr lang="ru-RU" dirty="0" err="1"/>
              <a:t>фосфордың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қосылыстарын</a:t>
            </a:r>
            <a:r>
              <a:rPr lang="ru-RU" dirty="0"/>
              <a:t> </a:t>
            </a:r>
            <a:r>
              <a:rPr lang="ru-RU" dirty="0" err="1"/>
              <a:t>ыдыратады</a:t>
            </a:r>
            <a:r>
              <a:rPr lang="ru-RU" dirty="0"/>
              <a:t>. </a:t>
            </a:r>
            <a:r>
              <a:rPr lang="ru-RU" dirty="0" err="1"/>
              <a:t>Шымды-күлгінді</a:t>
            </a:r>
            <a:r>
              <a:rPr lang="ru-RU" dirty="0"/>
              <a:t> </a:t>
            </a:r>
            <a:r>
              <a:rPr lang="ru-RU" dirty="0" err="1"/>
              <a:t>топырақта</a:t>
            </a:r>
            <a:r>
              <a:rPr lang="ru-RU" dirty="0"/>
              <a:t> АМБ </a:t>
            </a:r>
            <a:r>
              <a:rPr lang="ru-RU" dirty="0" err="1"/>
              <a:t>тыңайтқышындағы</a:t>
            </a:r>
            <a:r>
              <a:rPr lang="ru-RU" dirty="0"/>
              <a:t> </a:t>
            </a:r>
            <a:r>
              <a:rPr lang="ru-RU" dirty="0" err="1"/>
              <a:t>микроағзалар</a:t>
            </a:r>
            <a:r>
              <a:rPr lang="ru-RU" dirty="0"/>
              <a:t> </a:t>
            </a:r>
            <a:r>
              <a:rPr lang="ru-RU" dirty="0" err="1"/>
              <a:t>белсенділігі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АМБ </a:t>
            </a:r>
            <a:r>
              <a:rPr lang="ru-RU" dirty="0" err="1"/>
              <a:t>препаратын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шымтезек</a:t>
            </a:r>
            <a:r>
              <a:rPr lang="ru-RU" dirty="0"/>
              <a:t> </a:t>
            </a:r>
            <a:r>
              <a:rPr lang="ru-RU" dirty="0" err="1"/>
              <a:t>топырағына</a:t>
            </a:r>
            <a:r>
              <a:rPr lang="ru-RU" dirty="0"/>
              <a:t> </a:t>
            </a:r>
            <a:r>
              <a:rPr lang="ru-RU" dirty="0" err="1"/>
              <a:t>тұқым</a:t>
            </a:r>
            <a:r>
              <a:rPr lang="ru-RU" dirty="0"/>
              <a:t> </a:t>
            </a:r>
            <a:r>
              <a:rPr lang="ru-RU" dirty="0" err="1"/>
              <a:t>себерге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ай </a:t>
            </a:r>
            <a:r>
              <a:rPr lang="ru-RU" dirty="0" err="1"/>
              <a:t>қалғанда</a:t>
            </a:r>
            <a:r>
              <a:rPr lang="ru-RU" dirty="0"/>
              <a:t> </a:t>
            </a:r>
            <a:r>
              <a:rPr lang="ru-RU" dirty="0" err="1"/>
              <a:t>дайындайды</a:t>
            </a:r>
            <a:r>
              <a:rPr lang="ru-RU" dirty="0"/>
              <a:t>. </a:t>
            </a:r>
            <a:r>
              <a:rPr lang="ru-RU" dirty="0" err="1"/>
              <a:t>Дайындалған</a:t>
            </a:r>
            <a:r>
              <a:rPr lang="ru-RU" dirty="0"/>
              <a:t> </a:t>
            </a:r>
            <a:r>
              <a:rPr lang="ru-RU" dirty="0" err="1"/>
              <a:t>шымтезектің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тоннасына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центнер </a:t>
            </a:r>
            <a:r>
              <a:rPr lang="ru-RU" dirty="0" err="1"/>
              <a:t>ұсақталған</a:t>
            </a:r>
            <a:r>
              <a:rPr lang="ru-RU" dirty="0"/>
              <a:t> </a:t>
            </a:r>
            <a:r>
              <a:rPr lang="ru-RU" dirty="0" err="1"/>
              <a:t>әк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фосфорит </a:t>
            </a:r>
            <a:r>
              <a:rPr lang="ru-RU" dirty="0" err="1"/>
              <a:t>ұнтағын</a:t>
            </a:r>
            <a:r>
              <a:rPr lang="ru-RU" dirty="0"/>
              <a:t> </a:t>
            </a:r>
            <a:r>
              <a:rPr lang="ru-RU" dirty="0" err="1"/>
              <a:t>қосады</a:t>
            </a:r>
            <a:r>
              <a:rPr lang="ru-RU" dirty="0"/>
              <a:t> да,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кг-дай </a:t>
            </a:r>
            <a:r>
              <a:rPr lang="ru-RU" dirty="0" err="1"/>
              <a:t>мұйық</a:t>
            </a:r>
            <a:r>
              <a:rPr lang="ru-RU" dirty="0"/>
              <a:t> АМБ </a:t>
            </a:r>
            <a:r>
              <a:rPr lang="ru-RU" dirty="0" err="1"/>
              <a:t>препаратын</a:t>
            </a:r>
            <a:r>
              <a:rPr lang="ru-RU" dirty="0"/>
              <a:t> </a:t>
            </a:r>
            <a:r>
              <a:rPr lang="ru-RU" dirty="0" err="1"/>
              <a:t>қосады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АМБ </a:t>
            </a:r>
            <a:r>
              <a:rPr lang="ru-RU" dirty="0" err="1"/>
              <a:t>препаратын</a:t>
            </a:r>
            <a:r>
              <a:rPr lang="ru-RU" dirty="0"/>
              <a:t>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парник </a:t>
            </a:r>
            <a:r>
              <a:rPr lang="ru-RU" dirty="0" err="1"/>
              <a:t>топырағын</a:t>
            </a:r>
            <a:r>
              <a:rPr lang="ru-RU" dirty="0"/>
              <a:t> </a:t>
            </a:r>
            <a:r>
              <a:rPr lang="ru-RU" dirty="0" err="1"/>
              <a:t>пайдаланған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. </a:t>
            </a:r>
            <a:r>
              <a:rPr lang="ru-RU" dirty="0" err="1"/>
              <a:t>Көшеттерді</a:t>
            </a:r>
            <a:r>
              <a:rPr lang="ru-RU" dirty="0"/>
              <a:t> </a:t>
            </a:r>
            <a:r>
              <a:rPr lang="ru-RU" dirty="0" err="1"/>
              <a:t>өсіріп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</a:t>
            </a:r>
            <a:r>
              <a:rPr lang="ru-RU" dirty="0" err="1"/>
              <a:t>соң</a:t>
            </a:r>
            <a:r>
              <a:rPr lang="ru-RU" dirty="0"/>
              <a:t> </a:t>
            </a:r>
            <a:r>
              <a:rPr lang="ru-RU" dirty="0" err="1"/>
              <a:t>парниктегі</a:t>
            </a:r>
            <a:r>
              <a:rPr lang="ru-RU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қолданбайды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01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5001418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err="1"/>
              <a:t>Жамалбеков</a:t>
            </a:r>
            <a:r>
              <a:rPr lang="ru-RU" dirty="0"/>
              <a:t> Е.У., </a:t>
            </a:r>
            <a:r>
              <a:rPr lang="ru-RU" dirty="0" err="1"/>
              <a:t>Білдебаева</a:t>
            </a:r>
            <a:r>
              <a:rPr lang="ru-RU" dirty="0"/>
              <a:t> Р.М.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топырақтану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географиясы</a:t>
            </a:r>
            <a:r>
              <a:rPr lang="ru-RU" dirty="0"/>
              <a:t>. Алматы. «</a:t>
            </a:r>
            <a:r>
              <a:rPr lang="ru-RU" dirty="0" err="1"/>
              <a:t>Қазақ</a:t>
            </a:r>
            <a:r>
              <a:rPr lang="ru-RU" dirty="0"/>
              <a:t> </a:t>
            </a:r>
            <a:r>
              <a:rPr lang="ru-RU" dirty="0" err="1"/>
              <a:t>университеті</a:t>
            </a:r>
            <a:r>
              <a:rPr lang="ru-RU" dirty="0"/>
              <a:t>», 1997.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.Почвоведение </a:t>
            </a:r>
            <a:r>
              <a:rPr lang="ru-RU" dirty="0"/>
              <a:t>(под ред. В. А. Ковды, Б. Г. Розанова). –М.: </a:t>
            </a:r>
            <a:r>
              <a:rPr lang="ru-RU" dirty="0" err="1"/>
              <a:t>Высш</a:t>
            </a:r>
            <a:r>
              <a:rPr lang="ru-RU" dirty="0"/>
              <a:t>. </a:t>
            </a:r>
            <a:r>
              <a:rPr lang="ru-RU" dirty="0" err="1"/>
              <a:t>шк</a:t>
            </a:r>
            <a:r>
              <a:rPr lang="ru-RU" dirty="0"/>
              <a:t>., 1988. –Ч. 1-2. – 400 с.- 368 с.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Ковда В.А. Основы учения о почвах. – М.: Наука 1973. – Кн. 1-2. –448 с.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Почвоведение. Учебник. / Под. Ред. И.С. </a:t>
            </a:r>
            <a:r>
              <a:rPr lang="ru-RU" dirty="0" err="1"/>
              <a:t>Кауричева</a:t>
            </a:r>
            <a:r>
              <a:rPr lang="ru-RU" dirty="0"/>
              <a:t>. М. ВО </a:t>
            </a:r>
            <a:r>
              <a:rPr lang="ru-RU" dirty="0" err="1"/>
              <a:t>Агропромиздат</a:t>
            </a:r>
            <a:r>
              <a:rPr lang="ru-RU" dirty="0"/>
              <a:t>, 1989. 720 с.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dirty="0" err="1" smtClean="0"/>
              <a:t>Таргульян</a:t>
            </a:r>
            <a:r>
              <a:rPr lang="ru-RU" dirty="0" smtClean="0"/>
              <a:t> </a:t>
            </a:r>
            <a:r>
              <a:rPr lang="ru-RU" dirty="0"/>
              <a:t>В.О. Почвообразование и элементарные почвообразовательные процессы //Почвоведение. 1985. №11. С.36-45.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Соколов </a:t>
            </a:r>
            <a:r>
              <a:rPr lang="ru-RU" dirty="0"/>
              <a:t>И.А. Основные законы почвообразования /1 100 лет генетического почвоведения. М.: Наука. Соколов И. А. Об основных закономерностях экологии почв//Почвоведение. 1990. № 7. С. 117-128.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.Самойлова </a:t>
            </a:r>
            <a:r>
              <a:rPr lang="ru-RU" dirty="0"/>
              <a:t>Е. М. О понятии «элементарный почвообразовательный процесс» //Вестник МГУ. Сер. почвовед. 1986..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7756263" cy="1054250"/>
          </a:xfrm>
        </p:spPr>
        <p:txBody>
          <a:bodyPr/>
          <a:lstStyle/>
          <a:p>
            <a:pPr algn="l"/>
            <a:r>
              <a:rPr lang="kk-KZ" sz="3200" dirty="0" smtClean="0"/>
              <a:t>Пайдаланылған әдебиеттер: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65251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87</TotalTime>
  <Words>1434</Words>
  <Application>Microsoft Office PowerPoint</Application>
  <PresentationFormat>Экран (4:3)</PresentationFormat>
  <Paragraphs>56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Твердый переплет</vt:lpstr>
      <vt:lpstr>ҚАЗАҚСТАН РЕСПУБЛИКАСЫНЫҢ БІЛІМ ЖӘНЕ ҒЫЛЫМ МИНИСТРЛІГІ   ҚАЗАҚ ТЕХНОЛОГИЯ ЖӘНЕ БИЗНЕС УНИВЕРСИТЕТІ    «ТЕХНОЛОГИЯ ЖӘНЕ СТАНДАРТТАУ» КАФЕДРАСЫ  </vt:lpstr>
      <vt:lpstr>Жоспар:</vt:lpstr>
      <vt:lpstr>1.Тыңайтқыштарға анықтама </vt:lpstr>
      <vt:lpstr>2.Тыңайтқыштардың жіктелуі </vt:lpstr>
      <vt:lpstr>Слайд 5</vt:lpstr>
      <vt:lpstr>Слайд 6</vt:lpstr>
      <vt:lpstr>Слайд 7</vt:lpstr>
      <vt:lpstr>Слайд 8</vt:lpstr>
      <vt:lpstr>Слайд 9</vt:lpstr>
      <vt:lpstr>3.Биотыңайтқыштар </vt:lpstr>
      <vt:lpstr>Биотыңайтқыштардың түрлері: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Пайдаланылған әдебиеттер: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 РЕСПУБЛИКАСЫНЫҢ БІЛІМ ЖӘНЕ ҒЫЛЫМ МИНИСТРЛІГІ   ҚАЗАҚ ТЕХНОЛОГИЯ ЖӘНЕ БИЗНЕМ УНИВЕРСИТЕТІ</dc:title>
  <dc:creator>Admin</dc:creator>
  <cp:lastModifiedBy>User</cp:lastModifiedBy>
  <cp:revision>8</cp:revision>
  <dcterms:created xsi:type="dcterms:W3CDTF">2019-10-16T05:02:04Z</dcterms:created>
  <dcterms:modified xsi:type="dcterms:W3CDTF">2021-03-19T08:44:42Z</dcterms:modified>
</cp:coreProperties>
</file>