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 id="276" r:id="rId12"/>
    <p:sldId id="266" r:id="rId13"/>
    <p:sldId id="267" r:id="rId14"/>
    <p:sldId id="268" r:id="rId15"/>
    <p:sldId id="272" r:id="rId16"/>
    <p:sldId id="269" r:id="rId17"/>
    <p:sldId id="270" r:id="rId18"/>
    <p:sldId id="271" r:id="rId19"/>
    <p:sldId id="273" r:id="rId20"/>
    <p:sldId id="274" r:id="rId21"/>
    <p:sldId id="275"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Темный стиль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5" name="Date Placeholder 14"/>
          <p:cNvSpPr>
            <a:spLocks noGrp="1"/>
          </p:cNvSpPr>
          <p:nvPr>
            <p:ph type="dt" sz="half" idx="10"/>
          </p:nvPr>
        </p:nvSpPr>
        <p:spPr/>
        <p:txBody>
          <a:bodyPr/>
          <a:lstStyle/>
          <a:p>
            <a:fld id="{B4C71EC6-210F-42DE-9C53-41977AD35B3D}" type="datetimeFigureOut">
              <a:rPr lang="ru-RU" smtClean="0"/>
              <a:pPr/>
              <a:t>01.03.2021</a:t>
            </a:fld>
            <a:endParaRPr lang="ru-RU"/>
          </a:p>
        </p:txBody>
      </p:sp>
      <p:sp>
        <p:nvSpPr>
          <p:cNvPr id="16" name="Slide Number Placeholder 15"/>
          <p:cNvSpPr>
            <a:spLocks noGrp="1"/>
          </p:cNvSpPr>
          <p:nvPr>
            <p:ph type="sldNum" sz="quarter" idx="11"/>
          </p:nvPr>
        </p:nvSpPr>
        <p:spPr/>
        <p:txBody>
          <a:bodyPr/>
          <a:lstStyle/>
          <a:p>
            <a:fld id="{B19B0651-EE4F-4900-A07F-96A6BFA9D0F0}" type="slidenum">
              <a:rPr lang="ru-RU" smtClean="0"/>
              <a:pPr/>
              <a:t>‹#›</a:t>
            </a:fld>
            <a:endParaRPr lang="ru-RU"/>
          </a:p>
        </p:txBody>
      </p:sp>
      <p:sp>
        <p:nvSpPr>
          <p:cNvPr id="17" name="Footer Placeholder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Title 12"/>
          <p:cNvSpPr>
            <a:spLocks noGrp="1"/>
          </p:cNvSpPr>
          <p:nvPr>
            <p:ph type="title"/>
          </p:nvPr>
        </p:nvSpPr>
        <p:spPr/>
        <p:txBody>
          <a:bodyPr/>
          <a:lstStyle/>
          <a:p>
            <a:r>
              <a:rPr lang="ru-RU" smtClean="0"/>
              <a:t>Образец заголовка</a:t>
            </a:r>
            <a:endParaRPr lang="en-US"/>
          </a:p>
        </p:txBody>
      </p:sp>
      <p:sp>
        <p:nvSpPr>
          <p:cNvPr id="14" name="Date Placeholder 13"/>
          <p:cNvSpPr>
            <a:spLocks noGrp="1"/>
          </p:cNvSpPr>
          <p:nvPr>
            <p:ph type="dt" sz="half" idx="10"/>
          </p:nvPr>
        </p:nvSpPr>
        <p:spPr/>
        <p:txBody>
          <a:bodyPr/>
          <a:lstStyle/>
          <a:p>
            <a:fld id="{B4C71EC6-210F-42DE-9C53-41977AD35B3D}" type="datetimeFigureOut">
              <a:rPr lang="ru-RU" smtClean="0"/>
              <a:pPr/>
              <a:t>01.03.2021</a:t>
            </a:fld>
            <a:endParaRPr lang="ru-RU"/>
          </a:p>
        </p:txBody>
      </p:sp>
      <p:sp>
        <p:nvSpPr>
          <p:cNvPr id="15" name="Slide Number Placeholder 14"/>
          <p:cNvSpPr>
            <a:spLocks noGrp="1"/>
          </p:cNvSpPr>
          <p:nvPr>
            <p:ph type="sldNum" sz="quarter" idx="11"/>
          </p:nvPr>
        </p:nvSpPr>
        <p:spPr/>
        <p:txBody>
          <a:bodyPr/>
          <a:lstStyle/>
          <a:p>
            <a:fld id="{B19B0651-EE4F-4900-A07F-96A6BFA9D0F0}" type="slidenum">
              <a:rPr lang="ru-RU" smtClean="0"/>
              <a:pPr/>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2" name="Date Placeholder 11"/>
          <p:cNvSpPr>
            <a:spLocks noGrp="1"/>
          </p:cNvSpPr>
          <p:nvPr>
            <p:ph type="dt" sz="half" idx="10"/>
          </p:nvPr>
        </p:nvSpPr>
        <p:spPr/>
        <p:txBody>
          <a:bodyPr/>
          <a:lstStyle/>
          <a:p>
            <a:fld id="{B4C71EC6-210F-42DE-9C53-41977AD35B3D}" type="datetimeFigureOut">
              <a:rPr lang="ru-RU" smtClean="0"/>
              <a:pPr/>
              <a:t>01.03.2021</a:t>
            </a:fld>
            <a:endParaRPr lang="ru-RU"/>
          </a:p>
        </p:txBody>
      </p:sp>
      <p:sp>
        <p:nvSpPr>
          <p:cNvPr id="13" name="Slide Number Placeholder 12"/>
          <p:cNvSpPr>
            <a:spLocks noGrp="1"/>
          </p:cNvSpPr>
          <p:nvPr>
            <p:ph type="sldNum" sz="quarter" idx="11"/>
          </p:nvPr>
        </p:nvSpPr>
        <p:spPr/>
        <p:txBody>
          <a:bodyPr/>
          <a:lstStyle/>
          <a:p>
            <a:fld id="{B19B0651-EE4F-4900-A07F-96A6BFA9D0F0}" type="slidenum">
              <a:rPr lang="ru-RU" smtClean="0"/>
              <a:pPr/>
              <a:t>‹#›</a:t>
            </a:fld>
            <a:endParaRPr lang="ru-RU"/>
          </a:p>
        </p:txBody>
      </p:sp>
      <p:sp>
        <p:nvSpPr>
          <p:cNvPr id="14" name="Footer Placeholder 13"/>
          <p:cNvSpPr>
            <a:spLocks noGrp="1"/>
          </p:cNvSpPr>
          <p:nvPr>
            <p:ph type="ftr" sz="quarter" idx="12"/>
          </p:nvPr>
        </p:nvSpPr>
        <p:spPr/>
        <p:txBody>
          <a:bodyPr/>
          <a:lstStyle/>
          <a:p>
            <a:endParaRPr lang="ru-RU"/>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smtClean="0"/>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B4C71EC6-210F-42DE-9C53-41977AD35B3D}" type="datetimeFigureOut">
              <a:rPr lang="ru-RU" smtClean="0"/>
              <a:pPr/>
              <a:t>01.03.2021</a:t>
            </a:fld>
            <a:endParaRPr lang="ru-RU"/>
          </a:p>
        </p:txBody>
      </p:sp>
      <p:sp>
        <p:nvSpPr>
          <p:cNvPr id="9" name="Slide Number Placeholder 8"/>
          <p:cNvSpPr>
            <a:spLocks noGrp="1"/>
          </p:cNvSpPr>
          <p:nvPr>
            <p:ph type="sldNum" sz="quarter" idx="11"/>
          </p:nvPr>
        </p:nvSpPr>
        <p:spPr/>
        <p:txBody>
          <a:bodyPr/>
          <a:lstStyle/>
          <a:p>
            <a:fld id="{B19B0651-EE4F-4900-A07F-96A6BFA9D0F0}" type="slidenum">
              <a:rPr lang="ru-RU" smtClean="0"/>
              <a:pPr/>
              <a:t>‹#›</a:t>
            </a:fld>
            <a:endParaRPr lang="ru-RU"/>
          </a:p>
        </p:txBody>
      </p:sp>
      <p:sp>
        <p:nvSpPr>
          <p:cNvPr id="10" name="Footer Placeholder 9"/>
          <p:cNvSpPr>
            <a:spLocks noGrp="1"/>
          </p:cNvSpPr>
          <p:nvPr>
            <p:ph type="ftr" sz="quarter" idx="12"/>
          </p:nvPr>
        </p:nvSpPr>
        <p:spPr/>
        <p:txBody>
          <a:bodyPr/>
          <a:lstStyle/>
          <a:p>
            <a:endParaRPr lang="ru-RU"/>
          </a:p>
        </p:txBody>
      </p:sp>
      <p:sp>
        <p:nvSpPr>
          <p:cNvPr id="11" name="Title 10"/>
          <p:cNvSpPr>
            <a:spLocks noGrp="1"/>
          </p:cNvSpPr>
          <p:nvPr>
            <p:ph type="title"/>
          </p:nvPr>
        </p:nvSpPr>
        <p:spPr/>
        <p:txBody>
          <a:bodyPr/>
          <a:lstStyle/>
          <a:p>
            <a:r>
              <a:rPr lang="ru-RU" smtClean="0"/>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ru-RU" smtClean="0"/>
              <a:t>Образец заголовка</a:t>
            </a:r>
            <a:endParaRPr lang="en-US" dirty="0"/>
          </a:p>
        </p:txBody>
      </p:sp>
      <p:sp>
        <p:nvSpPr>
          <p:cNvPr id="14" name="Date Placeholder 13"/>
          <p:cNvSpPr>
            <a:spLocks noGrp="1"/>
          </p:cNvSpPr>
          <p:nvPr>
            <p:ph type="dt" sz="half" idx="10"/>
          </p:nvPr>
        </p:nvSpPr>
        <p:spPr/>
        <p:txBody>
          <a:bodyPr/>
          <a:lstStyle/>
          <a:p>
            <a:fld id="{B4C71EC6-210F-42DE-9C53-41977AD35B3D}" type="datetimeFigureOut">
              <a:rPr lang="ru-RU" smtClean="0"/>
              <a:pPr/>
              <a:t>01.03.2021</a:t>
            </a:fld>
            <a:endParaRPr lang="ru-RU"/>
          </a:p>
        </p:txBody>
      </p:sp>
      <p:sp>
        <p:nvSpPr>
          <p:cNvPr id="15" name="Slide Number Placeholder 14"/>
          <p:cNvSpPr>
            <a:spLocks noGrp="1"/>
          </p:cNvSpPr>
          <p:nvPr>
            <p:ph type="sldNum" sz="quarter" idx="11"/>
          </p:nvPr>
        </p:nvSpPr>
        <p:spPr/>
        <p:txBody>
          <a:bodyPr/>
          <a:lstStyle/>
          <a:p>
            <a:fld id="{B19B0651-EE4F-4900-A07F-96A6BFA9D0F0}" type="slidenum">
              <a:rPr lang="ru-RU" smtClean="0"/>
              <a:pPr/>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pPr/>
              <a:t>01.03.2021</a:t>
            </a:fld>
            <a:endParaRPr lang="ru-RU"/>
          </a:p>
        </p:txBody>
      </p:sp>
      <p:sp>
        <p:nvSpPr>
          <p:cNvPr id="8" name="Slide Number Placeholder 7"/>
          <p:cNvSpPr>
            <a:spLocks noGrp="1"/>
          </p:cNvSpPr>
          <p:nvPr>
            <p:ph type="sldNum" sz="quarter" idx="11"/>
          </p:nvPr>
        </p:nvSpPr>
        <p:spPr/>
        <p:txBody>
          <a:bodyPr/>
          <a:lstStyle/>
          <a:p>
            <a:fld id="{B19B0651-EE4F-4900-A07F-96A6BFA9D0F0}" type="slidenum">
              <a:rPr lang="ru-RU" smtClean="0"/>
              <a:pPr/>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pPr/>
              <a:t>01.03.2021</a:t>
            </a:fld>
            <a:endParaRPr lang="ru-RU"/>
          </a:p>
        </p:txBody>
      </p:sp>
      <p:sp>
        <p:nvSpPr>
          <p:cNvPr id="6" name="Slide Number Placeholder 5"/>
          <p:cNvSpPr>
            <a:spLocks noGrp="1"/>
          </p:cNvSpPr>
          <p:nvPr>
            <p:ph type="sldNum" sz="quarter" idx="11"/>
          </p:nvPr>
        </p:nvSpPr>
        <p:spPr/>
        <p:txBody>
          <a:bodyPr/>
          <a:lstStyle/>
          <a:p>
            <a:fld id="{B19B0651-EE4F-4900-A07F-96A6BFA9D0F0}" type="slidenum">
              <a:rPr lang="ru-RU" smtClean="0"/>
              <a:pPr/>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B4C71EC6-210F-42DE-9C53-41977AD35B3D}" type="datetimeFigureOut">
              <a:rPr lang="ru-RU" smtClean="0"/>
              <a:pPr/>
              <a:t>01.03.2021</a:t>
            </a:fld>
            <a:endParaRPr lang="ru-RU"/>
          </a:p>
        </p:txBody>
      </p:sp>
      <p:sp>
        <p:nvSpPr>
          <p:cNvPr id="16" name="Slide Number Placeholder 15"/>
          <p:cNvSpPr>
            <a:spLocks noGrp="1"/>
          </p:cNvSpPr>
          <p:nvPr>
            <p:ph type="sldNum" sz="quarter" idx="11"/>
          </p:nvPr>
        </p:nvSpPr>
        <p:spPr/>
        <p:txBody>
          <a:bodyPr/>
          <a:lstStyle/>
          <a:p>
            <a:fld id="{B19B0651-EE4F-4900-A07F-96A6BFA9D0F0}" type="slidenum">
              <a:rPr lang="ru-RU" smtClean="0"/>
              <a:pPr/>
              <a:t>‹#›</a:t>
            </a:fld>
            <a:endParaRPr lang="ru-RU"/>
          </a:p>
        </p:txBody>
      </p:sp>
      <p:sp>
        <p:nvSpPr>
          <p:cNvPr id="17" name="Footer Placeholder 16"/>
          <p:cNvSpPr>
            <a:spLocks noGrp="1"/>
          </p:cNvSpPr>
          <p:nvPr>
            <p:ph type="ftr" sz="quarter" idx="12"/>
          </p:nvPr>
        </p:nvSpPr>
        <p:spPr/>
        <p:txBody>
          <a:bodyPr/>
          <a:lstStyle/>
          <a:p>
            <a:endParaRPr lang="ru-RU"/>
          </a:p>
        </p:txBody>
      </p:sp>
      <p:sp>
        <p:nvSpPr>
          <p:cNvPr id="18" name="Title 17"/>
          <p:cNvSpPr>
            <a:spLocks noGrp="1"/>
          </p:cNvSpPr>
          <p:nvPr>
            <p:ph type="title"/>
          </p:nvPr>
        </p:nvSpPr>
        <p:spPr/>
        <p:txBody>
          <a:body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13" name="Date Placeholder 12"/>
          <p:cNvSpPr>
            <a:spLocks noGrp="1"/>
          </p:cNvSpPr>
          <p:nvPr>
            <p:ph type="dt" sz="half" idx="10"/>
          </p:nvPr>
        </p:nvSpPr>
        <p:spPr/>
        <p:txBody>
          <a:bodyPr/>
          <a:lstStyle/>
          <a:p>
            <a:fld id="{B4C71EC6-210F-42DE-9C53-41977AD35B3D}" type="datetimeFigureOut">
              <a:rPr lang="ru-RU" smtClean="0"/>
              <a:pPr/>
              <a:t>01.03.2021</a:t>
            </a:fld>
            <a:endParaRPr lang="ru-RU"/>
          </a:p>
        </p:txBody>
      </p:sp>
      <p:sp>
        <p:nvSpPr>
          <p:cNvPr id="14" name="Slide Number Placeholder 13"/>
          <p:cNvSpPr>
            <a:spLocks noGrp="1"/>
          </p:cNvSpPr>
          <p:nvPr>
            <p:ph type="sldNum" sz="quarter" idx="11"/>
          </p:nvPr>
        </p:nvSpPr>
        <p:spPr/>
        <p:txBody>
          <a:bodyPr/>
          <a:lstStyle/>
          <a:p>
            <a:fld id="{B19B0651-EE4F-4900-A07F-96A6BFA9D0F0}" type="slidenum">
              <a:rPr lang="ru-RU" smtClean="0"/>
              <a:pPr/>
              <a:t>‹#›</a:t>
            </a:fld>
            <a:endParaRPr lang="ru-RU"/>
          </a:p>
        </p:txBody>
      </p:sp>
      <p:sp>
        <p:nvSpPr>
          <p:cNvPr id="15" name="Footer Placeholder 14"/>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01.03.2021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01.03.2021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B4C71EC6-210F-42DE-9C53-41977AD35B3D}" type="datetimeFigureOut">
              <a:rPr lang="ru-RU" smtClean="0"/>
              <a:pPr/>
              <a:t>01.03.2021</a:t>
            </a:fld>
            <a:endParaRPr lang="ru-RU"/>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B19B0651-EE4F-4900-A07F-96A6BFA9D0F0}"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23728" y="2276872"/>
            <a:ext cx="6645424" cy="1872208"/>
          </a:xfrm>
        </p:spPr>
        <p:txBody>
          <a:bodyPr>
            <a:normAutofit/>
          </a:bodyPr>
          <a:lstStyle/>
          <a:p>
            <a:pPr algn="just"/>
            <a:r>
              <a:rPr lang="kk-KZ" sz="5400" dirty="0" smtClean="0">
                <a:solidFill>
                  <a:srgbClr val="FFFF00"/>
                </a:solidFill>
                <a:effectLst/>
                <a:latin typeface="+mn-lt"/>
              </a:rPr>
              <a:t>Өндірістік іссана жөніндегі есеп</a:t>
            </a:r>
            <a:endParaRPr lang="ru-RU" sz="5400" dirty="0">
              <a:solidFill>
                <a:srgbClr val="FFFF00"/>
              </a:solidFill>
              <a:effectLst/>
              <a:latin typeface="+mn-lt"/>
            </a:endParaRPr>
          </a:p>
        </p:txBody>
      </p:sp>
    </p:spTree>
    <p:extLst>
      <p:ext uri="{BB962C8B-B14F-4D97-AF65-F5344CB8AC3E}">
        <p14:creationId xmlns:p14="http://schemas.microsoft.com/office/powerpoint/2010/main" xmlns="" val="21168927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55576" y="692696"/>
            <a:ext cx="7474024" cy="4183359"/>
          </a:xfrm>
        </p:spPr>
        <p:txBody>
          <a:bodyPr/>
          <a:lstStyle/>
          <a:p>
            <a:pPr marL="18288" indent="0" algn="just">
              <a:buNone/>
            </a:pPr>
            <a:r>
              <a:rPr lang="kk-KZ" sz="3200" dirty="0" smtClean="0">
                <a:latin typeface="Times New Roman" pitchFamily="18" charset="0"/>
                <a:cs typeface="Times New Roman" pitchFamily="18" charset="0"/>
              </a:rPr>
              <a:t>Тақырыбы: </a:t>
            </a:r>
          </a:p>
          <a:p>
            <a:pPr marL="18288" indent="0" algn="just">
              <a:buNone/>
            </a:pPr>
            <a:r>
              <a:rPr lang="kk-KZ" sz="3200" b="1" dirty="0" smtClean="0">
                <a:effectLst/>
                <a:latin typeface="Times New Roman" pitchFamily="18" charset="0"/>
                <a:cs typeface="Times New Roman" pitchFamily="18" charset="0"/>
              </a:rPr>
              <a:t>Ақмола </a:t>
            </a:r>
            <a:r>
              <a:rPr lang="kk-KZ" sz="3200" b="1" dirty="0">
                <a:effectLst/>
                <a:latin typeface="Times New Roman" pitchFamily="18" charset="0"/>
                <a:cs typeface="Times New Roman" pitchFamily="18" charset="0"/>
              </a:rPr>
              <a:t>обылысы, Целиноград ауданы «C. Сейфуллин атындағы ҚазАТУ-нің  ғылыми-өндірістік кампусында»   картоп  дақылының өсіру ерекшелігі мен өнімділігі.</a:t>
            </a:r>
            <a:endParaRPr lang="ru-RU"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a:p>
            <a:pPr marL="18288" indent="0">
              <a:buNone/>
            </a:pPr>
            <a:endParaRPr lang="ru-RU" dirty="0"/>
          </a:p>
        </p:txBody>
      </p:sp>
    </p:spTree>
    <p:extLst>
      <p:ext uri="{BB962C8B-B14F-4D97-AF65-F5344CB8AC3E}">
        <p14:creationId xmlns:p14="http://schemas.microsoft.com/office/powerpoint/2010/main" xmlns="" val="724247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611560" y="188640"/>
            <a:ext cx="7776864" cy="942999"/>
          </a:xfrm>
        </p:spPr>
        <p:txBody>
          <a:bodyPr/>
          <a:lstStyle/>
          <a:p>
            <a:pPr marL="18288" indent="0" algn="ctr">
              <a:buNone/>
            </a:pPr>
            <a:r>
              <a:rPr lang="kk-KZ" sz="2400" b="1" dirty="0">
                <a:effectLst/>
                <a:latin typeface="Times New Roman"/>
                <a:ea typeface="Times New Roman"/>
              </a:rPr>
              <a:t>Кәсіби іс-сана өткен орынның сипаттамасы</a:t>
            </a:r>
            <a:endParaRPr lang="ru-RU" b="1" dirty="0"/>
          </a:p>
        </p:txBody>
      </p:sp>
      <p:sp>
        <p:nvSpPr>
          <p:cNvPr id="3" name="Заголовок 2"/>
          <p:cNvSpPr>
            <a:spLocks noGrp="1"/>
          </p:cNvSpPr>
          <p:nvPr>
            <p:ph type="title"/>
          </p:nvPr>
        </p:nvSpPr>
        <p:spPr>
          <a:xfrm>
            <a:off x="467544" y="1052736"/>
            <a:ext cx="8208912" cy="5544616"/>
          </a:xfrm>
        </p:spPr>
        <p:txBody>
          <a:bodyPr/>
          <a:lstStyle/>
          <a:p>
            <a:pPr>
              <a:lnSpc>
                <a:spcPct val="115000"/>
              </a:lnSpc>
              <a:spcBef>
                <a:spcPts val="1800"/>
              </a:spcBef>
              <a:spcAft>
                <a:spcPts val="1200"/>
              </a:spcAft>
            </a:pPr>
            <a:r>
              <a:rPr lang="kk-KZ" sz="1600" b="1" dirty="0">
                <a:effectLst/>
                <a:latin typeface="Times New Roman" pitchFamily="18" charset="0"/>
                <a:ea typeface="Times New Roman"/>
                <a:cs typeface="Times New Roman" pitchFamily="18" charset="0"/>
              </a:rPr>
              <a:t>	</a:t>
            </a:r>
            <a:r>
              <a:rPr lang="kk-KZ" sz="2000" b="1" dirty="0" smtClean="0">
                <a:effectLst/>
                <a:latin typeface="Times New Roman" pitchFamily="18" charset="0"/>
                <a:ea typeface="Times New Roman"/>
                <a:cs typeface="Times New Roman" pitchFamily="18" charset="0"/>
              </a:rPr>
              <a:t>С</a:t>
            </a:r>
            <a:r>
              <a:rPr lang="kk-KZ" sz="2000" b="1" dirty="0">
                <a:effectLst/>
                <a:latin typeface="Times New Roman" pitchFamily="18" charset="0"/>
                <a:ea typeface="Times New Roman"/>
                <a:cs typeface="Times New Roman" pitchFamily="18" charset="0"/>
              </a:rPr>
              <a:t>. Сейфуллин атындағы Қазақ агротехникалық университеті – </a:t>
            </a:r>
            <a:r>
              <a:rPr lang="kk-KZ" sz="2000" dirty="0">
                <a:effectLst/>
                <a:latin typeface="Times New Roman" pitchFamily="18" charset="0"/>
                <a:ea typeface="Times New Roman"/>
                <a:cs typeface="Times New Roman" pitchFamily="18" charset="0"/>
              </a:rPr>
              <a:t>Орталық және Солтүстік Қазақстанның ең ірі аграрлық ЖОО, Астана қаласының бірінші жоғары оқу орны.</a:t>
            </a:r>
            <a:br>
              <a:rPr lang="kk-KZ" sz="2000" dirty="0">
                <a:effectLst/>
                <a:latin typeface="Times New Roman" pitchFamily="18" charset="0"/>
                <a:ea typeface="Times New Roman"/>
                <a:cs typeface="Times New Roman" pitchFamily="18" charset="0"/>
              </a:rPr>
            </a:br>
            <a:r>
              <a:rPr lang="kk-KZ" sz="2000" dirty="0" smtClean="0">
                <a:effectLst/>
                <a:latin typeface="Times New Roman" pitchFamily="18" charset="0"/>
                <a:ea typeface="Times New Roman"/>
                <a:cs typeface="Times New Roman" pitchFamily="18" charset="0"/>
              </a:rPr>
              <a:t>	Қаншама </a:t>
            </a:r>
            <a:r>
              <a:rPr lang="kk-KZ" sz="2000" dirty="0">
                <a:effectLst/>
                <a:latin typeface="Times New Roman" pitchFamily="18" charset="0"/>
                <a:ea typeface="Times New Roman"/>
                <a:cs typeface="Times New Roman" pitchFamily="18" charset="0"/>
              </a:rPr>
              <a:t>даму кезеңдерінен өткен университетіміздің 2012 жылдан бастап дамудағы негізгі басым қызметі - ғылым болды. Университеттің стратегиялық мақсаты: ауыл шаруашылығы саласындағы заманауи зерттеу университетіне кезең-кезеңімен көшу. </a:t>
            </a:r>
            <a:br>
              <a:rPr lang="kk-KZ" sz="2000" dirty="0">
                <a:effectLst/>
                <a:latin typeface="Times New Roman" pitchFamily="18" charset="0"/>
                <a:ea typeface="Times New Roman"/>
                <a:cs typeface="Times New Roman" pitchFamily="18" charset="0"/>
              </a:rPr>
            </a:br>
            <a:r>
              <a:rPr lang="kk-KZ" sz="2000" dirty="0">
                <a:effectLst/>
                <a:latin typeface="Times New Roman" pitchFamily="18" charset="0"/>
                <a:ea typeface="Times New Roman"/>
                <a:cs typeface="Times New Roman" pitchFamily="18" charset="0"/>
              </a:rPr>
              <a:t>          2013 жылда 23 мамырында шетел инвесторларының Пленарлық  мәжілісінде Қазақстан Республикасы-ның Президенті Нұрсұлтан Әбішұлы Назарбаев  алғаш рет ҚАТУ қабырғасында  «Назарбаев Университеті» үлгісі бойынша ауыл шаруашылығы саласында халықаралық деңгейдегі зерттеу университетін қалыптастыруға ұсыныс берген еді.   Сол уақыттан бастап ҚАТУ-ды реформалау жұмыстары басталып кетті. </a:t>
            </a:r>
            <a:r>
              <a:rPr lang="kk-KZ" sz="1600" dirty="0">
                <a:effectLst/>
                <a:latin typeface="Times New Roman" pitchFamily="18" charset="0"/>
                <a:ea typeface="Times New Roman"/>
                <a:cs typeface="Times New Roman" pitchFamily="18" charset="0"/>
              </a:rPr>
              <a:t/>
            </a:r>
            <a:br>
              <a:rPr lang="kk-KZ" sz="1600" dirty="0">
                <a:effectLst/>
                <a:latin typeface="Times New Roman" pitchFamily="18" charset="0"/>
                <a:ea typeface="Times New Roman"/>
                <a:cs typeface="Times New Roman" pitchFamily="18" charset="0"/>
              </a:rPr>
            </a:br>
            <a:r>
              <a:rPr lang="ru-RU" sz="1600" dirty="0">
                <a:effectLst/>
                <a:latin typeface="Times New Roman" pitchFamily="18" charset="0"/>
                <a:ea typeface="Calibri"/>
                <a:cs typeface="Times New Roman" pitchFamily="18" charset="0"/>
              </a:rPr>
              <a:t/>
            </a:r>
            <a:br>
              <a:rPr lang="ru-RU" sz="1600" dirty="0">
                <a:effectLst/>
                <a:latin typeface="Times New Roman" pitchFamily="18" charset="0"/>
                <a:ea typeface="Calibri"/>
                <a:cs typeface="Times New Roman" pitchFamily="18" charset="0"/>
              </a:rPr>
            </a:b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xmlns="" val="6051078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755576" y="685801"/>
            <a:ext cx="8208912" cy="5695527"/>
          </a:xfrm>
        </p:spPr>
        <p:txBody>
          <a:bodyPr>
            <a:normAutofit/>
          </a:bodyPr>
          <a:lstStyle/>
          <a:p>
            <a:pPr marL="18288" indent="0" algn="just">
              <a:buNone/>
            </a:pPr>
            <a:r>
              <a:rPr lang="ru-RU" sz="2400" dirty="0">
                <a:latin typeface="Times New Roman" pitchFamily="18" charset="0"/>
                <a:cs typeface="Times New Roman" pitchFamily="18" charset="0"/>
              </a:rPr>
              <a:t> Осы </a:t>
            </a:r>
            <a:r>
              <a:rPr lang="ru-RU" sz="2400" dirty="0" err="1">
                <a:latin typeface="Times New Roman" pitchFamily="18" charset="0"/>
                <a:cs typeface="Times New Roman" pitchFamily="18" charset="0"/>
              </a:rPr>
              <a:t>мақсаттардың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болып</a:t>
            </a:r>
            <a:r>
              <a:rPr lang="ru-RU" sz="2400" dirty="0">
                <a:latin typeface="Times New Roman" pitchFamily="18" charset="0"/>
                <a:cs typeface="Times New Roman" pitchFamily="18" charset="0"/>
              </a:rPr>
              <a:t> 2015 </a:t>
            </a:r>
            <a:r>
              <a:rPr lang="ru-RU" sz="2400" dirty="0" err="1">
                <a:latin typeface="Times New Roman" pitchFamily="18" charset="0"/>
                <a:cs typeface="Times New Roman" pitchFamily="18" charset="0"/>
              </a:rPr>
              <a:t>жылы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Сәкен</a:t>
            </a:r>
            <a:r>
              <a:rPr lang="ru-RU" sz="2400" dirty="0">
                <a:latin typeface="Times New Roman" pitchFamily="18" charset="0"/>
                <a:cs typeface="Times New Roman" pitchFamily="18" charset="0"/>
              </a:rPr>
              <a:t> Сейфуллин </a:t>
            </a:r>
            <a:r>
              <a:rPr lang="ru-RU" sz="2400" dirty="0" err="1">
                <a:latin typeface="Times New Roman" pitchFamily="18" charset="0"/>
                <a:cs typeface="Times New Roman" pitchFamily="18" charset="0"/>
              </a:rPr>
              <a:t>атындағы</a:t>
            </a:r>
            <a:r>
              <a:rPr lang="ru-RU" sz="2400" dirty="0">
                <a:latin typeface="Times New Roman" pitchFamily="18" charset="0"/>
                <a:cs typeface="Times New Roman" pitchFamily="18" charset="0"/>
              </a:rPr>
              <a:t> ҚАТУ АҚ </a:t>
            </a:r>
            <a:r>
              <a:rPr lang="ru-RU" sz="2400" dirty="0" err="1">
                <a:latin typeface="Times New Roman" pitchFamily="18" charset="0"/>
                <a:cs typeface="Times New Roman" pitchFamily="18" charset="0"/>
              </a:rPr>
              <a:t>ғылыми-тәжірибелік</a:t>
            </a:r>
            <a:r>
              <a:rPr lang="ru-RU" sz="2400" dirty="0">
                <a:latin typeface="Times New Roman" pitchFamily="18" charset="0"/>
                <a:cs typeface="Times New Roman" pitchFamily="18" charset="0"/>
              </a:rPr>
              <a:t> кампусы» </a:t>
            </a:r>
            <a:r>
              <a:rPr lang="ru-RU" sz="2400" dirty="0" err="1">
                <a:latin typeface="Times New Roman" pitchFamily="18" charset="0"/>
                <a:cs typeface="Times New Roman" pitchFamily="18" charset="0"/>
              </a:rPr>
              <a:t>өзінің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іргетасын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Сәкен</a:t>
            </a:r>
            <a:r>
              <a:rPr lang="ru-RU" sz="2400" dirty="0">
                <a:latin typeface="Times New Roman" pitchFamily="18" charset="0"/>
                <a:cs typeface="Times New Roman" pitchFamily="18" charset="0"/>
              </a:rPr>
              <a:t> Сейфуллин </a:t>
            </a:r>
            <a:r>
              <a:rPr lang="ru-RU" sz="2400" dirty="0" err="1">
                <a:latin typeface="Times New Roman" pitchFamily="18" charset="0"/>
                <a:cs typeface="Times New Roman" pitchFamily="18" charset="0"/>
              </a:rPr>
              <a:t>атындағы</a:t>
            </a:r>
            <a:r>
              <a:rPr lang="ru-RU" sz="2400" dirty="0">
                <a:latin typeface="Times New Roman" pitchFamily="18" charset="0"/>
                <a:cs typeface="Times New Roman" pitchFamily="18" charset="0"/>
              </a:rPr>
              <a:t> ҚАТУ АҚ </a:t>
            </a:r>
            <a:r>
              <a:rPr lang="ru-RU" sz="2400" dirty="0" err="1">
                <a:latin typeface="Times New Roman" pitchFamily="18" charset="0"/>
                <a:cs typeface="Times New Roman" pitchFamily="18" charset="0"/>
              </a:rPr>
              <a:t>ғылыми-тәжірибелік</a:t>
            </a:r>
            <a:r>
              <a:rPr lang="ru-RU" sz="2400" dirty="0">
                <a:latin typeface="Times New Roman" pitchFamily="18" charset="0"/>
                <a:cs typeface="Times New Roman" pitchFamily="18" charset="0"/>
              </a:rPr>
              <a:t> кампусы 2016 </a:t>
            </a:r>
            <a:r>
              <a:rPr lang="ru-RU" sz="2400" dirty="0" err="1">
                <a:latin typeface="Times New Roman" pitchFamily="18" charset="0"/>
                <a:cs typeface="Times New Roman" pitchFamily="18" charset="0"/>
              </a:rPr>
              <a:t>жылдан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бастап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өз</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жұмысын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бастады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Алғашқы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болып</a:t>
            </a:r>
            <a:r>
              <a:rPr lang="ru-RU" sz="2400" dirty="0">
                <a:latin typeface="Times New Roman" pitchFamily="18" charset="0"/>
                <a:cs typeface="Times New Roman" pitchFamily="18" charset="0"/>
              </a:rPr>
              <a:t>  агрономия  </a:t>
            </a:r>
            <a:r>
              <a:rPr lang="ru-RU" sz="2400" dirty="0" err="1">
                <a:latin typeface="Times New Roman" pitchFamily="18" charset="0"/>
                <a:cs typeface="Times New Roman" pitchFamily="18" charset="0"/>
              </a:rPr>
              <a:t>факультетінің</a:t>
            </a:r>
            <a:r>
              <a:rPr lang="ru-RU" sz="2400" dirty="0">
                <a:latin typeface="Times New Roman" pitchFamily="18" charset="0"/>
                <a:cs typeface="Times New Roman" pitchFamily="18" charset="0"/>
              </a:rPr>
              <a:t> агрономия </a:t>
            </a:r>
            <a:r>
              <a:rPr lang="ru-RU" sz="2400" dirty="0" err="1">
                <a:latin typeface="Times New Roman" pitchFamily="18" charset="0"/>
                <a:cs typeface="Times New Roman" pitchFamily="18" charset="0"/>
              </a:rPr>
              <a:t>мамандығының</a:t>
            </a:r>
            <a:r>
              <a:rPr lang="ru-RU" sz="2400" dirty="0">
                <a:latin typeface="Times New Roman" pitchFamily="18" charset="0"/>
                <a:cs typeface="Times New Roman" pitchFamily="18" charset="0"/>
              </a:rPr>
              <a:t> 3 курс </a:t>
            </a:r>
            <a:r>
              <a:rPr lang="ru-RU" sz="2400" dirty="0" err="1">
                <a:latin typeface="Times New Roman" pitchFamily="18" charset="0"/>
                <a:cs typeface="Times New Roman" pitchFamily="18" charset="0"/>
              </a:rPr>
              <a:t>студенттері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өндірістік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іссанадан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өтті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Сәкен</a:t>
            </a:r>
            <a:r>
              <a:rPr lang="ru-RU" sz="2400" dirty="0">
                <a:latin typeface="Times New Roman" pitchFamily="18" charset="0"/>
                <a:cs typeface="Times New Roman" pitchFamily="18" charset="0"/>
              </a:rPr>
              <a:t> Сейфуллин </a:t>
            </a:r>
            <a:r>
              <a:rPr lang="ru-RU" sz="2400" dirty="0" err="1">
                <a:latin typeface="Times New Roman" pitchFamily="18" charset="0"/>
                <a:cs typeface="Times New Roman" pitchFamily="18" charset="0"/>
              </a:rPr>
              <a:t>атындағы</a:t>
            </a:r>
            <a:r>
              <a:rPr lang="ru-RU" sz="2400" dirty="0">
                <a:latin typeface="Times New Roman" pitchFamily="18" charset="0"/>
                <a:cs typeface="Times New Roman" pitchFamily="18" charset="0"/>
              </a:rPr>
              <a:t> ҚАТУ АҚ </a:t>
            </a:r>
            <a:r>
              <a:rPr lang="ru-RU" sz="2400" dirty="0" err="1">
                <a:latin typeface="Times New Roman" pitchFamily="18" charset="0"/>
                <a:cs typeface="Times New Roman" pitchFamily="18" charset="0"/>
              </a:rPr>
              <a:t>ғылыми-тәжірибелік</a:t>
            </a:r>
            <a:r>
              <a:rPr lang="ru-RU" sz="2400" dirty="0">
                <a:latin typeface="Times New Roman" pitchFamily="18" charset="0"/>
                <a:cs typeface="Times New Roman" pitchFamily="18" charset="0"/>
              </a:rPr>
              <a:t> кампусы </a:t>
            </a:r>
            <a:r>
              <a:rPr lang="ru-RU" sz="2400" dirty="0" err="1">
                <a:latin typeface="Times New Roman" pitchFamily="18" charset="0"/>
                <a:cs typeface="Times New Roman" pitchFamily="18" charset="0"/>
              </a:rPr>
              <a:t>Ақмола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облысы</a:t>
            </a:r>
            <a:r>
              <a:rPr lang="ru-RU" sz="2400" dirty="0">
                <a:latin typeface="Times New Roman" pitchFamily="18" charset="0"/>
                <a:cs typeface="Times New Roman" pitchFamily="18" charset="0"/>
              </a:rPr>
              <a:t>, Целиноград </a:t>
            </a:r>
            <a:r>
              <a:rPr lang="ru-RU" sz="2400" dirty="0" err="1">
                <a:latin typeface="Times New Roman" pitchFamily="18" charset="0"/>
                <a:cs typeface="Times New Roman" pitchFamily="18" charset="0"/>
              </a:rPr>
              <a:t>ауданындағы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Қабанбай</a:t>
            </a:r>
            <a:r>
              <a:rPr lang="ru-RU" sz="2400" dirty="0">
                <a:latin typeface="Times New Roman" pitchFamily="18" charset="0"/>
                <a:cs typeface="Times New Roman" pitchFamily="18" charset="0"/>
              </a:rPr>
              <a:t> батыр </a:t>
            </a:r>
            <a:r>
              <a:rPr lang="ru-RU" sz="2400" dirty="0" err="1">
                <a:latin typeface="Times New Roman" pitchFamily="18" charset="0"/>
                <a:cs typeface="Times New Roman" pitchFamily="18" charset="0"/>
              </a:rPr>
              <a:t>ауылдық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округінде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орналасқан</a:t>
            </a:r>
            <a:r>
              <a:rPr lang="ru-RU" sz="2400" dirty="0">
                <a:latin typeface="Times New Roman" pitchFamily="18" charset="0"/>
                <a:cs typeface="Times New Roman" pitchFamily="18" charset="0"/>
              </a:rPr>
              <a:t>. </a:t>
            </a:r>
          </a:p>
        </p:txBody>
      </p:sp>
    </p:spTree>
    <p:extLst>
      <p:ext uri="{BB962C8B-B14F-4D97-AF65-F5344CB8AC3E}">
        <p14:creationId xmlns:p14="http://schemas.microsoft.com/office/powerpoint/2010/main" xmlns="" val="27622865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cstate="print"/>
          <a:srcRect/>
          <a:stretch>
            <a:fillRect/>
          </a:stretch>
        </p:blipFill>
        <p:spPr bwMode="auto">
          <a:xfrm>
            <a:off x="699980" y="1412776"/>
            <a:ext cx="7632847" cy="4608512"/>
          </a:xfrm>
          <a:prstGeom prst="rect">
            <a:avLst/>
          </a:prstGeom>
          <a:noFill/>
          <a:ln w="9525">
            <a:noFill/>
            <a:miter lim="800000"/>
            <a:headEnd/>
            <a:tailEnd/>
          </a:ln>
        </p:spPr>
      </p:pic>
      <p:sp>
        <p:nvSpPr>
          <p:cNvPr id="5" name="Прямоугольник 4"/>
          <p:cNvSpPr/>
          <p:nvPr/>
        </p:nvSpPr>
        <p:spPr>
          <a:xfrm>
            <a:off x="699980" y="404664"/>
            <a:ext cx="7832460"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lnSpc>
                <a:spcPct val="115000"/>
              </a:lnSpc>
              <a:spcAft>
                <a:spcPts val="1000"/>
              </a:spcAft>
            </a:pPr>
            <a:r>
              <a:rPr lang="kk-KZ" b="1" dirty="0">
                <a:latin typeface="Times New Roman"/>
                <a:ea typeface="Times New Roman"/>
                <a:cs typeface="Times New Roman"/>
              </a:rPr>
              <a:t>«Сәкен Сейфуллин атындағы ҚАТУ АҚ ғылыми-тәжірибелік кампусының»-</a:t>
            </a:r>
            <a:r>
              <a:rPr lang="kk-KZ" b="1" dirty="0">
                <a:latin typeface="Cambria"/>
                <a:ea typeface="Calibri"/>
                <a:cs typeface="Times New Roman"/>
              </a:rPr>
              <a:t>GPS координаты.</a:t>
            </a:r>
            <a:endParaRPr lang="ru-RU" sz="1400" b="1" dirty="0">
              <a:effectLst/>
              <a:latin typeface="Cambria"/>
              <a:ea typeface="Calibri"/>
              <a:cs typeface="Times New Roman"/>
            </a:endParaRPr>
          </a:p>
        </p:txBody>
      </p:sp>
    </p:spTree>
    <p:extLst>
      <p:ext uri="{BB962C8B-B14F-4D97-AF65-F5344CB8AC3E}">
        <p14:creationId xmlns:p14="http://schemas.microsoft.com/office/powerpoint/2010/main" xmlns="" val="22424455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40799" y="548680"/>
            <a:ext cx="8115300" cy="6096000"/>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Прямоугольник 3"/>
          <p:cNvSpPr/>
          <p:nvPr/>
        </p:nvSpPr>
        <p:spPr>
          <a:xfrm>
            <a:off x="540799" y="188640"/>
            <a:ext cx="8115300" cy="86409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3200" b="1" dirty="0">
                <a:solidFill>
                  <a:schemeClr val="bg1"/>
                </a:solidFill>
                <a:latin typeface="Times New Roman" pitchFamily="18" charset="0"/>
                <a:cs typeface="Times New Roman" pitchFamily="18" charset="0"/>
              </a:rPr>
              <a:t>«C. Сейфуллин атындағы ҚазАТУ-нің  ғылыми-өндірістік </a:t>
            </a:r>
            <a:r>
              <a:rPr lang="kk-KZ" sz="3200" b="1" dirty="0" smtClean="0">
                <a:solidFill>
                  <a:schemeClr val="bg1"/>
                </a:solidFill>
                <a:latin typeface="Times New Roman" pitchFamily="18" charset="0"/>
                <a:cs typeface="Times New Roman" pitchFamily="18" charset="0"/>
              </a:rPr>
              <a:t>кампусы»</a:t>
            </a:r>
            <a:endParaRPr lang="ru-RU" dirty="0">
              <a:solidFill>
                <a:schemeClr val="bg1"/>
              </a:solidFill>
            </a:endParaRPr>
          </a:p>
        </p:txBody>
      </p:sp>
    </p:spTree>
    <p:extLst>
      <p:ext uri="{BB962C8B-B14F-4D97-AF65-F5344CB8AC3E}">
        <p14:creationId xmlns:p14="http://schemas.microsoft.com/office/powerpoint/2010/main" xmlns="" val="21161303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xmlns="" val="772087406"/>
              </p:ext>
            </p:extLst>
          </p:nvPr>
        </p:nvGraphicFramePr>
        <p:xfrm>
          <a:off x="395536" y="1268758"/>
          <a:ext cx="8424936" cy="5319562"/>
        </p:xfrm>
        <a:graphic>
          <a:graphicData uri="http://schemas.openxmlformats.org/drawingml/2006/table">
            <a:tbl>
              <a:tblPr>
                <a:tableStyleId>{5C22544A-7EE6-4342-B048-85BDC9FD1C3A}</a:tableStyleId>
              </a:tblPr>
              <a:tblGrid>
                <a:gridCol w="6198563"/>
                <a:gridCol w="1320009"/>
                <a:gridCol w="906364"/>
              </a:tblGrid>
              <a:tr h="611434">
                <a:tc>
                  <a:txBody>
                    <a:bodyPr/>
                    <a:lstStyle/>
                    <a:p>
                      <a:pPr algn="ctr">
                        <a:lnSpc>
                          <a:spcPct val="115000"/>
                        </a:lnSpc>
                        <a:spcBef>
                          <a:spcPts val="1200"/>
                        </a:spcBef>
                        <a:spcAft>
                          <a:spcPts val="300"/>
                        </a:spcAft>
                      </a:pPr>
                      <a:r>
                        <a:rPr lang="kk-KZ" sz="1800" dirty="0">
                          <a:effectLst/>
                          <a:latin typeface="Times New Roman" pitchFamily="18" charset="0"/>
                          <a:cs typeface="Times New Roman" pitchFamily="18" charset="0"/>
                        </a:rPr>
                        <a:t>Жерлер</a:t>
                      </a:r>
                      <a:endParaRPr lang="ru-RU" sz="1800" dirty="0">
                        <a:effectLst/>
                        <a:latin typeface="Times New Roman" pitchFamily="18" charset="0"/>
                        <a:ea typeface="Calibri"/>
                        <a:cs typeface="Times New Roman" pitchFamily="18" charset="0"/>
                      </a:endParaRPr>
                    </a:p>
                  </a:txBody>
                  <a:tcPr marL="67943" marR="67943" marT="0" marB="0"/>
                </a:tc>
                <a:tc>
                  <a:txBody>
                    <a:bodyPr/>
                    <a:lstStyle/>
                    <a:p>
                      <a:pPr algn="ctr">
                        <a:lnSpc>
                          <a:spcPct val="115000"/>
                        </a:lnSpc>
                        <a:spcAft>
                          <a:spcPts val="0"/>
                        </a:spcAft>
                      </a:pPr>
                      <a:r>
                        <a:rPr lang="kk-KZ" sz="1800">
                          <a:effectLst/>
                          <a:latin typeface="Times New Roman" pitchFamily="18" charset="0"/>
                          <a:cs typeface="Times New Roman" pitchFamily="18" charset="0"/>
                        </a:rPr>
                        <a:t>га</a:t>
                      </a:r>
                      <a:endParaRPr lang="ru-RU" sz="1800">
                        <a:effectLst/>
                        <a:latin typeface="Times New Roman" pitchFamily="18" charset="0"/>
                        <a:ea typeface="Calibri"/>
                        <a:cs typeface="Times New Roman" pitchFamily="18" charset="0"/>
                      </a:endParaRPr>
                    </a:p>
                  </a:txBody>
                  <a:tcPr marL="67943" marR="67943" marT="0" marB="0"/>
                </a:tc>
                <a:tc>
                  <a:txBody>
                    <a:bodyPr/>
                    <a:lstStyle/>
                    <a:p>
                      <a:pPr algn="ctr">
                        <a:lnSpc>
                          <a:spcPct val="115000"/>
                        </a:lnSpc>
                        <a:spcAft>
                          <a:spcPts val="0"/>
                        </a:spcAft>
                      </a:pPr>
                      <a:r>
                        <a:rPr lang="kk-KZ" sz="1800">
                          <a:effectLst/>
                          <a:latin typeface="Times New Roman" pitchFamily="18" charset="0"/>
                          <a:cs typeface="Times New Roman" pitchFamily="18" charset="0"/>
                        </a:rPr>
                        <a:t>%</a:t>
                      </a:r>
                      <a:endParaRPr lang="ru-RU" sz="1800">
                        <a:effectLst/>
                        <a:latin typeface="Times New Roman" pitchFamily="18" charset="0"/>
                        <a:ea typeface="Calibri"/>
                        <a:cs typeface="Times New Roman" pitchFamily="18" charset="0"/>
                      </a:endParaRPr>
                    </a:p>
                  </a:txBody>
                  <a:tcPr marL="67943" marR="67943" marT="0" marB="0"/>
                </a:tc>
              </a:tr>
              <a:tr h="611434">
                <a:tc>
                  <a:txBody>
                    <a:bodyPr/>
                    <a:lstStyle/>
                    <a:p>
                      <a:pPr algn="l">
                        <a:lnSpc>
                          <a:spcPct val="115000"/>
                        </a:lnSpc>
                        <a:spcBef>
                          <a:spcPts val="1200"/>
                        </a:spcBef>
                        <a:spcAft>
                          <a:spcPts val="300"/>
                        </a:spcAft>
                      </a:pPr>
                      <a:r>
                        <a:rPr lang="kk-KZ" sz="1800" dirty="0">
                          <a:effectLst/>
                          <a:latin typeface="Times New Roman" pitchFamily="18" charset="0"/>
                          <a:cs typeface="Times New Roman" pitchFamily="18" charset="0"/>
                        </a:rPr>
                        <a:t>Барлық ауылшаруашылық жерлер</a:t>
                      </a:r>
                      <a:endParaRPr lang="ru-RU" sz="1800" dirty="0">
                        <a:effectLst/>
                        <a:latin typeface="Times New Roman" pitchFamily="18" charset="0"/>
                        <a:ea typeface="Calibri"/>
                        <a:cs typeface="Times New Roman" pitchFamily="18" charset="0"/>
                      </a:endParaRPr>
                    </a:p>
                  </a:txBody>
                  <a:tcPr marL="67943" marR="67943" marT="0" marB="0"/>
                </a:tc>
                <a:tc>
                  <a:txBody>
                    <a:bodyPr/>
                    <a:lstStyle/>
                    <a:p>
                      <a:pPr algn="just">
                        <a:lnSpc>
                          <a:spcPct val="115000"/>
                        </a:lnSpc>
                        <a:spcAft>
                          <a:spcPts val="0"/>
                        </a:spcAft>
                      </a:pPr>
                      <a:r>
                        <a:rPr lang="kk-KZ" sz="1800">
                          <a:effectLst/>
                          <a:latin typeface="Times New Roman" pitchFamily="18" charset="0"/>
                          <a:cs typeface="Times New Roman" pitchFamily="18" charset="0"/>
                        </a:rPr>
                        <a:t>1237</a:t>
                      </a:r>
                      <a:endParaRPr lang="ru-RU" sz="1800">
                        <a:effectLst/>
                        <a:latin typeface="Times New Roman" pitchFamily="18" charset="0"/>
                        <a:ea typeface="Calibri"/>
                        <a:cs typeface="Times New Roman" pitchFamily="18" charset="0"/>
                      </a:endParaRPr>
                    </a:p>
                  </a:txBody>
                  <a:tcPr marL="67943" marR="67943" marT="0" marB="0"/>
                </a:tc>
                <a:tc>
                  <a:txBody>
                    <a:bodyPr/>
                    <a:lstStyle/>
                    <a:p>
                      <a:pPr algn="just">
                        <a:lnSpc>
                          <a:spcPct val="115000"/>
                        </a:lnSpc>
                        <a:spcAft>
                          <a:spcPts val="0"/>
                        </a:spcAft>
                      </a:pPr>
                      <a:r>
                        <a:rPr lang="kk-KZ" sz="1800">
                          <a:effectLst/>
                          <a:latin typeface="Times New Roman" pitchFamily="18" charset="0"/>
                          <a:cs typeface="Times New Roman" pitchFamily="18" charset="0"/>
                        </a:rPr>
                        <a:t>100</a:t>
                      </a:r>
                      <a:endParaRPr lang="ru-RU" sz="1800">
                        <a:effectLst/>
                        <a:latin typeface="Times New Roman" pitchFamily="18" charset="0"/>
                        <a:ea typeface="Calibri"/>
                        <a:cs typeface="Times New Roman" pitchFamily="18" charset="0"/>
                      </a:endParaRPr>
                    </a:p>
                  </a:txBody>
                  <a:tcPr marL="67943" marR="67943" marT="0" marB="0"/>
                </a:tc>
              </a:tr>
              <a:tr h="794115">
                <a:tc>
                  <a:txBody>
                    <a:bodyPr/>
                    <a:lstStyle/>
                    <a:p>
                      <a:pPr algn="l">
                        <a:lnSpc>
                          <a:spcPct val="115000"/>
                        </a:lnSpc>
                        <a:spcAft>
                          <a:spcPts val="0"/>
                        </a:spcAft>
                      </a:pPr>
                      <a:r>
                        <a:rPr lang="kk-KZ" sz="1800">
                          <a:effectLst/>
                          <a:latin typeface="Times New Roman" pitchFamily="18" charset="0"/>
                          <a:cs typeface="Times New Roman" pitchFamily="18" charset="0"/>
                        </a:rPr>
                        <a:t>Оның ішінде: жыртынды</a:t>
                      </a:r>
                      <a:endParaRPr lang="ru-RU" sz="1800">
                        <a:effectLst/>
                        <a:latin typeface="Times New Roman" pitchFamily="18" charset="0"/>
                        <a:ea typeface="Calibri"/>
                        <a:cs typeface="Times New Roman" pitchFamily="18" charset="0"/>
                      </a:endParaRPr>
                    </a:p>
                  </a:txBody>
                  <a:tcPr marL="67943" marR="67943" marT="0" marB="0"/>
                </a:tc>
                <a:tc>
                  <a:txBody>
                    <a:bodyPr/>
                    <a:lstStyle/>
                    <a:p>
                      <a:pPr algn="just">
                        <a:lnSpc>
                          <a:spcPct val="115000"/>
                        </a:lnSpc>
                        <a:spcAft>
                          <a:spcPts val="0"/>
                        </a:spcAft>
                      </a:pPr>
                      <a:r>
                        <a:rPr lang="kk-KZ" sz="1800">
                          <a:effectLst/>
                          <a:latin typeface="Times New Roman" pitchFamily="18" charset="0"/>
                          <a:cs typeface="Times New Roman" pitchFamily="18" charset="0"/>
                        </a:rPr>
                        <a:t>359</a:t>
                      </a:r>
                      <a:endParaRPr lang="ru-RU" sz="1800">
                        <a:effectLst/>
                        <a:latin typeface="Times New Roman" pitchFamily="18" charset="0"/>
                        <a:ea typeface="Calibri"/>
                        <a:cs typeface="Times New Roman" pitchFamily="18" charset="0"/>
                      </a:endParaRPr>
                    </a:p>
                  </a:txBody>
                  <a:tcPr marL="67943" marR="67943" marT="0" marB="0"/>
                </a:tc>
                <a:tc>
                  <a:txBody>
                    <a:bodyPr/>
                    <a:lstStyle/>
                    <a:p>
                      <a:pPr algn="just">
                        <a:lnSpc>
                          <a:spcPct val="115000"/>
                        </a:lnSpc>
                        <a:spcAft>
                          <a:spcPts val="0"/>
                        </a:spcAft>
                      </a:pPr>
                      <a:r>
                        <a:rPr lang="kk-KZ" sz="1800">
                          <a:effectLst/>
                          <a:latin typeface="Times New Roman" pitchFamily="18" charset="0"/>
                          <a:cs typeface="Times New Roman" pitchFamily="18" charset="0"/>
                        </a:rPr>
                        <a:t>29</a:t>
                      </a:r>
                      <a:endParaRPr lang="ru-RU" sz="1800">
                        <a:effectLst/>
                        <a:latin typeface="Times New Roman" pitchFamily="18" charset="0"/>
                        <a:ea typeface="Calibri"/>
                        <a:cs typeface="Times New Roman" pitchFamily="18" charset="0"/>
                      </a:endParaRPr>
                    </a:p>
                  </a:txBody>
                  <a:tcPr marL="67943" marR="67943" marT="0" marB="0"/>
                </a:tc>
              </a:tr>
              <a:tr h="611434">
                <a:tc>
                  <a:txBody>
                    <a:bodyPr/>
                    <a:lstStyle/>
                    <a:p>
                      <a:pPr algn="l">
                        <a:lnSpc>
                          <a:spcPct val="115000"/>
                        </a:lnSpc>
                        <a:spcAft>
                          <a:spcPts val="0"/>
                        </a:spcAft>
                      </a:pPr>
                      <a:r>
                        <a:rPr lang="kk-KZ" sz="1800" dirty="0">
                          <a:effectLst/>
                          <a:latin typeface="Times New Roman" pitchFamily="18" charset="0"/>
                          <a:cs typeface="Times New Roman" pitchFamily="18" charset="0"/>
                        </a:rPr>
                        <a:t>Шабындықтар мен жайылымдар</a:t>
                      </a:r>
                      <a:endParaRPr lang="ru-RU" sz="1800" dirty="0">
                        <a:effectLst/>
                        <a:latin typeface="Times New Roman" pitchFamily="18" charset="0"/>
                        <a:ea typeface="Calibri"/>
                        <a:cs typeface="Times New Roman" pitchFamily="18" charset="0"/>
                      </a:endParaRPr>
                    </a:p>
                  </a:txBody>
                  <a:tcPr marL="67943" marR="67943" marT="0" marB="0"/>
                </a:tc>
                <a:tc>
                  <a:txBody>
                    <a:bodyPr/>
                    <a:lstStyle/>
                    <a:p>
                      <a:pPr algn="just">
                        <a:lnSpc>
                          <a:spcPct val="115000"/>
                        </a:lnSpc>
                        <a:spcAft>
                          <a:spcPts val="0"/>
                        </a:spcAft>
                      </a:pPr>
                      <a:r>
                        <a:rPr lang="kk-KZ" sz="1800">
                          <a:effectLst/>
                          <a:latin typeface="Times New Roman" pitchFamily="18" charset="0"/>
                          <a:cs typeface="Times New Roman" pitchFamily="18" charset="0"/>
                        </a:rPr>
                        <a:t>800</a:t>
                      </a:r>
                      <a:endParaRPr lang="ru-RU" sz="1800">
                        <a:effectLst/>
                        <a:latin typeface="Times New Roman" pitchFamily="18" charset="0"/>
                        <a:ea typeface="Calibri"/>
                        <a:cs typeface="Times New Roman" pitchFamily="18" charset="0"/>
                      </a:endParaRPr>
                    </a:p>
                  </a:txBody>
                  <a:tcPr marL="67943" marR="67943" marT="0" marB="0"/>
                </a:tc>
                <a:tc>
                  <a:txBody>
                    <a:bodyPr/>
                    <a:lstStyle/>
                    <a:p>
                      <a:pPr algn="just">
                        <a:lnSpc>
                          <a:spcPct val="115000"/>
                        </a:lnSpc>
                        <a:spcAft>
                          <a:spcPts val="0"/>
                        </a:spcAft>
                      </a:pPr>
                      <a:r>
                        <a:rPr lang="kk-KZ" sz="1800">
                          <a:effectLst/>
                          <a:latin typeface="Times New Roman" pitchFamily="18" charset="0"/>
                          <a:cs typeface="Times New Roman" pitchFamily="18" charset="0"/>
                        </a:rPr>
                        <a:t>64,6</a:t>
                      </a:r>
                      <a:endParaRPr lang="ru-RU" sz="1800">
                        <a:effectLst/>
                        <a:latin typeface="Times New Roman" pitchFamily="18" charset="0"/>
                        <a:ea typeface="Calibri"/>
                        <a:cs typeface="Times New Roman" pitchFamily="18" charset="0"/>
                      </a:endParaRPr>
                    </a:p>
                  </a:txBody>
                  <a:tcPr marL="67943" marR="67943" marT="0" marB="0"/>
                </a:tc>
              </a:tr>
              <a:tr h="639040">
                <a:tc>
                  <a:txBody>
                    <a:bodyPr/>
                    <a:lstStyle/>
                    <a:p>
                      <a:pPr algn="l">
                        <a:lnSpc>
                          <a:spcPct val="115000"/>
                        </a:lnSpc>
                        <a:spcAft>
                          <a:spcPts val="0"/>
                        </a:spcAft>
                      </a:pPr>
                      <a:r>
                        <a:rPr lang="kk-KZ" sz="1800" dirty="0">
                          <a:effectLst/>
                          <a:latin typeface="Times New Roman" pitchFamily="18" charset="0"/>
                          <a:cs typeface="Times New Roman" pitchFamily="18" charset="0"/>
                        </a:rPr>
                        <a:t>Тоғандар мен су қоймалары</a:t>
                      </a:r>
                      <a:endParaRPr lang="ru-RU" sz="1800" dirty="0">
                        <a:effectLst/>
                        <a:latin typeface="Times New Roman" pitchFamily="18" charset="0"/>
                        <a:ea typeface="Calibri"/>
                        <a:cs typeface="Times New Roman" pitchFamily="18" charset="0"/>
                      </a:endParaRPr>
                    </a:p>
                  </a:txBody>
                  <a:tcPr marL="67943" marR="67943" marT="0" marB="0"/>
                </a:tc>
                <a:tc>
                  <a:txBody>
                    <a:bodyPr/>
                    <a:lstStyle/>
                    <a:p>
                      <a:pPr algn="just">
                        <a:lnSpc>
                          <a:spcPct val="115000"/>
                        </a:lnSpc>
                        <a:spcAft>
                          <a:spcPts val="0"/>
                        </a:spcAft>
                      </a:pPr>
                      <a:r>
                        <a:rPr lang="kk-KZ" sz="1800">
                          <a:effectLst/>
                          <a:latin typeface="Times New Roman" pitchFamily="18" charset="0"/>
                          <a:cs typeface="Times New Roman" pitchFamily="18" charset="0"/>
                        </a:rPr>
                        <a:t>16</a:t>
                      </a:r>
                      <a:endParaRPr lang="ru-RU" sz="1800">
                        <a:effectLst/>
                        <a:latin typeface="Times New Roman" pitchFamily="18" charset="0"/>
                        <a:ea typeface="Calibri"/>
                        <a:cs typeface="Times New Roman" pitchFamily="18" charset="0"/>
                      </a:endParaRPr>
                    </a:p>
                  </a:txBody>
                  <a:tcPr marL="67943" marR="67943" marT="0" marB="0"/>
                </a:tc>
                <a:tc>
                  <a:txBody>
                    <a:bodyPr/>
                    <a:lstStyle/>
                    <a:p>
                      <a:pPr algn="just">
                        <a:lnSpc>
                          <a:spcPct val="115000"/>
                        </a:lnSpc>
                        <a:spcAft>
                          <a:spcPts val="0"/>
                        </a:spcAft>
                      </a:pPr>
                      <a:r>
                        <a:rPr lang="kk-KZ" sz="1800">
                          <a:effectLst/>
                          <a:latin typeface="Times New Roman" pitchFamily="18" charset="0"/>
                          <a:cs typeface="Times New Roman" pitchFamily="18" charset="0"/>
                        </a:rPr>
                        <a:t>1,2</a:t>
                      </a:r>
                      <a:endParaRPr lang="ru-RU" sz="1800">
                        <a:effectLst/>
                        <a:latin typeface="Times New Roman" pitchFamily="18" charset="0"/>
                        <a:ea typeface="Calibri"/>
                        <a:cs typeface="Times New Roman" pitchFamily="18" charset="0"/>
                      </a:endParaRPr>
                    </a:p>
                  </a:txBody>
                  <a:tcPr marL="67943" marR="67943" marT="0" marB="0"/>
                </a:tc>
              </a:tr>
              <a:tr h="639040">
                <a:tc>
                  <a:txBody>
                    <a:bodyPr/>
                    <a:lstStyle/>
                    <a:p>
                      <a:pPr algn="l">
                        <a:lnSpc>
                          <a:spcPct val="115000"/>
                        </a:lnSpc>
                        <a:spcAft>
                          <a:spcPts val="0"/>
                        </a:spcAft>
                      </a:pPr>
                      <a:r>
                        <a:rPr lang="kk-KZ" sz="1800">
                          <a:effectLst/>
                          <a:latin typeface="Times New Roman" pitchFamily="18" charset="0"/>
                          <a:cs typeface="Times New Roman" pitchFamily="18" charset="0"/>
                        </a:rPr>
                        <a:t>Баптақты жерлер</a:t>
                      </a:r>
                      <a:endParaRPr lang="ru-RU" sz="1800">
                        <a:effectLst/>
                        <a:latin typeface="Times New Roman" pitchFamily="18" charset="0"/>
                        <a:ea typeface="Calibri"/>
                        <a:cs typeface="Times New Roman" pitchFamily="18" charset="0"/>
                      </a:endParaRPr>
                    </a:p>
                  </a:txBody>
                  <a:tcPr marL="67943" marR="67943" marT="0" marB="0"/>
                </a:tc>
                <a:tc>
                  <a:txBody>
                    <a:bodyPr/>
                    <a:lstStyle/>
                    <a:p>
                      <a:pPr algn="just">
                        <a:lnSpc>
                          <a:spcPct val="115000"/>
                        </a:lnSpc>
                        <a:spcAft>
                          <a:spcPts val="0"/>
                        </a:spcAft>
                      </a:pPr>
                      <a:r>
                        <a:rPr lang="kk-KZ" sz="1800">
                          <a:effectLst/>
                          <a:latin typeface="Times New Roman" pitchFamily="18" charset="0"/>
                          <a:cs typeface="Times New Roman" pitchFamily="18" charset="0"/>
                        </a:rPr>
                        <a:t>55</a:t>
                      </a:r>
                      <a:endParaRPr lang="ru-RU" sz="1800">
                        <a:effectLst/>
                        <a:latin typeface="Times New Roman" pitchFamily="18" charset="0"/>
                        <a:ea typeface="Calibri"/>
                        <a:cs typeface="Times New Roman" pitchFamily="18" charset="0"/>
                      </a:endParaRPr>
                    </a:p>
                  </a:txBody>
                  <a:tcPr marL="67943" marR="67943" marT="0" marB="0"/>
                </a:tc>
                <a:tc>
                  <a:txBody>
                    <a:bodyPr/>
                    <a:lstStyle/>
                    <a:p>
                      <a:pPr algn="just">
                        <a:lnSpc>
                          <a:spcPct val="115000"/>
                        </a:lnSpc>
                        <a:spcAft>
                          <a:spcPts val="0"/>
                        </a:spcAft>
                      </a:pPr>
                      <a:r>
                        <a:rPr lang="kk-KZ" sz="1800">
                          <a:effectLst/>
                          <a:latin typeface="Times New Roman" pitchFamily="18" charset="0"/>
                          <a:cs typeface="Times New Roman" pitchFamily="18" charset="0"/>
                        </a:rPr>
                        <a:t>4,4</a:t>
                      </a:r>
                      <a:endParaRPr lang="ru-RU" sz="1800">
                        <a:effectLst/>
                        <a:latin typeface="Times New Roman" pitchFamily="18" charset="0"/>
                        <a:ea typeface="Calibri"/>
                        <a:cs typeface="Times New Roman" pitchFamily="18" charset="0"/>
                      </a:endParaRPr>
                    </a:p>
                  </a:txBody>
                  <a:tcPr marL="67943" marR="67943" marT="0" marB="0"/>
                </a:tc>
              </a:tr>
              <a:tr h="774025">
                <a:tc>
                  <a:txBody>
                    <a:bodyPr/>
                    <a:lstStyle/>
                    <a:p>
                      <a:pPr algn="l">
                        <a:lnSpc>
                          <a:spcPct val="115000"/>
                        </a:lnSpc>
                        <a:spcAft>
                          <a:spcPts val="0"/>
                        </a:spcAft>
                      </a:pPr>
                      <a:r>
                        <a:rPr lang="kk-KZ" sz="1800">
                          <a:effectLst/>
                          <a:latin typeface="Times New Roman" pitchFamily="18" charset="0"/>
                          <a:cs typeface="Times New Roman" pitchFamily="18" charset="0"/>
                        </a:rPr>
                        <a:t>Танаптық жолдар</a:t>
                      </a:r>
                      <a:endParaRPr lang="ru-RU" sz="1800">
                        <a:effectLst/>
                        <a:latin typeface="Times New Roman" pitchFamily="18" charset="0"/>
                        <a:ea typeface="Calibri"/>
                        <a:cs typeface="Times New Roman" pitchFamily="18" charset="0"/>
                      </a:endParaRPr>
                    </a:p>
                  </a:txBody>
                  <a:tcPr marL="67943" marR="67943" marT="0" marB="0"/>
                </a:tc>
                <a:tc>
                  <a:txBody>
                    <a:bodyPr/>
                    <a:lstStyle/>
                    <a:p>
                      <a:pPr algn="just">
                        <a:lnSpc>
                          <a:spcPct val="115000"/>
                        </a:lnSpc>
                        <a:spcAft>
                          <a:spcPts val="0"/>
                        </a:spcAft>
                      </a:pPr>
                      <a:r>
                        <a:rPr lang="kk-KZ" sz="1800">
                          <a:effectLst/>
                          <a:latin typeface="Times New Roman" pitchFamily="18" charset="0"/>
                          <a:cs typeface="Times New Roman" pitchFamily="18" charset="0"/>
                        </a:rPr>
                        <a:t>6</a:t>
                      </a:r>
                      <a:endParaRPr lang="ru-RU" sz="1800">
                        <a:effectLst/>
                        <a:latin typeface="Times New Roman" pitchFamily="18" charset="0"/>
                        <a:ea typeface="Calibri"/>
                        <a:cs typeface="Times New Roman" pitchFamily="18" charset="0"/>
                      </a:endParaRPr>
                    </a:p>
                  </a:txBody>
                  <a:tcPr marL="67943" marR="67943" marT="0" marB="0"/>
                </a:tc>
                <a:tc>
                  <a:txBody>
                    <a:bodyPr/>
                    <a:lstStyle/>
                    <a:p>
                      <a:pPr algn="just">
                        <a:lnSpc>
                          <a:spcPct val="115000"/>
                        </a:lnSpc>
                        <a:spcAft>
                          <a:spcPts val="0"/>
                        </a:spcAft>
                      </a:pPr>
                      <a:r>
                        <a:rPr lang="kk-KZ" sz="1800" dirty="0">
                          <a:effectLst/>
                          <a:latin typeface="Times New Roman" pitchFamily="18" charset="0"/>
                          <a:cs typeface="Times New Roman" pitchFamily="18" charset="0"/>
                        </a:rPr>
                        <a:t>0,4</a:t>
                      </a:r>
                      <a:endParaRPr lang="ru-RU" sz="1800" dirty="0">
                        <a:effectLst/>
                        <a:latin typeface="Times New Roman" pitchFamily="18" charset="0"/>
                        <a:ea typeface="Calibri"/>
                        <a:cs typeface="Times New Roman" pitchFamily="18" charset="0"/>
                      </a:endParaRPr>
                    </a:p>
                  </a:txBody>
                  <a:tcPr marL="67943" marR="67943" marT="0" marB="0"/>
                </a:tc>
              </a:tr>
              <a:tr h="639040">
                <a:tc>
                  <a:txBody>
                    <a:bodyPr/>
                    <a:lstStyle/>
                    <a:p>
                      <a:pPr algn="l">
                        <a:lnSpc>
                          <a:spcPct val="115000"/>
                        </a:lnSpc>
                        <a:spcAft>
                          <a:spcPts val="0"/>
                        </a:spcAft>
                      </a:pPr>
                      <a:r>
                        <a:rPr lang="kk-KZ" sz="1800" dirty="0">
                          <a:effectLst/>
                          <a:latin typeface="Times New Roman" pitchFamily="18" charset="0"/>
                          <a:cs typeface="Times New Roman" pitchFamily="18" charset="0"/>
                        </a:rPr>
                        <a:t>Басқа жерлер</a:t>
                      </a:r>
                      <a:endParaRPr lang="ru-RU" sz="1800" dirty="0">
                        <a:effectLst/>
                        <a:latin typeface="Times New Roman" pitchFamily="18" charset="0"/>
                        <a:ea typeface="Calibri"/>
                        <a:cs typeface="Times New Roman" pitchFamily="18" charset="0"/>
                      </a:endParaRPr>
                    </a:p>
                  </a:txBody>
                  <a:tcPr marL="67943" marR="67943" marT="0" marB="0"/>
                </a:tc>
                <a:tc>
                  <a:txBody>
                    <a:bodyPr/>
                    <a:lstStyle/>
                    <a:p>
                      <a:pPr algn="just">
                        <a:lnSpc>
                          <a:spcPct val="115000"/>
                        </a:lnSpc>
                        <a:spcAft>
                          <a:spcPts val="0"/>
                        </a:spcAft>
                      </a:pPr>
                      <a:r>
                        <a:rPr lang="kk-KZ" sz="1800">
                          <a:effectLst/>
                          <a:latin typeface="Times New Roman" pitchFamily="18" charset="0"/>
                          <a:cs typeface="Times New Roman" pitchFamily="18" charset="0"/>
                        </a:rPr>
                        <a:t>1</a:t>
                      </a:r>
                      <a:endParaRPr lang="ru-RU" sz="1800">
                        <a:effectLst/>
                        <a:latin typeface="Times New Roman" pitchFamily="18" charset="0"/>
                        <a:ea typeface="Calibri"/>
                        <a:cs typeface="Times New Roman" pitchFamily="18" charset="0"/>
                      </a:endParaRPr>
                    </a:p>
                  </a:txBody>
                  <a:tcPr marL="67943" marR="67943" marT="0" marB="0"/>
                </a:tc>
                <a:tc>
                  <a:txBody>
                    <a:bodyPr/>
                    <a:lstStyle/>
                    <a:p>
                      <a:pPr algn="just">
                        <a:lnSpc>
                          <a:spcPct val="115000"/>
                        </a:lnSpc>
                        <a:spcAft>
                          <a:spcPts val="0"/>
                        </a:spcAft>
                      </a:pPr>
                      <a:r>
                        <a:rPr lang="kk-KZ" sz="1800" dirty="0">
                          <a:effectLst/>
                          <a:latin typeface="Times New Roman" pitchFamily="18" charset="0"/>
                          <a:cs typeface="Times New Roman" pitchFamily="18" charset="0"/>
                        </a:rPr>
                        <a:t>0,4</a:t>
                      </a:r>
                      <a:endParaRPr lang="ru-RU" sz="1800" dirty="0">
                        <a:effectLst/>
                        <a:latin typeface="Times New Roman" pitchFamily="18" charset="0"/>
                        <a:ea typeface="Calibri"/>
                        <a:cs typeface="Times New Roman" pitchFamily="18" charset="0"/>
                      </a:endParaRPr>
                    </a:p>
                  </a:txBody>
                  <a:tcPr marL="67943" marR="67943" marT="0" marB="0"/>
                </a:tc>
              </a:tr>
            </a:tbl>
          </a:graphicData>
        </a:graphic>
      </p:graphicFrame>
      <p:sp>
        <p:nvSpPr>
          <p:cNvPr id="5" name="Прямоугольник 4"/>
          <p:cNvSpPr/>
          <p:nvPr/>
        </p:nvSpPr>
        <p:spPr>
          <a:xfrm>
            <a:off x="395536" y="404664"/>
            <a:ext cx="8352928" cy="6480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kk-KZ" b="1" dirty="0">
                <a:latin typeface="Times New Roman"/>
                <a:ea typeface="Times New Roman"/>
              </a:rPr>
              <a:t>Сәкен Сейфуллин атындағы Қазақ агротехникалық университеті АҚ Ауыл шаруашылық кампусының  жер пайдалану жағдайы </a:t>
            </a:r>
            <a:endParaRPr lang="ru-RU" b="1" dirty="0"/>
          </a:p>
        </p:txBody>
      </p:sp>
    </p:spTree>
    <p:extLst>
      <p:ext uri="{BB962C8B-B14F-4D97-AF65-F5344CB8AC3E}">
        <p14:creationId xmlns:p14="http://schemas.microsoft.com/office/powerpoint/2010/main" xmlns="" val="703752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xmlns="" val="303419841"/>
              </p:ext>
            </p:extLst>
          </p:nvPr>
        </p:nvGraphicFramePr>
        <p:xfrm>
          <a:off x="32115" y="0"/>
          <a:ext cx="9111885" cy="6729984"/>
        </p:xfrm>
        <a:graphic>
          <a:graphicData uri="http://schemas.openxmlformats.org/drawingml/2006/table">
            <a:tbl>
              <a:tblPr firstRow="1" firstCol="1" bandRow="1">
                <a:tableStyleId>{5C22544A-7EE6-4342-B048-85BDC9FD1C3A}</a:tableStyleId>
              </a:tblPr>
              <a:tblGrid>
                <a:gridCol w="3341626"/>
                <a:gridCol w="5770259"/>
              </a:tblGrid>
              <a:tr h="277890">
                <a:tc>
                  <a:txBody>
                    <a:bodyPr/>
                    <a:lstStyle/>
                    <a:p>
                      <a:pPr algn="l">
                        <a:lnSpc>
                          <a:spcPct val="115000"/>
                        </a:lnSpc>
                        <a:spcAft>
                          <a:spcPts val="0"/>
                        </a:spcAft>
                      </a:pPr>
                      <a:r>
                        <a:rPr lang="kk-KZ" sz="1600" dirty="0">
                          <a:solidFill>
                            <a:schemeClr val="bg1"/>
                          </a:solidFill>
                          <a:effectLst/>
                          <a:latin typeface="Times New Roman" pitchFamily="18" charset="0"/>
                          <a:cs typeface="Times New Roman" pitchFamily="18" charset="0"/>
                        </a:rPr>
                        <a:t>Машиналар мен құралдар</a:t>
                      </a:r>
                      <a:endParaRPr lang="ru-RU" sz="1600" dirty="0">
                        <a:solidFill>
                          <a:schemeClr val="bg1"/>
                        </a:solidFill>
                        <a:effectLst/>
                        <a:latin typeface="Times New Roman" pitchFamily="18" charset="0"/>
                        <a:ea typeface="Calibri"/>
                        <a:cs typeface="Times New Roman" pitchFamily="18" charset="0"/>
                      </a:endParaRPr>
                    </a:p>
                  </a:txBody>
                  <a:tcPr marL="43127" marR="43127" marT="0" marB="0"/>
                </a:tc>
                <a:tc>
                  <a:txBody>
                    <a:bodyPr/>
                    <a:lstStyle/>
                    <a:p>
                      <a:pPr algn="ctr">
                        <a:lnSpc>
                          <a:spcPct val="115000"/>
                        </a:lnSpc>
                        <a:spcAft>
                          <a:spcPts val="0"/>
                        </a:spcAft>
                      </a:pPr>
                      <a:r>
                        <a:rPr lang="kk-KZ" sz="1600">
                          <a:effectLst/>
                          <a:latin typeface="Times New Roman" pitchFamily="18" charset="0"/>
                          <a:cs typeface="Times New Roman" pitchFamily="18" charset="0"/>
                        </a:rPr>
                        <a:t>Саны</a:t>
                      </a:r>
                      <a:endParaRPr lang="ru-RU" sz="1600">
                        <a:effectLst/>
                        <a:latin typeface="Times New Roman" pitchFamily="18" charset="0"/>
                        <a:ea typeface="Calibri"/>
                        <a:cs typeface="Times New Roman" pitchFamily="18" charset="0"/>
                      </a:endParaRPr>
                    </a:p>
                  </a:txBody>
                  <a:tcPr marL="43127" marR="43127" marT="0" marB="0"/>
                </a:tc>
              </a:tr>
              <a:tr h="277890">
                <a:tc>
                  <a:txBody>
                    <a:bodyPr/>
                    <a:lstStyle/>
                    <a:p>
                      <a:pPr algn="l">
                        <a:lnSpc>
                          <a:spcPct val="115000"/>
                        </a:lnSpc>
                        <a:spcAft>
                          <a:spcPts val="0"/>
                        </a:spcAft>
                      </a:pPr>
                      <a:r>
                        <a:rPr lang="kk-KZ" sz="1600">
                          <a:solidFill>
                            <a:schemeClr val="bg1"/>
                          </a:solidFill>
                          <a:effectLst/>
                          <a:latin typeface="Times New Roman" pitchFamily="18" charset="0"/>
                          <a:cs typeface="Times New Roman" pitchFamily="18" charset="0"/>
                        </a:rPr>
                        <a:t>Тракторлар</a:t>
                      </a:r>
                      <a:endParaRPr lang="ru-RU" sz="1600">
                        <a:solidFill>
                          <a:schemeClr val="bg1"/>
                        </a:solidFill>
                        <a:effectLst/>
                        <a:latin typeface="Times New Roman" pitchFamily="18" charset="0"/>
                        <a:ea typeface="Calibri"/>
                        <a:cs typeface="Times New Roman" pitchFamily="18" charset="0"/>
                      </a:endParaRPr>
                    </a:p>
                  </a:txBody>
                  <a:tcPr marL="43127" marR="43127" marT="0" marB="0"/>
                </a:tc>
                <a:tc>
                  <a:txBody>
                    <a:bodyPr/>
                    <a:lstStyle/>
                    <a:p>
                      <a:pPr algn="l">
                        <a:lnSpc>
                          <a:spcPct val="115000"/>
                        </a:lnSpc>
                        <a:spcAft>
                          <a:spcPts val="0"/>
                        </a:spcAft>
                      </a:pPr>
                      <a:r>
                        <a:rPr lang="kk-KZ" sz="1600">
                          <a:effectLst/>
                          <a:latin typeface="Times New Roman" pitchFamily="18" charset="0"/>
                          <a:cs typeface="Times New Roman" pitchFamily="18" charset="0"/>
                        </a:rPr>
                        <a:t>4</a:t>
                      </a:r>
                      <a:endParaRPr lang="ru-RU" sz="1600">
                        <a:effectLst/>
                        <a:latin typeface="Times New Roman" pitchFamily="18" charset="0"/>
                        <a:ea typeface="Calibri"/>
                        <a:cs typeface="Times New Roman" pitchFamily="18" charset="0"/>
                      </a:endParaRPr>
                    </a:p>
                  </a:txBody>
                  <a:tcPr marL="43127" marR="43127" marT="0" marB="0"/>
                </a:tc>
              </a:tr>
              <a:tr h="555780">
                <a:tc>
                  <a:txBody>
                    <a:bodyPr/>
                    <a:lstStyle/>
                    <a:p>
                      <a:pPr algn="l">
                        <a:lnSpc>
                          <a:spcPct val="115000"/>
                        </a:lnSpc>
                        <a:spcAft>
                          <a:spcPts val="0"/>
                        </a:spcAft>
                      </a:pPr>
                      <a:r>
                        <a:rPr lang="kk-KZ" sz="1600">
                          <a:solidFill>
                            <a:schemeClr val="bg1"/>
                          </a:solidFill>
                          <a:effectLst/>
                          <a:latin typeface="Times New Roman" pitchFamily="18" charset="0"/>
                          <a:cs typeface="Times New Roman" pitchFamily="18" charset="0"/>
                        </a:rPr>
                        <a:t>Оның ішінде маркалары бойынша</a:t>
                      </a:r>
                      <a:endParaRPr lang="ru-RU" sz="1600">
                        <a:solidFill>
                          <a:schemeClr val="bg1"/>
                        </a:solidFill>
                        <a:effectLst/>
                        <a:latin typeface="Times New Roman" pitchFamily="18" charset="0"/>
                        <a:ea typeface="Calibri"/>
                        <a:cs typeface="Times New Roman" pitchFamily="18" charset="0"/>
                      </a:endParaRPr>
                    </a:p>
                  </a:txBody>
                  <a:tcPr marL="43127" marR="43127" marT="0" marB="0"/>
                </a:tc>
                <a:tc>
                  <a:txBody>
                    <a:bodyPr/>
                    <a:lstStyle/>
                    <a:p>
                      <a:pPr algn="l">
                        <a:lnSpc>
                          <a:spcPct val="115000"/>
                        </a:lnSpc>
                        <a:spcAft>
                          <a:spcPts val="0"/>
                        </a:spcAft>
                      </a:pPr>
                      <a:r>
                        <a:rPr lang="kk-KZ" sz="1600">
                          <a:effectLst/>
                          <a:latin typeface="Times New Roman" pitchFamily="18" charset="0"/>
                          <a:cs typeface="Times New Roman" pitchFamily="18" charset="0"/>
                        </a:rPr>
                        <a:t>МТЗ-80, МТЗ-3522, МТЗ-2022,3, Т-150</a:t>
                      </a:r>
                      <a:endParaRPr lang="ru-RU" sz="1600">
                        <a:effectLst/>
                        <a:latin typeface="Times New Roman" pitchFamily="18" charset="0"/>
                        <a:cs typeface="Times New Roman" pitchFamily="18" charset="0"/>
                      </a:endParaRPr>
                    </a:p>
                    <a:p>
                      <a:pPr algn="l">
                        <a:lnSpc>
                          <a:spcPct val="115000"/>
                        </a:lnSpc>
                        <a:spcAft>
                          <a:spcPts val="0"/>
                        </a:spcAft>
                      </a:pPr>
                      <a:r>
                        <a:rPr lang="kk-KZ" sz="1600">
                          <a:effectLst/>
                          <a:latin typeface="Times New Roman" pitchFamily="18" charset="0"/>
                          <a:cs typeface="Times New Roman" pitchFamily="18" charset="0"/>
                        </a:rPr>
                        <a:t> </a:t>
                      </a:r>
                      <a:endParaRPr lang="ru-RU" sz="1600">
                        <a:effectLst/>
                        <a:latin typeface="Times New Roman" pitchFamily="18" charset="0"/>
                        <a:ea typeface="Calibri"/>
                        <a:cs typeface="Times New Roman" pitchFamily="18" charset="0"/>
                      </a:endParaRPr>
                    </a:p>
                  </a:txBody>
                  <a:tcPr marL="43127" marR="43127" marT="0" marB="0"/>
                </a:tc>
              </a:tr>
              <a:tr h="277890">
                <a:tc>
                  <a:txBody>
                    <a:bodyPr/>
                    <a:lstStyle/>
                    <a:p>
                      <a:pPr algn="l">
                        <a:lnSpc>
                          <a:spcPct val="115000"/>
                        </a:lnSpc>
                        <a:spcAft>
                          <a:spcPts val="0"/>
                        </a:spcAft>
                      </a:pPr>
                      <a:r>
                        <a:rPr lang="kk-KZ" sz="1600">
                          <a:solidFill>
                            <a:schemeClr val="bg1"/>
                          </a:solidFill>
                          <a:effectLst/>
                          <a:latin typeface="Times New Roman" pitchFamily="18" charset="0"/>
                          <a:cs typeface="Times New Roman" pitchFamily="18" charset="0"/>
                        </a:rPr>
                        <a:t>Комбайн </a:t>
                      </a:r>
                      <a:endParaRPr lang="ru-RU" sz="1600">
                        <a:solidFill>
                          <a:schemeClr val="bg1"/>
                        </a:solidFill>
                        <a:effectLst/>
                        <a:latin typeface="Times New Roman" pitchFamily="18" charset="0"/>
                        <a:ea typeface="Calibri"/>
                        <a:cs typeface="Times New Roman" pitchFamily="18" charset="0"/>
                      </a:endParaRPr>
                    </a:p>
                  </a:txBody>
                  <a:tcPr marL="43127" marR="43127" marT="0" marB="0"/>
                </a:tc>
                <a:tc>
                  <a:txBody>
                    <a:bodyPr/>
                    <a:lstStyle/>
                    <a:p>
                      <a:pPr algn="l">
                        <a:lnSpc>
                          <a:spcPct val="115000"/>
                        </a:lnSpc>
                        <a:spcAft>
                          <a:spcPts val="0"/>
                        </a:spcAft>
                      </a:pPr>
                      <a:r>
                        <a:rPr lang="kk-KZ" sz="1600">
                          <a:effectLst/>
                          <a:latin typeface="Times New Roman" pitchFamily="18" charset="0"/>
                          <a:cs typeface="Times New Roman" pitchFamily="18" charset="0"/>
                        </a:rPr>
                        <a:t>Енисей -950</a:t>
                      </a:r>
                      <a:endParaRPr lang="ru-RU" sz="1600">
                        <a:effectLst/>
                        <a:latin typeface="Times New Roman" pitchFamily="18" charset="0"/>
                        <a:ea typeface="Calibri"/>
                        <a:cs typeface="Times New Roman" pitchFamily="18" charset="0"/>
                      </a:endParaRPr>
                    </a:p>
                  </a:txBody>
                  <a:tcPr marL="43127" marR="43127" marT="0" marB="0"/>
                </a:tc>
              </a:tr>
              <a:tr h="277890">
                <a:tc>
                  <a:txBody>
                    <a:bodyPr/>
                    <a:lstStyle/>
                    <a:p>
                      <a:pPr algn="l">
                        <a:lnSpc>
                          <a:spcPct val="115000"/>
                        </a:lnSpc>
                        <a:spcAft>
                          <a:spcPts val="0"/>
                        </a:spcAft>
                      </a:pPr>
                      <a:r>
                        <a:rPr lang="kk-KZ" sz="1600">
                          <a:solidFill>
                            <a:schemeClr val="bg1"/>
                          </a:solidFill>
                          <a:effectLst/>
                          <a:latin typeface="Times New Roman" pitchFamily="18" charset="0"/>
                          <a:cs typeface="Times New Roman" pitchFamily="18" charset="0"/>
                        </a:rPr>
                        <a:t>Картоп қазғыш</a:t>
                      </a:r>
                      <a:endParaRPr lang="ru-RU" sz="1600">
                        <a:solidFill>
                          <a:schemeClr val="bg1"/>
                        </a:solidFill>
                        <a:effectLst/>
                        <a:latin typeface="Times New Roman" pitchFamily="18" charset="0"/>
                        <a:ea typeface="Calibri"/>
                        <a:cs typeface="Times New Roman" pitchFamily="18" charset="0"/>
                      </a:endParaRPr>
                    </a:p>
                  </a:txBody>
                  <a:tcPr marL="43127" marR="43127" marT="0" marB="0"/>
                </a:tc>
                <a:tc>
                  <a:txBody>
                    <a:bodyPr/>
                    <a:lstStyle/>
                    <a:p>
                      <a:pPr algn="l">
                        <a:lnSpc>
                          <a:spcPct val="115000"/>
                        </a:lnSpc>
                        <a:spcAft>
                          <a:spcPts val="0"/>
                        </a:spcAft>
                      </a:pPr>
                      <a:r>
                        <a:rPr lang="kk-KZ" sz="1600">
                          <a:effectLst/>
                          <a:latin typeface="Times New Roman" pitchFamily="18" charset="0"/>
                          <a:cs typeface="Times New Roman" pitchFamily="18" charset="0"/>
                        </a:rPr>
                        <a:t>КСТ-1,4А</a:t>
                      </a:r>
                      <a:endParaRPr lang="ru-RU" sz="1600">
                        <a:effectLst/>
                        <a:latin typeface="Times New Roman" pitchFamily="18" charset="0"/>
                        <a:ea typeface="Calibri"/>
                        <a:cs typeface="Times New Roman" pitchFamily="18" charset="0"/>
                      </a:endParaRPr>
                    </a:p>
                  </a:txBody>
                  <a:tcPr marL="43127" marR="43127" marT="0" marB="0"/>
                </a:tc>
              </a:tr>
              <a:tr h="277890">
                <a:tc>
                  <a:txBody>
                    <a:bodyPr/>
                    <a:lstStyle/>
                    <a:p>
                      <a:pPr algn="l">
                        <a:lnSpc>
                          <a:spcPct val="115000"/>
                        </a:lnSpc>
                        <a:spcAft>
                          <a:spcPts val="0"/>
                        </a:spcAft>
                      </a:pPr>
                      <a:r>
                        <a:rPr lang="kk-KZ" sz="1600" dirty="0">
                          <a:solidFill>
                            <a:schemeClr val="bg1"/>
                          </a:solidFill>
                          <a:effectLst/>
                          <a:latin typeface="Times New Roman" pitchFamily="18" charset="0"/>
                          <a:cs typeface="Times New Roman" pitchFamily="18" charset="0"/>
                        </a:rPr>
                        <a:t>Кешендер </a:t>
                      </a:r>
                      <a:endParaRPr lang="ru-RU" sz="1600" dirty="0">
                        <a:solidFill>
                          <a:schemeClr val="bg1"/>
                        </a:solidFill>
                        <a:effectLst/>
                        <a:latin typeface="Times New Roman" pitchFamily="18" charset="0"/>
                        <a:ea typeface="Calibri"/>
                        <a:cs typeface="Times New Roman" pitchFamily="18" charset="0"/>
                      </a:endParaRPr>
                    </a:p>
                  </a:txBody>
                  <a:tcPr marL="43127" marR="43127" marT="0" marB="0"/>
                </a:tc>
                <a:tc>
                  <a:txBody>
                    <a:bodyPr/>
                    <a:lstStyle/>
                    <a:p>
                      <a:pPr algn="l">
                        <a:lnSpc>
                          <a:spcPct val="115000"/>
                        </a:lnSpc>
                        <a:spcAft>
                          <a:spcPts val="0"/>
                        </a:spcAft>
                      </a:pPr>
                      <a:r>
                        <a:rPr lang="kk-KZ" sz="1600">
                          <a:effectLst/>
                          <a:latin typeface="Times New Roman" pitchFamily="18" charset="0"/>
                          <a:cs typeface="Times New Roman" pitchFamily="18" charset="0"/>
                        </a:rPr>
                        <a:t>2</a:t>
                      </a:r>
                      <a:endParaRPr lang="ru-RU" sz="1600">
                        <a:effectLst/>
                        <a:latin typeface="Times New Roman" pitchFamily="18" charset="0"/>
                        <a:ea typeface="Calibri"/>
                        <a:cs typeface="Times New Roman" pitchFamily="18" charset="0"/>
                      </a:endParaRPr>
                    </a:p>
                  </a:txBody>
                  <a:tcPr marL="43127" marR="43127" marT="0" marB="0"/>
                </a:tc>
              </a:tr>
              <a:tr h="277890">
                <a:tc>
                  <a:txBody>
                    <a:bodyPr/>
                    <a:lstStyle/>
                    <a:p>
                      <a:pPr algn="l">
                        <a:lnSpc>
                          <a:spcPct val="115000"/>
                        </a:lnSpc>
                        <a:spcAft>
                          <a:spcPts val="0"/>
                        </a:spcAft>
                      </a:pPr>
                      <a:r>
                        <a:rPr lang="kk-KZ" sz="1600">
                          <a:solidFill>
                            <a:schemeClr val="bg1"/>
                          </a:solidFill>
                          <a:effectLst/>
                          <a:latin typeface="Times New Roman" pitchFamily="18" charset="0"/>
                          <a:cs typeface="Times New Roman" pitchFamily="18" charset="0"/>
                        </a:rPr>
                        <a:t>Оның ішінде маркалары бойынша</a:t>
                      </a:r>
                      <a:endParaRPr lang="ru-RU" sz="1600">
                        <a:solidFill>
                          <a:schemeClr val="bg1"/>
                        </a:solidFill>
                        <a:effectLst/>
                        <a:latin typeface="Times New Roman" pitchFamily="18" charset="0"/>
                        <a:ea typeface="Calibri"/>
                        <a:cs typeface="Times New Roman" pitchFamily="18" charset="0"/>
                      </a:endParaRPr>
                    </a:p>
                  </a:txBody>
                  <a:tcPr marL="43127" marR="43127" marT="0" marB="0"/>
                </a:tc>
                <a:tc>
                  <a:txBody>
                    <a:bodyPr/>
                    <a:lstStyle/>
                    <a:p>
                      <a:pPr algn="l">
                        <a:lnSpc>
                          <a:spcPct val="115000"/>
                        </a:lnSpc>
                        <a:spcAft>
                          <a:spcPts val="0"/>
                        </a:spcAft>
                      </a:pPr>
                      <a:r>
                        <a:rPr lang="kk-KZ" sz="1600" dirty="0">
                          <a:effectLst/>
                          <a:latin typeface="Times New Roman" pitchFamily="18" charset="0"/>
                          <a:cs typeface="Times New Roman" pitchFamily="18" charset="0"/>
                        </a:rPr>
                        <a:t>СЗ-5,4А, УПС-6-02</a:t>
                      </a:r>
                      <a:endParaRPr lang="ru-RU" sz="1600" dirty="0">
                        <a:effectLst/>
                        <a:latin typeface="Times New Roman" pitchFamily="18" charset="0"/>
                        <a:ea typeface="Calibri"/>
                        <a:cs typeface="Times New Roman" pitchFamily="18" charset="0"/>
                      </a:endParaRPr>
                    </a:p>
                  </a:txBody>
                  <a:tcPr marL="43127" marR="43127" marT="0" marB="0"/>
                </a:tc>
              </a:tr>
              <a:tr h="555780">
                <a:tc>
                  <a:txBody>
                    <a:bodyPr/>
                    <a:lstStyle/>
                    <a:p>
                      <a:pPr algn="l">
                        <a:lnSpc>
                          <a:spcPct val="115000"/>
                        </a:lnSpc>
                        <a:spcAft>
                          <a:spcPts val="0"/>
                        </a:spcAft>
                      </a:pPr>
                      <a:r>
                        <a:rPr lang="kk-KZ" sz="1600">
                          <a:solidFill>
                            <a:schemeClr val="bg1"/>
                          </a:solidFill>
                          <a:effectLst/>
                          <a:latin typeface="Times New Roman" pitchFamily="18" charset="0"/>
                          <a:cs typeface="Times New Roman" pitchFamily="18" charset="0"/>
                        </a:rPr>
                        <a:t>Ауыл шаруашылығы машиналары мен құралдар</a:t>
                      </a:r>
                      <a:endParaRPr lang="ru-RU" sz="1600">
                        <a:solidFill>
                          <a:schemeClr val="bg1"/>
                        </a:solidFill>
                        <a:effectLst/>
                        <a:latin typeface="Times New Roman" pitchFamily="18" charset="0"/>
                        <a:ea typeface="Calibri"/>
                        <a:cs typeface="Times New Roman" pitchFamily="18" charset="0"/>
                      </a:endParaRPr>
                    </a:p>
                  </a:txBody>
                  <a:tcPr marL="43127" marR="43127" marT="0" marB="0"/>
                </a:tc>
                <a:tc>
                  <a:txBody>
                    <a:bodyPr/>
                    <a:lstStyle/>
                    <a:p>
                      <a:pPr algn="l">
                        <a:lnSpc>
                          <a:spcPct val="115000"/>
                        </a:lnSpc>
                        <a:spcAft>
                          <a:spcPts val="0"/>
                        </a:spcAft>
                      </a:pPr>
                      <a:r>
                        <a:rPr lang="kk-KZ" sz="1600" dirty="0">
                          <a:effectLst/>
                          <a:latin typeface="Times New Roman" pitchFamily="18" charset="0"/>
                          <a:cs typeface="Times New Roman" pitchFamily="18" charset="0"/>
                        </a:rPr>
                        <a:t>20</a:t>
                      </a:r>
                      <a:endParaRPr lang="ru-RU" sz="1600" dirty="0">
                        <a:effectLst/>
                        <a:latin typeface="Times New Roman" pitchFamily="18" charset="0"/>
                        <a:ea typeface="Calibri"/>
                        <a:cs typeface="Times New Roman" pitchFamily="18" charset="0"/>
                      </a:endParaRPr>
                    </a:p>
                  </a:txBody>
                  <a:tcPr marL="43127" marR="43127" marT="0" marB="0"/>
                </a:tc>
              </a:tr>
              <a:tr h="277890">
                <a:tc>
                  <a:txBody>
                    <a:bodyPr/>
                    <a:lstStyle/>
                    <a:p>
                      <a:pPr algn="l">
                        <a:lnSpc>
                          <a:spcPct val="115000"/>
                        </a:lnSpc>
                        <a:spcAft>
                          <a:spcPts val="0"/>
                        </a:spcAft>
                      </a:pPr>
                      <a:r>
                        <a:rPr lang="kk-KZ" sz="1600" dirty="0">
                          <a:solidFill>
                            <a:schemeClr val="bg1"/>
                          </a:solidFill>
                          <a:effectLst/>
                          <a:latin typeface="Times New Roman" pitchFamily="18" charset="0"/>
                          <a:cs typeface="Times New Roman" pitchFamily="18" charset="0"/>
                        </a:rPr>
                        <a:t>Бүріккіштер</a:t>
                      </a:r>
                      <a:endParaRPr lang="ru-RU" sz="1600" dirty="0">
                        <a:solidFill>
                          <a:schemeClr val="bg1"/>
                        </a:solidFill>
                        <a:effectLst/>
                        <a:latin typeface="Times New Roman" pitchFamily="18" charset="0"/>
                        <a:ea typeface="Calibri"/>
                        <a:cs typeface="Times New Roman" pitchFamily="18" charset="0"/>
                      </a:endParaRPr>
                    </a:p>
                  </a:txBody>
                  <a:tcPr marL="43127" marR="43127" marT="0" marB="0"/>
                </a:tc>
                <a:tc>
                  <a:txBody>
                    <a:bodyPr/>
                    <a:lstStyle/>
                    <a:p>
                      <a:pPr algn="l">
                        <a:lnSpc>
                          <a:spcPct val="115000"/>
                        </a:lnSpc>
                        <a:spcAft>
                          <a:spcPts val="0"/>
                        </a:spcAft>
                      </a:pPr>
                      <a:r>
                        <a:rPr lang="kk-KZ" sz="1600" dirty="0" smtClean="0">
                          <a:effectLst/>
                          <a:latin typeface="Times New Roman" pitchFamily="18" charset="0"/>
                          <a:cs typeface="Times New Roman" pitchFamily="18" charset="0"/>
                        </a:rPr>
                        <a:t>ОП-22</a:t>
                      </a:r>
                      <a:r>
                        <a:rPr lang="en-US" sz="1600" dirty="0" smtClean="0">
                          <a:effectLst/>
                          <a:latin typeface="Times New Roman" pitchFamily="18" charset="0"/>
                          <a:cs typeface="Times New Roman" pitchFamily="18" charset="0"/>
                        </a:rPr>
                        <a:t>00</a:t>
                      </a:r>
                      <a:endParaRPr lang="ru-RU" sz="1600" dirty="0">
                        <a:effectLst/>
                        <a:latin typeface="Times New Roman" pitchFamily="18" charset="0"/>
                        <a:ea typeface="Calibri"/>
                        <a:cs typeface="Times New Roman" pitchFamily="18" charset="0"/>
                      </a:endParaRPr>
                    </a:p>
                  </a:txBody>
                  <a:tcPr marL="43127" marR="43127" marT="0" marB="0"/>
                </a:tc>
              </a:tr>
              <a:tr h="277890">
                <a:tc>
                  <a:txBody>
                    <a:bodyPr/>
                    <a:lstStyle/>
                    <a:p>
                      <a:pPr algn="l">
                        <a:lnSpc>
                          <a:spcPct val="115000"/>
                        </a:lnSpc>
                        <a:spcAft>
                          <a:spcPts val="0"/>
                        </a:spcAft>
                      </a:pPr>
                      <a:r>
                        <a:rPr lang="kk-KZ" sz="1600">
                          <a:solidFill>
                            <a:schemeClr val="bg1"/>
                          </a:solidFill>
                          <a:effectLst/>
                          <a:latin typeface="Times New Roman" pitchFamily="18" charset="0"/>
                          <a:cs typeface="Times New Roman" pitchFamily="18" charset="0"/>
                        </a:rPr>
                        <a:t>Культиватор</a:t>
                      </a:r>
                      <a:endParaRPr lang="ru-RU" sz="1600">
                        <a:solidFill>
                          <a:schemeClr val="bg1"/>
                        </a:solidFill>
                        <a:effectLst/>
                        <a:latin typeface="Times New Roman" pitchFamily="18" charset="0"/>
                        <a:ea typeface="Calibri"/>
                        <a:cs typeface="Times New Roman" pitchFamily="18" charset="0"/>
                      </a:endParaRPr>
                    </a:p>
                  </a:txBody>
                  <a:tcPr marL="43127" marR="43127" marT="0" marB="0"/>
                </a:tc>
                <a:tc>
                  <a:txBody>
                    <a:bodyPr/>
                    <a:lstStyle/>
                    <a:p>
                      <a:pPr algn="l">
                        <a:lnSpc>
                          <a:spcPct val="115000"/>
                        </a:lnSpc>
                        <a:spcAft>
                          <a:spcPts val="0"/>
                        </a:spcAft>
                      </a:pPr>
                      <a:r>
                        <a:rPr lang="kk-KZ" sz="1600">
                          <a:effectLst/>
                          <a:latin typeface="Times New Roman" pitchFamily="18" charset="0"/>
                          <a:cs typeface="Times New Roman" pitchFamily="18" charset="0"/>
                        </a:rPr>
                        <a:t>КОН-2,8, КРНВ-5,6-0,4</a:t>
                      </a:r>
                      <a:endParaRPr lang="ru-RU" sz="1600">
                        <a:effectLst/>
                        <a:latin typeface="Times New Roman" pitchFamily="18" charset="0"/>
                        <a:ea typeface="Calibri"/>
                        <a:cs typeface="Times New Roman" pitchFamily="18" charset="0"/>
                      </a:endParaRPr>
                    </a:p>
                  </a:txBody>
                  <a:tcPr marL="43127" marR="43127" marT="0" marB="0"/>
                </a:tc>
              </a:tr>
              <a:tr h="277890">
                <a:tc>
                  <a:txBody>
                    <a:bodyPr/>
                    <a:lstStyle/>
                    <a:p>
                      <a:pPr algn="l">
                        <a:lnSpc>
                          <a:spcPct val="115000"/>
                        </a:lnSpc>
                        <a:spcAft>
                          <a:spcPts val="0"/>
                        </a:spcAft>
                      </a:pPr>
                      <a:r>
                        <a:rPr lang="kk-KZ" sz="1600">
                          <a:solidFill>
                            <a:schemeClr val="bg1"/>
                          </a:solidFill>
                          <a:effectLst/>
                          <a:latin typeface="Times New Roman" pitchFamily="18" charset="0"/>
                          <a:cs typeface="Times New Roman" pitchFamily="18" charset="0"/>
                        </a:rPr>
                        <a:t>Тырмалар</a:t>
                      </a:r>
                      <a:endParaRPr lang="ru-RU" sz="1600">
                        <a:solidFill>
                          <a:schemeClr val="bg1"/>
                        </a:solidFill>
                        <a:effectLst/>
                        <a:latin typeface="Times New Roman" pitchFamily="18" charset="0"/>
                        <a:ea typeface="Calibri"/>
                        <a:cs typeface="Times New Roman" pitchFamily="18" charset="0"/>
                      </a:endParaRPr>
                    </a:p>
                  </a:txBody>
                  <a:tcPr marL="43127" marR="43127" marT="0" marB="0"/>
                </a:tc>
                <a:tc>
                  <a:txBody>
                    <a:bodyPr/>
                    <a:lstStyle/>
                    <a:p>
                      <a:pPr algn="l">
                        <a:lnSpc>
                          <a:spcPct val="115000"/>
                        </a:lnSpc>
                        <a:spcAft>
                          <a:spcPts val="0"/>
                        </a:spcAft>
                      </a:pPr>
                      <a:r>
                        <a:rPr lang="kk-KZ" sz="1600">
                          <a:effectLst/>
                          <a:latin typeface="Times New Roman" pitchFamily="18" charset="0"/>
                          <a:cs typeface="Times New Roman" pitchFamily="18" charset="0"/>
                        </a:rPr>
                        <a:t>БДТ-7К-01 2дана, БЗГТ-9  Победа 2 дана</a:t>
                      </a:r>
                      <a:endParaRPr lang="ru-RU" sz="1600">
                        <a:effectLst/>
                        <a:latin typeface="Times New Roman" pitchFamily="18" charset="0"/>
                        <a:ea typeface="Calibri"/>
                        <a:cs typeface="Times New Roman" pitchFamily="18" charset="0"/>
                      </a:endParaRPr>
                    </a:p>
                  </a:txBody>
                  <a:tcPr marL="43127" marR="43127" marT="0" marB="0"/>
                </a:tc>
              </a:tr>
              <a:tr h="277890">
                <a:tc>
                  <a:txBody>
                    <a:bodyPr/>
                    <a:lstStyle/>
                    <a:p>
                      <a:pPr algn="l">
                        <a:lnSpc>
                          <a:spcPct val="115000"/>
                        </a:lnSpc>
                        <a:spcAft>
                          <a:spcPts val="0"/>
                        </a:spcAft>
                      </a:pPr>
                      <a:r>
                        <a:rPr lang="kk-KZ" sz="1600">
                          <a:solidFill>
                            <a:schemeClr val="bg1"/>
                          </a:solidFill>
                          <a:effectLst/>
                          <a:latin typeface="Times New Roman" pitchFamily="18" charset="0"/>
                          <a:cs typeface="Times New Roman" pitchFamily="18" charset="0"/>
                        </a:rPr>
                        <a:t>Грабли</a:t>
                      </a:r>
                      <a:endParaRPr lang="ru-RU" sz="1600">
                        <a:solidFill>
                          <a:schemeClr val="bg1"/>
                        </a:solidFill>
                        <a:effectLst/>
                        <a:latin typeface="Times New Roman" pitchFamily="18" charset="0"/>
                        <a:ea typeface="Calibri"/>
                        <a:cs typeface="Times New Roman" pitchFamily="18" charset="0"/>
                      </a:endParaRPr>
                    </a:p>
                  </a:txBody>
                  <a:tcPr marL="43127" marR="43127" marT="0" marB="0"/>
                </a:tc>
                <a:tc>
                  <a:txBody>
                    <a:bodyPr/>
                    <a:lstStyle/>
                    <a:p>
                      <a:pPr algn="l">
                        <a:lnSpc>
                          <a:spcPct val="115000"/>
                        </a:lnSpc>
                        <a:spcAft>
                          <a:spcPts val="0"/>
                        </a:spcAft>
                      </a:pPr>
                      <a:r>
                        <a:rPr lang="kk-KZ" sz="1600">
                          <a:effectLst/>
                          <a:latin typeface="Times New Roman" pitchFamily="18" charset="0"/>
                          <a:cs typeface="Times New Roman" pitchFamily="18" charset="0"/>
                        </a:rPr>
                        <a:t>ГКП-6,1М</a:t>
                      </a:r>
                      <a:endParaRPr lang="ru-RU" sz="1600">
                        <a:effectLst/>
                        <a:latin typeface="Times New Roman" pitchFamily="18" charset="0"/>
                        <a:ea typeface="Calibri"/>
                        <a:cs typeface="Times New Roman" pitchFamily="18" charset="0"/>
                      </a:endParaRPr>
                    </a:p>
                  </a:txBody>
                  <a:tcPr marL="43127" marR="43127" marT="0" marB="0"/>
                </a:tc>
              </a:tr>
              <a:tr h="277890">
                <a:tc>
                  <a:txBody>
                    <a:bodyPr/>
                    <a:lstStyle/>
                    <a:p>
                      <a:pPr algn="l">
                        <a:lnSpc>
                          <a:spcPct val="115000"/>
                        </a:lnSpc>
                        <a:spcAft>
                          <a:spcPts val="0"/>
                        </a:spcAft>
                      </a:pPr>
                      <a:r>
                        <a:rPr lang="kk-KZ" sz="1600">
                          <a:solidFill>
                            <a:schemeClr val="bg1"/>
                          </a:solidFill>
                          <a:effectLst/>
                          <a:latin typeface="Times New Roman" pitchFamily="18" charset="0"/>
                          <a:cs typeface="Times New Roman" pitchFamily="18" charset="0"/>
                        </a:rPr>
                        <a:t>Тығыздығыштыр</a:t>
                      </a:r>
                      <a:endParaRPr lang="ru-RU" sz="1600">
                        <a:solidFill>
                          <a:schemeClr val="bg1"/>
                        </a:solidFill>
                        <a:effectLst/>
                        <a:latin typeface="Times New Roman" pitchFamily="18" charset="0"/>
                        <a:ea typeface="Calibri"/>
                        <a:cs typeface="Times New Roman" pitchFamily="18" charset="0"/>
                      </a:endParaRPr>
                    </a:p>
                  </a:txBody>
                  <a:tcPr marL="43127" marR="43127" marT="0" marB="0"/>
                </a:tc>
                <a:tc>
                  <a:txBody>
                    <a:bodyPr/>
                    <a:lstStyle/>
                    <a:p>
                      <a:pPr algn="l">
                        <a:lnSpc>
                          <a:spcPct val="115000"/>
                        </a:lnSpc>
                        <a:spcAft>
                          <a:spcPts val="0"/>
                        </a:spcAft>
                      </a:pPr>
                      <a:r>
                        <a:rPr lang="kk-KZ" sz="1600">
                          <a:effectLst/>
                          <a:latin typeface="Times New Roman" pitchFamily="18" charset="0"/>
                          <a:cs typeface="Times New Roman" pitchFamily="18" charset="0"/>
                        </a:rPr>
                        <a:t>ККЗ-9,2Н</a:t>
                      </a:r>
                      <a:endParaRPr lang="ru-RU" sz="1600">
                        <a:effectLst/>
                        <a:latin typeface="Times New Roman" pitchFamily="18" charset="0"/>
                        <a:ea typeface="Calibri"/>
                        <a:cs typeface="Times New Roman" pitchFamily="18" charset="0"/>
                      </a:endParaRPr>
                    </a:p>
                  </a:txBody>
                  <a:tcPr marL="43127" marR="43127" marT="0" marB="0"/>
                </a:tc>
              </a:tr>
              <a:tr h="277890">
                <a:tc>
                  <a:txBody>
                    <a:bodyPr/>
                    <a:lstStyle/>
                    <a:p>
                      <a:pPr algn="l">
                        <a:lnSpc>
                          <a:spcPct val="115000"/>
                        </a:lnSpc>
                        <a:spcAft>
                          <a:spcPts val="0"/>
                        </a:spcAft>
                      </a:pPr>
                      <a:r>
                        <a:rPr lang="kk-KZ" sz="1600">
                          <a:solidFill>
                            <a:schemeClr val="bg1"/>
                          </a:solidFill>
                          <a:effectLst/>
                          <a:latin typeface="Times New Roman" pitchFamily="18" charset="0"/>
                          <a:cs typeface="Times New Roman" pitchFamily="18" charset="0"/>
                        </a:rPr>
                        <a:t>Жүк көліктер</a:t>
                      </a:r>
                      <a:endParaRPr lang="ru-RU" sz="1600">
                        <a:solidFill>
                          <a:schemeClr val="bg1"/>
                        </a:solidFill>
                        <a:effectLst/>
                        <a:latin typeface="Times New Roman" pitchFamily="18" charset="0"/>
                        <a:ea typeface="Calibri"/>
                        <a:cs typeface="Times New Roman" pitchFamily="18" charset="0"/>
                      </a:endParaRPr>
                    </a:p>
                  </a:txBody>
                  <a:tcPr marL="43127" marR="43127" marT="0" marB="0"/>
                </a:tc>
                <a:tc>
                  <a:txBody>
                    <a:bodyPr/>
                    <a:lstStyle/>
                    <a:p>
                      <a:pPr algn="l">
                        <a:lnSpc>
                          <a:spcPct val="115000"/>
                        </a:lnSpc>
                        <a:spcAft>
                          <a:spcPts val="0"/>
                        </a:spcAft>
                      </a:pPr>
                      <a:r>
                        <a:rPr lang="kk-KZ" sz="1600">
                          <a:effectLst/>
                          <a:latin typeface="Times New Roman" pitchFamily="18" charset="0"/>
                          <a:cs typeface="Times New Roman" pitchFamily="18" charset="0"/>
                        </a:rPr>
                        <a:t>Газ-53-2</a:t>
                      </a:r>
                      <a:endParaRPr lang="ru-RU" sz="1600">
                        <a:effectLst/>
                        <a:latin typeface="Times New Roman" pitchFamily="18" charset="0"/>
                        <a:ea typeface="Calibri"/>
                        <a:cs typeface="Times New Roman" pitchFamily="18" charset="0"/>
                      </a:endParaRPr>
                    </a:p>
                  </a:txBody>
                  <a:tcPr marL="43127" marR="43127" marT="0" marB="0"/>
                </a:tc>
              </a:tr>
              <a:tr h="277890">
                <a:tc>
                  <a:txBody>
                    <a:bodyPr/>
                    <a:lstStyle/>
                    <a:p>
                      <a:pPr algn="l">
                        <a:lnSpc>
                          <a:spcPct val="115000"/>
                        </a:lnSpc>
                        <a:spcAft>
                          <a:spcPts val="0"/>
                        </a:spcAft>
                      </a:pPr>
                      <a:r>
                        <a:rPr lang="kk-KZ" sz="1600">
                          <a:solidFill>
                            <a:schemeClr val="bg1"/>
                          </a:solidFill>
                          <a:effectLst/>
                          <a:latin typeface="Times New Roman" pitchFamily="18" charset="0"/>
                          <a:cs typeface="Times New Roman" pitchFamily="18" charset="0"/>
                        </a:rPr>
                        <a:t>Прицептер</a:t>
                      </a:r>
                      <a:endParaRPr lang="ru-RU" sz="1600">
                        <a:solidFill>
                          <a:schemeClr val="bg1"/>
                        </a:solidFill>
                        <a:effectLst/>
                        <a:latin typeface="Times New Roman" pitchFamily="18" charset="0"/>
                        <a:ea typeface="Calibri"/>
                        <a:cs typeface="Times New Roman" pitchFamily="18" charset="0"/>
                      </a:endParaRPr>
                    </a:p>
                  </a:txBody>
                  <a:tcPr marL="43127" marR="43127" marT="0" marB="0"/>
                </a:tc>
                <a:tc>
                  <a:txBody>
                    <a:bodyPr/>
                    <a:lstStyle/>
                    <a:p>
                      <a:pPr algn="l">
                        <a:lnSpc>
                          <a:spcPct val="115000"/>
                        </a:lnSpc>
                        <a:spcAft>
                          <a:spcPts val="0"/>
                        </a:spcAft>
                      </a:pPr>
                      <a:r>
                        <a:rPr lang="kk-KZ" sz="1600" dirty="0">
                          <a:effectLst/>
                          <a:latin typeface="Times New Roman" pitchFamily="18" charset="0"/>
                          <a:cs typeface="Times New Roman" pitchFamily="18" charset="0"/>
                        </a:rPr>
                        <a:t>2ПТС-4</a:t>
                      </a:r>
                      <a:endParaRPr lang="ru-RU" sz="1600" dirty="0">
                        <a:effectLst/>
                        <a:latin typeface="Times New Roman" pitchFamily="18" charset="0"/>
                        <a:ea typeface="Calibri"/>
                        <a:cs typeface="Times New Roman" pitchFamily="18" charset="0"/>
                      </a:endParaRPr>
                    </a:p>
                  </a:txBody>
                  <a:tcPr marL="43127" marR="43127" marT="0" marB="0"/>
                </a:tc>
              </a:tr>
              <a:tr h="277890">
                <a:tc>
                  <a:txBody>
                    <a:bodyPr/>
                    <a:lstStyle/>
                    <a:p>
                      <a:pPr algn="l">
                        <a:lnSpc>
                          <a:spcPct val="115000"/>
                        </a:lnSpc>
                        <a:spcAft>
                          <a:spcPts val="0"/>
                        </a:spcAft>
                      </a:pPr>
                      <a:r>
                        <a:rPr lang="kk-KZ" sz="1600">
                          <a:solidFill>
                            <a:schemeClr val="bg1"/>
                          </a:solidFill>
                          <a:effectLst/>
                          <a:latin typeface="Times New Roman" pitchFamily="18" charset="0"/>
                          <a:cs typeface="Times New Roman" pitchFamily="18" charset="0"/>
                        </a:rPr>
                        <a:t>Жатка</a:t>
                      </a:r>
                      <a:endParaRPr lang="ru-RU" sz="1600">
                        <a:solidFill>
                          <a:schemeClr val="bg1"/>
                        </a:solidFill>
                        <a:effectLst/>
                        <a:latin typeface="Times New Roman" pitchFamily="18" charset="0"/>
                        <a:ea typeface="Calibri"/>
                        <a:cs typeface="Times New Roman" pitchFamily="18" charset="0"/>
                      </a:endParaRPr>
                    </a:p>
                  </a:txBody>
                  <a:tcPr marL="43127" marR="43127" marT="0" marB="0"/>
                </a:tc>
                <a:tc>
                  <a:txBody>
                    <a:bodyPr/>
                    <a:lstStyle/>
                    <a:p>
                      <a:pPr algn="l">
                        <a:lnSpc>
                          <a:spcPct val="115000"/>
                        </a:lnSpc>
                        <a:spcAft>
                          <a:spcPts val="0"/>
                        </a:spcAft>
                      </a:pPr>
                      <a:r>
                        <a:rPr lang="kk-KZ" sz="1600">
                          <a:effectLst/>
                          <a:latin typeface="Times New Roman" pitchFamily="18" charset="0"/>
                          <a:cs typeface="Times New Roman" pitchFamily="18" charset="0"/>
                        </a:rPr>
                        <a:t>ЖВП-4,9</a:t>
                      </a:r>
                      <a:endParaRPr lang="ru-RU" sz="1600">
                        <a:effectLst/>
                        <a:latin typeface="Times New Roman" pitchFamily="18" charset="0"/>
                        <a:ea typeface="Calibri"/>
                        <a:cs typeface="Times New Roman" pitchFamily="18" charset="0"/>
                      </a:endParaRPr>
                    </a:p>
                  </a:txBody>
                  <a:tcPr marL="43127" marR="43127" marT="0" marB="0"/>
                </a:tc>
              </a:tr>
              <a:tr h="277890">
                <a:tc>
                  <a:txBody>
                    <a:bodyPr/>
                    <a:lstStyle/>
                    <a:p>
                      <a:pPr algn="l">
                        <a:lnSpc>
                          <a:spcPct val="115000"/>
                        </a:lnSpc>
                        <a:spcAft>
                          <a:spcPts val="0"/>
                        </a:spcAft>
                      </a:pPr>
                      <a:r>
                        <a:rPr lang="kk-KZ" sz="1600">
                          <a:solidFill>
                            <a:schemeClr val="bg1"/>
                          </a:solidFill>
                          <a:effectLst/>
                          <a:latin typeface="Times New Roman" pitchFamily="18" charset="0"/>
                          <a:cs typeface="Times New Roman" pitchFamily="18" charset="0"/>
                        </a:rPr>
                        <a:t>Шөпті тығыздап жинағыш</a:t>
                      </a:r>
                      <a:endParaRPr lang="ru-RU" sz="1600">
                        <a:solidFill>
                          <a:schemeClr val="bg1"/>
                        </a:solidFill>
                        <a:effectLst/>
                        <a:latin typeface="Times New Roman" pitchFamily="18" charset="0"/>
                        <a:ea typeface="Calibri"/>
                        <a:cs typeface="Times New Roman" pitchFamily="18" charset="0"/>
                      </a:endParaRPr>
                    </a:p>
                  </a:txBody>
                  <a:tcPr marL="43127" marR="43127" marT="0" marB="0"/>
                </a:tc>
                <a:tc>
                  <a:txBody>
                    <a:bodyPr/>
                    <a:lstStyle/>
                    <a:p>
                      <a:pPr algn="l">
                        <a:lnSpc>
                          <a:spcPct val="115000"/>
                        </a:lnSpc>
                        <a:spcAft>
                          <a:spcPts val="0"/>
                        </a:spcAft>
                      </a:pPr>
                      <a:r>
                        <a:rPr lang="kk-KZ" sz="1600">
                          <a:effectLst/>
                          <a:latin typeface="Times New Roman" pitchFamily="18" charset="0"/>
                          <a:cs typeface="Times New Roman" pitchFamily="18" charset="0"/>
                        </a:rPr>
                        <a:t>ПТ-165, ПР-Ф-145</a:t>
                      </a:r>
                      <a:endParaRPr lang="ru-RU" sz="1600">
                        <a:effectLst/>
                        <a:latin typeface="Times New Roman" pitchFamily="18" charset="0"/>
                        <a:ea typeface="Calibri"/>
                        <a:cs typeface="Times New Roman" pitchFamily="18" charset="0"/>
                      </a:endParaRPr>
                    </a:p>
                  </a:txBody>
                  <a:tcPr marL="43127" marR="43127" marT="0" marB="0"/>
                </a:tc>
              </a:tr>
              <a:tr h="277890">
                <a:tc>
                  <a:txBody>
                    <a:bodyPr/>
                    <a:lstStyle/>
                    <a:p>
                      <a:pPr algn="l">
                        <a:lnSpc>
                          <a:spcPct val="115000"/>
                        </a:lnSpc>
                        <a:spcAft>
                          <a:spcPts val="0"/>
                        </a:spcAft>
                      </a:pPr>
                      <a:r>
                        <a:rPr lang="kk-KZ" sz="1600">
                          <a:solidFill>
                            <a:schemeClr val="bg1"/>
                          </a:solidFill>
                          <a:effectLst/>
                          <a:latin typeface="Times New Roman" pitchFamily="18" charset="0"/>
                          <a:cs typeface="Times New Roman" pitchFamily="18" charset="0"/>
                        </a:rPr>
                        <a:t>Тұқым дәрілегіш</a:t>
                      </a:r>
                      <a:endParaRPr lang="ru-RU" sz="1600">
                        <a:solidFill>
                          <a:schemeClr val="bg1"/>
                        </a:solidFill>
                        <a:effectLst/>
                        <a:latin typeface="Times New Roman" pitchFamily="18" charset="0"/>
                        <a:ea typeface="Calibri"/>
                        <a:cs typeface="Times New Roman" pitchFamily="18" charset="0"/>
                      </a:endParaRPr>
                    </a:p>
                  </a:txBody>
                  <a:tcPr marL="43127" marR="43127" marT="0" marB="0"/>
                </a:tc>
                <a:tc>
                  <a:txBody>
                    <a:bodyPr/>
                    <a:lstStyle/>
                    <a:p>
                      <a:pPr algn="l">
                        <a:lnSpc>
                          <a:spcPct val="115000"/>
                        </a:lnSpc>
                        <a:spcAft>
                          <a:spcPts val="0"/>
                        </a:spcAft>
                      </a:pPr>
                      <a:r>
                        <a:rPr lang="kk-KZ" sz="1600">
                          <a:effectLst/>
                          <a:latin typeface="Times New Roman" pitchFamily="18" charset="0"/>
                          <a:cs typeface="Times New Roman" pitchFamily="18" charset="0"/>
                        </a:rPr>
                        <a:t>ПСК-15</a:t>
                      </a:r>
                      <a:endParaRPr lang="ru-RU" sz="1600">
                        <a:effectLst/>
                        <a:latin typeface="Times New Roman" pitchFamily="18" charset="0"/>
                        <a:ea typeface="Calibri"/>
                        <a:cs typeface="Times New Roman" pitchFamily="18" charset="0"/>
                      </a:endParaRPr>
                    </a:p>
                  </a:txBody>
                  <a:tcPr marL="43127" marR="43127" marT="0" marB="0"/>
                </a:tc>
              </a:tr>
              <a:tr h="277890">
                <a:tc>
                  <a:txBody>
                    <a:bodyPr/>
                    <a:lstStyle/>
                    <a:p>
                      <a:pPr algn="l">
                        <a:lnSpc>
                          <a:spcPct val="115000"/>
                        </a:lnSpc>
                        <a:spcAft>
                          <a:spcPts val="0"/>
                        </a:spcAft>
                      </a:pPr>
                      <a:r>
                        <a:rPr lang="kk-KZ" sz="1600">
                          <a:solidFill>
                            <a:schemeClr val="bg1"/>
                          </a:solidFill>
                          <a:effectLst/>
                          <a:latin typeface="Times New Roman" pitchFamily="18" charset="0"/>
                          <a:cs typeface="Times New Roman" pitchFamily="18" charset="0"/>
                        </a:rPr>
                        <a:t>Техникалық көмек</a:t>
                      </a:r>
                      <a:endParaRPr lang="ru-RU" sz="1600">
                        <a:solidFill>
                          <a:schemeClr val="bg1"/>
                        </a:solidFill>
                        <a:effectLst/>
                        <a:latin typeface="Times New Roman" pitchFamily="18" charset="0"/>
                        <a:ea typeface="Calibri"/>
                        <a:cs typeface="Times New Roman" pitchFamily="18" charset="0"/>
                      </a:endParaRPr>
                    </a:p>
                  </a:txBody>
                  <a:tcPr marL="43127" marR="43127" marT="0" marB="0"/>
                </a:tc>
                <a:tc>
                  <a:txBody>
                    <a:bodyPr/>
                    <a:lstStyle/>
                    <a:p>
                      <a:pPr algn="l">
                        <a:lnSpc>
                          <a:spcPct val="115000"/>
                        </a:lnSpc>
                        <a:spcAft>
                          <a:spcPts val="0"/>
                        </a:spcAft>
                      </a:pPr>
                      <a:r>
                        <a:rPr lang="kk-KZ" sz="1600">
                          <a:effectLst/>
                          <a:latin typeface="Times New Roman" pitchFamily="18" charset="0"/>
                          <a:cs typeface="Times New Roman" pitchFamily="18" charset="0"/>
                        </a:rPr>
                        <a:t>Камаз техсервис </a:t>
                      </a:r>
                      <a:endParaRPr lang="ru-RU" sz="1600">
                        <a:effectLst/>
                        <a:latin typeface="Times New Roman" pitchFamily="18" charset="0"/>
                        <a:ea typeface="Calibri"/>
                        <a:cs typeface="Times New Roman" pitchFamily="18" charset="0"/>
                      </a:endParaRPr>
                    </a:p>
                  </a:txBody>
                  <a:tcPr marL="43127" marR="43127" marT="0" marB="0"/>
                </a:tc>
              </a:tr>
              <a:tr h="277890">
                <a:tc>
                  <a:txBody>
                    <a:bodyPr/>
                    <a:lstStyle/>
                    <a:p>
                      <a:pPr algn="l">
                        <a:lnSpc>
                          <a:spcPct val="115000"/>
                        </a:lnSpc>
                        <a:spcAft>
                          <a:spcPts val="0"/>
                        </a:spcAft>
                      </a:pPr>
                      <a:r>
                        <a:rPr lang="kk-KZ" sz="1600">
                          <a:solidFill>
                            <a:schemeClr val="bg1"/>
                          </a:solidFill>
                          <a:effectLst/>
                          <a:latin typeface="Times New Roman" pitchFamily="18" charset="0"/>
                          <a:cs typeface="Times New Roman" pitchFamily="18" charset="0"/>
                        </a:rPr>
                        <a:t>Миксер </a:t>
                      </a:r>
                      <a:endParaRPr lang="ru-RU" sz="1600">
                        <a:solidFill>
                          <a:schemeClr val="bg1"/>
                        </a:solidFill>
                        <a:effectLst/>
                        <a:latin typeface="Times New Roman" pitchFamily="18" charset="0"/>
                        <a:ea typeface="Calibri"/>
                        <a:cs typeface="Times New Roman" pitchFamily="18" charset="0"/>
                      </a:endParaRPr>
                    </a:p>
                  </a:txBody>
                  <a:tcPr marL="43127" marR="43127" marT="0" marB="0"/>
                </a:tc>
                <a:tc>
                  <a:txBody>
                    <a:bodyPr/>
                    <a:lstStyle/>
                    <a:p>
                      <a:pPr algn="l">
                        <a:lnSpc>
                          <a:spcPct val="115000"/>
                        </a:lnSpc>
                        <a:spcAft>
                          <a:spcPts val="0"/>
                        </a:spcAft>
                      </a:pPr>
                      <a:r>
                        <a:rPr lang="en-US" sz="1600">
                          <a:effectLst/>
                          <a:latin typeface="Times New Roman" pitchFamily="18" charset="0"/>
                          <a:cs typeface="Times New Roman" pitchFamily="18" charset="0"/>
                        </a:rPr>
                        <a:t>Metal Fach T-659</a:t>
                      </a:r>
                      <a:endParaRPr lang="ru-RU" sz="1600">
                        <a:effectLst/>
                        <a:latin typeface="Times New Roman" pitchFamily="18" charset="0"/>
                        <a:ea typeface="Calibri"/>
                        <a:cs typeface="Times New Roman" pitchFamily="18" charset="0"/>
                      </a:endParaRPr>
                    </a:p>
                  </a:txBody>
                  <a:tcPr marL="43127" marR="43127" marT="0" marB="0"/>
                </a:tc>
              </a:tr>
              <a:tr h="277890">
                <a:tc>
                  <a:txBody>
                    <a:bodyPr/>
                    <a:lstStyle/>
                    <a:p>
                      <a:pPr algn="l">
                        <a:lnSpc>
                          <a:spcPct val="115000"/>
                        </a:lnSpc>
                        <a:spcAft>
                          <a:spcPts val="0"/>
                        </a:spcAft>
                      </a:pPr>
                      <a:r>
                        <a:rPr lang="kk-KZ" sz="1600">
                          <a:solidFill>
                            <a:schemeClr val="bg1"/>
                          </a:solidFill>
                          <a:effectLst/>
                          <a:latin typeface="Times New Roman" pitchFamily="18" charset="0"/>
                          <a:cs typeface="Times New Roman" pitchFamily="18" charset="0"/>
                        </a:rPr>
                        <a:t>Жеңіл автокөлік</a:t>
                      </a:r>
                      <a:endParaRPr lang="ru-RU" sz="1600">
                        <a:solidFill>
                          <a:schemeClr val="bg1"/>
                        </a:solidFill>
                        <a:effectLst/>
                        <a:latin typeface="Times New Roman" pitchFamily="18" charset="0"/>
                        <a:ea typeface="Calibri"/>
                        <a:cs typeface="Times New Roman" pitchFamily="18" charset="0"/>
                      </a:endParaRPr>
                    </a:p>
                  </a:txBody>
                  <a:tcPr marL="43127" marR="43127" marT="0" marB="0"/>
                </a:tc>
                <a:tc>
                  <a:txBody>
                    <a:bodyPr/>
                    <a:lstStyle/>
                    <a:p>
                      <a:pPr algn="l">
                        <a:lnSpc>
                          <a:spcPct val="115000"/>
                        </a:lnSpc>
                        <a:spcAft>
                          <a:spcPts val="0"/>
                        </a:spcAft>
                      </a:pPr>
                      <a:r>
                        <a:rPr lang="kk-KZ" sz="1600">
                          <a:effectLst/>
                          <a:latin typeface="Times New Roman" pitchFamily="18" charset="0"/>
                          <a:cs typeface="Times New Roman" pitchFamily="18" charset="0"/>
                        </a:rPr>
                        <a:t>Уаз-4</a:t>
                      </a:r>
                      <a:endParaRPr lang="ru-RU" sz="1600">
                        <a:effectLst/>
                        <a:latin typeface="Times New Roman" pitchFamily="18" charset="0"/>
                        <a:ea typeface="Calibri"/>
                        <a:cs typeface="Times New Roman" pitchFamily="18" charset="0"/>
                      </a:endParaRPr>
                    </a:p>
                  </a:txBody>
                  <a:tcPr marL="43127" marR="43127" marT="0" marB="0"/>
                </a:tc>
              </a:tr>
              <a:tr h="277890">
                <a:tc>
                  <a:txBody>
                    <a:bodyPr/>
                    <a:lstStyle/>
                    <a:p>
                      <a:pPr algn="l">
                        <a:lnSpc>
                          <a:spcPct val="115000"/>
                        </a:lnSpc>
                        <a:spcAft>
                          <a:spcPts val="0"/>
                        </a:spcAft>
                      </a:pPr>
                      <a:r>
                        <a:rPr lang="kk-KZ" sz="1600" dirty="0">
                          <a:solidFill>
                            <a:schemeClr val="bg1"/>
                          </a:solidFill>
                          <a:effectLst/>
                          <a:latin typeface="Times New Roman" pitchFamily="18" charset="0"/>
                          <a:cs typeface="Times New Roman" pitchFamily="18" charset="0"/>
                        </a:rPr>
                        <a:t>Терең қопсытқыш</a:t>
                      </a:r>
                      <a:endParaRPr lang="ru-RU" sz="1600" dirty="0">
                        <a:solidFill>
                          <a:schemeClr val="bg1"/>
                        </a:solidFill>
                        <a:effectLst/>
                        <a:latin typeface="Times New Roman" pitchFamily="18" charset="0"/>
                        <a:ea typeface="Calibri"/>
                        <a:cs typeface="Times New Roman" pitchFamily="18" charset="0"/>
                      </a:endParaRPr>
                    </a:p>
                  </a:txBody>
                  <a:tcPr marL="43127" marR="43127" marT="0" marB="0"/>
                </a:tc>
                <a:tc>
                  <a:txBody>
                    <a:bodyPr/>
                    <a:lstStyle/>
                    <a:p>
                      <a:pPr algn="l">
                        <a:lnSpc>
                          <a:spcPct val="115000"/>
                        </a:lnSpc>
                        <a:spcAft>
                          <a:spcPts val="0"/>
                        </a:spcAft>
                      </a:pPr>
                      <a:r>
                        <a:rPr lang="kk-KZ" sz="1600" dirty="0">
                          <a:effectLst/>
                          <a:latin typeface="Times New Roman" pitchFamily="18" charset="0"/>
                          <a:cs typeface="Times New Roman" pitchFamily="18" charset="0"/>
                        </a:rPr>
                        <a:t>ПЛН-8-35, ПГ-3-5</a:t>
                      </a:r>
                      <a:endParaRPr lang="ru-RU" sz="1600" dirty="0">
                        <a:effectLst/>
                        <a:latin typeface="Times New Roman" pitchFamily="18" charset="0"/>
                        <a:ea typeface="Calibri"/>
                        <a:cs typeface="Times New Roman" pitchFamily="18" charset="0"/>
                      </a:endParaRPr>
                    </a:p>
                  </a:txBody>
                  <a:tcPr marL="43127" marR="43127" marT="0" marB="0"/>
                </a:tc>
              </a:tr>
            </a:tbl>
          </a:graphicData>
        </a:graphic>
      </p:graphicFrame>
    </p:spTree>
    <p:extLst>
      <p:ext uri="{BB962C8B-B14F-4D97-AF65-F5344CB8AC3E}">
        <p14:creationId xmlns:p14="http://schemas.microsoft.com/office/powerpoint/2010/main" xmlns="" val="24272889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LENOVO\Documents\My Bluetooth\20160919_171132(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9756" y="1196752"/>
            <a:ext cx="8964488" cy="538015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a:ext uri="{909E8E84-426E-40DD-AFC4-6F175D3DCCD1}">
              <a14:hiddenFill xmlns:a14="http://schemas.microsoft.com/office/drawing/2010/main" xmlns="">
                <a:solidFill>
                  <a:srgbClr val="FFFFFF"/>
                </a:solidFill>
              </a14:hiddenFill>
            </a:ext>
          </a:extLst>
        </p:spPr>
      </p:pic>
      <p:sp>
        <p:nvSpPr>
          <p:cNvPr id="5" name="Скругленный прямоугольник 4"/>
          <p:cNvSpPr/>
          <p:nvPr/>
        </p:nvSpPr>
        <p:spPr>
          <a:xfrm>
            <a:off x="251520" y="144016"/>
            <a:ext cx="8640960" cy="105273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lvl="0" algn="ctr"/>
            <a:r>
              <a:rPr lang="kk-KZ" sz="2400" b="1" dirty="0">
                <a:solidFill>
                  <a:prstClr val="black"/>
                </a:solidFill>
                <a:latin typeface="Times New Roman" pitchFamily="18" charset="0"/>
                <a:cs typeface="Times New Roman" pitchFamily="18" charset="0"/>
              </a:rPr>
              <a:t>«C. Сейфуллин атындағы ҚазАТУ-нің  ғылыми-өндірістік </a:t>
            </a:r>
            <a:r>
              <a:rPr lang="kk-KZ" sz="2400" b="1" dirty="0" smtClean="0">
                <a:solidFill>
                  <a:prstClr val="black"/>
                </a:solidFill>
                <a:latin typeface="Times New Roman" pitchFamily="18" charset="0"/>
                <a:cs typeface="Times New Roman" pitchFamily="18" charset="0"/>
              </a:rPr>
              <a:t>кампусындағы» машина-трактор кешені</a:t>
            </a:r>
            <a:endParaRPr lang="ru-RU" sz="2400" dirty="0">
              <a:solidFill>
                <a:prstClr val="black"/>
              </a:solidFill>
            </a:endParaRPr>
          </a:p>
        </p:txBody>
      </p:sp>
    </p:spTree>
    <p:extLst>
      <p:ext uri="{BB962C8B-B14F-4D97-AF65-F5344CB8AC3E}">
        <p14:creationId xmlns:p14="http://schemas.microsoft.com/office/powerpoint/2010/main" xmlns="" val="789271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5737" y="476672"/>
            <a:ext cx="9108263" cy="1512168"/>
          </a:xfrm>
        </p:spPr>
        <p:txBody>
          <a:bodyPr>
            <a:normAutofit/>
          </a:bodyPr>
          <a:lstStyle/>
          <a:p>
            <a:pPr marL="18288" indent="0" algn="ctr">
              <a:buNone/>
            </a:pPr>
            <a:r>
              <a:rPr lang="kk-KZ" sz="2200" b="1" dirty="0">
                <a:effectLst/>
                <a:latin typeface="Times New Roman"/>
                <a:ea typeface="Calibri"/>
              </a:rPr>
              <a:t>Ақмола обылысы, Целиноград ауданы «C. Сейфуллин атындағы ҚазАТУ-нің  ғылыми-өндірістік кампусында»</a:t>
            </a:r>
            <a:r>
              <a:rPr lang="kk-KZ" sz="2200" b="1" dirty="0">
                <a:solidFill>
                  <a:srgbClr val="000000"/>
                </a:solidFill>
                <a:effectLst/>
                <a:latin typeface="Times New Roman"/>
                <a:ea typeface="Calibri"/>
              </a:rPr>
              <a:t> </a:t>
            </a:r>
            <a:r>
              <a:rPr lang="kk-KZ" sz="2200" b="1" dirty="0">
                <a:effectLst/>
                <a:latin typeface="Times New Roman"/>
                <a:ea typeface="Calibri"/>
              </a:rPr>
              <a:t>  картоп  дақылының өсіру ерекшелігі мен өнімділігі.</a:t>
            </a:r>
            <a:endParaRPr lang="ru-RU" sz="2200" dirty="0">
              <a:latin typeface="Times New Roman" pitchFamily="18" charset="0"/>
              <a:cs typeface="Times New Roman" pitchFamily="18" charset="0"/>
            </a:endParaRPr>
          </a:p>
        </p:txBody>
      </p:sp>
      <p:sp>
        <p:nvSpPr>
          <p:cNvPr id="4" name="Прямоугольник 3"/>
          <p:cNvSpPr/>
          <p:nvPr/>
        </p:nvSpPr>
        <p:spPr>
          <a:xfrm>
            <a:off x="395536" y="2060848"/>
            <a:ext cx="8568952" cy="4176464"/>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endParaRPr lang="en-US" sz="2000" b="1" dirty="0" smtClean="0">
              <a:latin typeface="Times New Roman"/>
              <a:ea typeface="Calibri"/>
              <a:cs typeface="Times New Roman"/>
            </a:endParaRPr>
          </a:p>
          <a:p>
            <a:r>
              <a:rPr lang="kk-KZ" sz="2000" b="1" dirty="0" smtClean="0"/>
              <a:t>Биылғы жылы Қазақстан Республикасының фермерлері 190 мың га жерге картоп өсірді. Алматы обылсы картопты ең көп өсіретін аймақтың бірі. Әрбір жыл сайын елімізде 3,5 млн тонна өнім  жиналады. Биыл басқа жылдармен салыстырғанда жауын-шашын мөлшері анағұрлым жоғары болды. </a:t>
            </a:r>
            <a:endParaRPr lang="ru-RU" sz="2000" b="1" dirty="0" smtClean="0"/>
          </a:p>
          <a:p>
            <a:r>
              <a:rPr lang="kk-KZ" sz="2000" b="1" dirty="0" smtClean="0"/>
              <a:t>Медициналық тұрғыдан алып қарағанда әрбір адам орта есеппен жылына 100кг картоп өнімдерін тұтынуы қажет. Сонда біздің елімізге 1,7 млн тонна картоп өнімі қажет. Бұл – тағамдық көрсеткіш. Шамамен 190 мың га жерге картоп отырғызу үшін 700 мың тонна тұқым қажет. Сонда 2,4 млн тонна ішкі қажеттілік. Бұл көрсеткіш еліміздің ішкі сұранысын толығымен қамтамасыз етіп отыр</a:t>
            </a:r>
            <a:r>
              <a:rPr lang="kk-KZ" sz="2000" dirty="0" smtClean="0"/>
              <a:t>. </a:t>
            </a:r>
            <a:endParaRPr lang="ru-RU" sz="2000" dirty="0" smtClean="0"/>
          </a:p>
          <a:p>
            <a:pPr indent="449580" algn="just">
              <a:lnSpc>
                <a:spcPct val="115000"/>
              </a:lnSpc>
              <a:spcAft>
                <a:spcPts val="0"/>
              </a:spcAft>
            </a:pPr>
            <a:endParaRPr lang="ru-RU" sz="2100" b="1" dirty="0">
              <a:effectLst/>
              <a:latin typeface="Cambria"/>
              <a:ea typeface="Calibri"/>
              <a:cs typeface="Times New Roman"/>
            </a:endParaRPr>
          </a:p>
        </p:txBody>
      </p:sp>
    </p:spTree>
    <p:extLst>
      <p:ext uri="{BB962C8B-B14F-4D97-AF65-F5344CB8AC3E}">
        <p14:creationId xmlns:p14="http://schemas.microsoft.com/office/powerpoint/2010/main" xmlns="" val="10344291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0" y="0"/>
            <a:ext cx="9144000" cy="6858000"/>
          </a:xfrm>
        </p:spPr>
        <p:txBody>
          <a:bodyPr>
            <a:normAutofit/>
          </a:bodyPr>
          <a:lstStyle/>
          <a:p>
            <a:r>
              <a:rPr lang="kk-KZ" sz="2400" b="1" dirty="0" smtClean="0"/>
              <a:t>Дүние жүзі бойынша картоп өндіруден Қытай мемлекеті бірінші орында тұр. Жылдық көрсеткіші 75 млн тонна. Екінші орынды көршілес мемлекет Ресей иемденуде. Жылдық көрсеткіші 35 млн тонна. Кей жылдары Қазақстаннан артылған 1 млн тонна картоп Ресей нарығына шығады.  </a:t>
            </a:r>
            <a:endParaRPr lang="ru-RU" sz="2400" b="1" dirty="0" smtClean="0"/>
          </a:p>
          <a:p>
            <a:r>
              <a:rPr lang="kk-KZ" sz="2400" b="1" dirty="0" smtClean="0"/>
              <a:t>Қазақстанда аудандастырылған картоп сорттары басқа шет елдердің сорттарынан айырмашылығы ыстыққа, құрғақшылыққа, суыққа және әр түрлі ауруларға төзімді болып келеді. Бұл дегеніміз әр түрлі химиялық өңдеулерді көп қажет етпейді. Осының нәтижесінде Қазақстандық сорттар экологиялық таза және сапасы жоғары болып келеді. </a:t>
            </a:r>
            <a:endParaRPr lang="ru-RU" sz="2400" b="1" dirty="0" smtClean="0"/>
          </a:p>
          <a:p>
            <a:pPr>
              <a:buNone/>
            </a:pPr>
            <a:endParaRPr lang="ru-RU" dirty="0"/>
          </a:p>
        </p:txBody>
      </p:sp>
      <p:sp>
        <p:nvSpPr>
          <p:cNvPr id="3" name="Заголовок 2"/>
          <p:cNvSpPr>
            <a:spLocks noGrp="1"/>
          </p:cNvSpPr>
          <p:nvPr>
            <p:ph type="title"/>
          </p:nvPr>
        </p:nvSpPr>
        <p:spPr/>
        <p:txBody>
          <a:bodyPr/>
          <a:lstStyle/>
          <a:p>
            <a:r>
              <a:rPr lang="en-US" dirty="0" smtClean="0"/>
              <a:t>   </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xmlns="" val="3042300597"/>
              </p:ext>
            </p:extLst>
          </p:nvPr>
        </p:nvGraphicFramePr>
        <p:xfrm>
          <a:off x="0" y="27321"/>
          <a:ext cx="9199418" cy="6908038"/>
        </p:xfrm>
        <a:graphic>
          <a:graphicData uri="http://schemas.openxmlformats.org/drawingml/2006/table">
            <a:tbl>
              <a:tblPr>
                <a:tableStyleId>{5C22544A-7EE6-4342-B048-85BDC9FD1C3A}</a:tableStyleId>
              </a:tblPr>
              <a:tblGrid>
                <a:gridCol w="794158"/>
                <a:gridCol w="3582952"/>
                <a:gridCol w="4822308"/>
              </a:tblGrid>
              <a:tr h="570724">
                <a:tc>
                  <a:txBody>
                    <a:bodyPr/>
                    <a:lstStyle/>
                    <a:p>
                      <a:pPr algn="just">
                        <a:lnSpc>
                          <a:spcPct val="115000"/>
                        </a:lnSpc>
                        <a:spcAft>
                          <a:spcPts val="1000"/>
                        </a:spcAft>
                      </a:pPr>
                      <a:r>
                        <a:rPr lang="kk-KZ" sz="1800">
                          <a:effectLst/>
                          <a:latin typeface="Times New Roman" pitchFamily="18" charset="0"/>
                          <a:cs typeface="Times New Roman" pitchFamily="18" charset="0"/>
                        </a:rPr>
                        <a:t>Қатар саны</a:t>
                      </a:r>
                      <a:endParaRPr lang="ru-RU" sz="1800">
                        <a:effectLst/>
                        <a:latin typeface="Times New Roman" pitchFamily="18" charset="0"/>
                        <a:ea typeface="Calibri"/>
                        <a:cs typeface="Times New Roman" pitchFamily="18" charset="0"/>
                      </a:endParaRPr>
                    </a:p>
                  </a:txBody>
                  <a:tcPr marL="33847" marR="33847" marT="0" marB="0"/>
                </a:tc>
                <a:tc>
                  <a:txBody>
                    <a:bodyPr/>
                    <a:lstStyle/>
                    <a:p>
                      <a:pPr algn="just">
                        <a:lnSpc>
                          <a:spcPct val="115000"/>
                        </a:lnSpc>
                        <a:spcAft>
                          <a:spcPts val="1000"/>
                        </a:spcAft>
                      </a:pPr>
                      <a:r>
                        <a:rPr lang="kk-KZ" sz="1800">
                          <a:effectLst/>
                          <a:latin typeface="Times New Roman" pitchFamily="18" charset="0"/>
                          <a:cs typeface="Times New Roman" pitchFamily="18" charset="0"/>
                        </a:rPr>
                        <a:t>Танап </a:t>
                      </a:r>
                      <a:endParaRPr lang="ru-RU" sz="1800">
                        <a:effectLst/>
                        <a:latin typeface="Times New Roman" pitchFamily="18" charset="0"/>
                        <a:ea typeface="Calibri"/>
                        <a:cs typeface="Times New Roman" pitchFamily="18" charset="0"/>
                      </a:endParaRPr>
                    </a:p>
                  </a:txBody>
                  <a:tcPr marL="33847" marR="33847" marT="0" marB="0"/>
                </a:tc>
                <a:tc>
                  <a:txBody>
                    <a:bodyPr/>
                    <a:lstStyle/>
                    <a:p>
                      <a:pPr algn="just">
                        <a:lnSpc>
                          <a:spcPct val="115000"/>
                        </a:lnSpc>
                        <a:spcAft>
                          <a:spcPts val="1000"/>
                        </a:spcAft>
                      </a:pPr>
                      <a:r>
                        <a:rPr lang="kk-KZ" sz="1800">
                          <a:effectLst/>
                          <a:latin typeface="Times New Roman" pitchFamily="18" charset="0"/>
                          <a:cs typeface="Times New Roman" pitchFamily="18" charset="0"/>
                        </a:rPr>
                        <a:t>Агротехникалық шаралар.</a:t>
                      </a:r>
                      <a:endParaRPr lang="ru-RU" sz="1800">
                        <a:effectLst/>
                        <a:latin typeface="Times New Roman" pitchFamily="18" charset="0"/>
                        <a:ea typeface="Calibri"/>
                        <a:cs typeface="Times New Roman" pitchFamily="18" charset="0"/>
                      </a:endParaRPr>
                    </a:p>
                  </a:txBody>
                  <a:tcPr marL="33847" marR="33847" marT="0" marB="0"/>
                </a:tc>
              </a:tr>
              <a:tr h="285362">
                <a:tc>
                  <a:txBody>
                    <a:bodyPr/>
                    <a:lstStyle/>
                    <a:p>
                      <a:pPr algn="just">
                        <a:lnSpc>
                          <a:spcPct val="115000"/>
                        </a:lnSpc>
                        <a:spcAft>
                          <a:spcPts val="1000"/>
                        </a:spcAft>
                      </a:pPr>
                      <a:r>
                        <a:rPr lang="kk-KZ" sz="1800">
                          <a:effectLst/>
                          <a:latin typeface="Times New Roman" pitchFamily="18" charset="0"/>
                          <a:cs typeface="Times New Roman" pitchFamily="18" charset="0"/>
                        </a:rPr>
                        <a:t>1</a:t>
                      </a:r>
                      <a:endParaRPr lang="ru-RU" sz="1800">
                        <a:effectLst/>
                        <a:latin typeface="Times New Roman" pitchFamily="18" charset="0"/>
                        <a:ea typeface="Calibri"/>
                        <a:cs typeface="Times New Roman" pitchFamily="18" charset="0"/>
                      </a:endParaRPr>
                    </a:p>
                  </a:txBody>
                  <a:tcPr marL="33847" marR="33847" marT="0" marB="0"/>
                </a:tc>
                <a:tc>
                  <a:txBody>
                    <a:bodyPr/>
                    <a:lstStyle/>
                    <a:p>
                      <a:pPr algn="just">
                        <a:lnSpc>
                          <a:spcPct val="115000"/>
                        </a:lnSpc>
                        <a:spcAft>
                          <a:spcPts val="1000"/>
                        </a:spcAft>
                      </a:pPr>
                      <a:r>
                        <a:rPr lang="kk-KZ" sz="1800">
                          <a:effectLst/>
                          <a:latin typeface="Times New Roman" pitchFamily="18" charset="0"/>
                          <a:cs typeface="Times New Roman" pitchFamily="18" charset="0"/>
                        </a:rPr>
                        <a:t>2</a:t>
                      </a:r>
                      <a:endParaRPr lang="ru-RU" sz="1800">
                        <a:effectLst/>
                        <a:latin typeface="Times New Roman" pitchFamily="18" charset="0"/>
                        <a:ea typeface="Calibri"/>
                        <a:cs typeface="Times New Roman" pitchFamily="18" charset="0"/>
                      </a:endParaRPr>
                    </a:p>
                  </a:txBody>
                  <a:tcPr marL="33847" marR="33847" marT="0" marB="0"/>
                </a:tc>
                <a:tc>
                  <a:txBody>
                    <a:bodyPr/>
                    <a:lstStyle/>
                    <a:p>
                      <a:pPr algn="just">
                        <a:lnSpc>
                          <a:spcPct val="115000"/>
                        </a:lnSpc>
                        <a:spcAft>
                          <a:spcPts val="1000"/>
                        </a:spcAft>
                      </a:pPr>
                      <a:r>
                        <a:rPr lang="kk-KZ" sz="1800">
                          <a:effectLst/>
                          <a:latin typeface="Times New Roman" pitchFamily="18" charset="0"/>
                          <a:cs typeface="Times New Roman" pitchFamily="18" charset="0"/>
                        </a:rPr>
                        <a:t>3</a:t>
                      </a:r>
                      <a:endParaRPr lang="ru-RU" sz="1800">
                        <a:effectLst/>
                        <a:latin typeface="Times New Roman" pitchFamily="18" charset="0"/>
                        <a:ea typeface="Calibri"/>
                        <a:cs typeface="Times New Roman" pitchFamily="18" charset="0"/>
                      </a:endParaRPr>
                    </a:p>
                  </a:txBody>
                  <a:tcPr marL="33847" marR="33847" marT="0" marB="0"/>
                </a:tc>
              </a:tr>
              <a:tr h="285362">
                <a:tc>
                  <a:txBody>
                    <a:bodyPr/>
                    <a:lstStyle/>
                    <a:p>
                      <a:pPr algn="just">
                        <a:lnSpc>
                          <a:spcPct val="115000"/>
                        </a:lnSpc>
                        <a:spcAft>
                          <a:spcPts val="1000"/>
                        </a:spcAft>
                      </a:pPr>
                      <a:r>
                        <a:rPr lang="kk-KZ" sz="1800">
                          <a:effectLst/>
                          <a:latin typeface="Times New Roman" pitchFamily="18" charset="0"/>
                          <a:cs typeface="Times New Roman" pitchFamily="18" charset="0"/>
                        </a:rPr>
                        <a:t>1</a:t>
                      </a:r>
                      <a:endParaRPr lang="ru-RU" sz="1800">
                        <a:effectLst/>
                        <a:latin typeface="Times New Roman" pitchFamily="18" charset="0"/>
                        <a:ea typeface="Calibri"/>
                        <a:cs typeface="Times New Roman" pitchFamily="18" charset="0"/>
                      </a:endParaRPr>
                    </a:p>
                  </a:txBody>
                  <a:tcPr marL="33847" marR="33847" marT="0" marB="0"/>
                </a:tc>
                <a:tc>
                  <a:txBody>
                    <a:bodyPr/>
                    <a:lstStyle/>
                    <a:p>
                      <a:pPr algn="just">
                        <a:lnSpc>
                          <a:spcPct val="115000"/>
                        </a:lnSpc>
                        <a:spcAft>
                          <a:spcPts val="1000"/>
                        </a:spcAft>
                      </a:pPr>
                      <a:r>
                        <a:rPr lang="kk-KZ" sz="1800">
                          <a:effectLst/>
                          <a:latin typeface="Times New Roman" pitchFamily="18" charset="0"/>
                          <a:cs typeface="Times New Roman" pitchFamily="18" charset="0"/>
                        </a:rPr>
                        <a:t>Дақыл, сорт</a:t>
                      </a:r>
                      <a:endParaRPr lang="ru-RU" sz="1800">
                        <a:effectLst/>
                        <a:latin typeface="Times New Roman" pitchFamily="18" charset="0"/>
                        <a:ea typeface="Calibri"/>
                        <a:cs typeface="Times New Roman" pitchFamily="18" charset="0"/>
                      </a:endParaRPr>
                    </a:p>
                  </a:txBody>
                  <a:tcPr marL="33847" marR="33847" marT="0" marB="0"/>
                </a:tc>
                <a:tc>
                  <a:txBody>
                    <a:bodyPr/>
                    <a:lstStyle/>
                    <a:p>
                      <a:pPr algn="just">
                        <a:lnSpc>
                          <a:spcPct val="115000"/>
                        </a:lnSpc>
                        <a:spcAft>
                          <a:spcPts val="1000"/>
                        </a:spcAft>
                      </a:pPr>
                      <a:r>
                        <a:rPr lang="kk-KZ" sz="1800">
                          <a:effectLst/>
                          <a:latin typeface="Times New Roman" pitchFamily="18" charset="0"/>
                          <a:cs typeface="Times New Roman" pitchFamily="18" charset="0"/>
                        </a:rPr>
                        <a:t>Картоп, </a:t>
                      </a:r>
                      <a:endParaRPr lang="ru-RU" sz="1800">
                        <a:effectLst/>
                        <a:latin typeface="Times New Roman" pitchFamily="18" charset="0"/>
                        <a:ea typeface="Calibri"/>
                        <a:cs typeface="Times New Roman" pitchFamily="18" charset="0"/>
                      </a:endParaRPr>
                    </a:p>
                  </a:txBody>
                  <a:tcPr marL="33847" marR="33847" marT="0" marB="0"/>
                </a:tc>
              </a:tr>
              <a:tr h="396440">
                <a:tc>
                  <a:txBody>
                    <a:bodyPr/>
                    <a:lstStyle/>
                    <a:p>
                      <a:pPr algn="just">
                        <a:lnSpc>
                          <a:spcPct val="115000"/>
                        </a:lnSpc>
                        <a:spcAft>
                          <a:spcPts val="1000"/>
                        </a:spcAft>
                      </a:pPr>
                      <a:r>
                        <a:rPr lang="kk-KZ" sz="1800">
                          <a:effectLst/>
                          <a:latin typeface="Times New Roman" pitchFamily="18" charset="0"/>
                          <a:cs typeface="Times New Roman" pitchFamily="18" charset="0"/>
                        </a:rPr>
                        <a:t>2</a:t>
                      </a:r>
                      <a:endParaRPr lang="ru-RU" sz="1800">
                        <a:effectLst/>
                        <a:latin typeface="Times New Roman" pitchFamily="18" charset="0"/>
                        <a:ea typeface="Calibri"/>
                        <a:cs typeface="Times New Roman" pitchFamily="18" charset="0"/>
                      </a:endParaRPr>
                    </a:p>
                  </a:txBody>
                  <a:tcPr marL="33847" marR="33847" marT="0" marB="0"/>
                </a:tc>
                <a:tc>
                  <a:txBody>
                    <a:bodyPr/>
                    <a:lstStyle/>
                    <a:p>
                      <a:pPr algn="just">
                        <a:lnSpc>
                          <a:spcPct val="115000"/>
                        </a:lnSpc>
                        <a:spcAft>
                          <a:spcPts val="1000"/>
                        </a:spcAft>
                      </a:pPr>
                      <a:r>
                        <a:rPr lang="kk-KZ" sz="1800">
                          <a:effectLst/>
                          <a:latin typeface="Times New Roman" pitchFamily="18" charset="0"/>
                          <a:cs typeface="Times New Roman" pitchFamily="18" charset="0"/>
                        </a:rPr>
                        <a:t>Алғы дақыл, негізгі өңдеу тәсілі</a:t>
                      </a:r>
                      <a:endParaRPr lang="ru-RU" sz="1800">
                        <a:effectLst/>
                        <a:latin typeface="Times New Roman" pitchFamily="18" charset="0"/>
                        <a:ea typeface="Calibri"/>
                        <a:cs typeface="Times New Roman" pitchFamily="18" charset="0"/>
                      </a:endParaRPr>
                    </a:p>
                  </a:txBody>
                  <a:tcPr marL="33847" marR="33847" marT="0" marB="0"/>
                </a:tc>
                <a:tc>
                  <a:txBody>
                    <a:bodyPr/>
                    <a:lstStyle/>
                    <a:p>
                      <a:pPr algn="just">
                        <a:lnSpc>
                          <a:spcPct val="115000"/>
                        </a:lnSpc>
                        <a:spcAft>
                          <a:spcPts val="1000"/>
                        </a:spcAft>
                      </a:pPr>
                      <a:r>
                        <a:rPr lang="kk-KZ" sz="1800">
                          <a:effectLst/>
                          <a:latin typeface="Times New Roman" pitchFamily="18" charset="0"/>
                          <a:cs typeface="Times New Roman" pitchFamily="18" charset="0"/>
                        </a:rPr>
                        <a:t>Тың жер</a:t>
                      </a:r>
                      <a:endParaRPr lang="ru-RU" sz="1800">
                        <a:effectLst/>
                        <a:latin typeface="Times New Roman" pitchFamily="18" charset="0"/>
                        <a:ea typeface="Calibri"/>
                        <a:cs typeface="Times New Roman" pitchFamily="18" charset="0"/>
                      </a:endParaRPr>
                    </a:p>
                  </a:txBody>
                  <a:tcPr marL="33847" marR="33847" marT="0" marB="0"/>
                </a:tc>
              </a:tr>
              <a:tr h="570724">
                <a:tc>
                  <a:txBody>
                    <a:bodyPr/>
                    <a:lstStyle/>
                    <a:p>
                      <a:pPr algn="just">
                        <a:lnSpc>
                          <a:spcPct val="115000"/>
                        </a:lnSpc>
                        <a:spcAft>
                          <a:spcPts val="1000"/>
                        </a:spcAft>
                      </a:pPr>
                      <a:r>
                        <a:rPr lang="kk-KZ" sz="1800">
                          <a:effectLst/>
                          <a:latin typeface="Times New Roman" pitchFamily="18" charset="0"/>
                          <a:cs typeface="Times New Roman" pitchFamily="18" charset="0"/>
                        </a:rPr>
                        <a:t>3</a:t>
                      </a:r>
                      <a:endParaRPr lang="ru-RU" sz="1800">
                        <a:effectLst/>
                        <a:latin typeface="Times New Roman" pitchFamily="18" charset="0"/>
                        <a:ea typeface="Calibri"/>
                        <a:cs typeface="Times New Roman" pitchFamily="18" charset="0"/>
                      </a:endParaRPr>
                    </a:p>
                  </a:txBody>
                  <a:tcPr marL="33847" marR="33847" marT="0" marB="0"/>
                </a:tc>
                <a:tc>
                  <a:txBody>
                    <a:bodyPr/>
                    <a:lstStyle/>
                    <a:p>
                      <a:pPr algn="just">
                        <a:lnSpc>
                          <a:spcPct val="115000"/>
                        </a:lnSpc>
                        <a:spcAft>
                          <a:spcPts val="1000"/>
                        </a:spcAft>
                      </a:pPr>
                      <a:r>
                        <a:rPr lang="kk-KZ" sz="1800">
                          <a:effectLst/>
                          <a:latin typeface="Times New Roman" pitchFamily="18" charset="0"/>
                          <a:cs typeface="Times New Roman" pitchFamily="18" charset="0"/>
                        </a:rPr>
                        <a:t>Себу алдында топырақ өңдеу</a:t>
                      </a:r>
                      <a:endParaRPr lang="ru-RU" sz="1800">
                        <a:effectLst/>
                        <a:latin typeface="Times New Roman" pitchFamily="18" charset="0"/>
                        <a:ea typeface="Calibri"/>
                        <a:cs typeface="Times New Roman" pitchFamily="18" charset="0"/>
                      </a:endParaRPr>
                    </a:p>
                  </a:txBody>
                  <a:tcPr marL="33847" marR="33847" marT="0" marB="0"/>
                </a:tc>
                <a:tc>
                  <a:txBody>
                    <a:bodyPr/>
                    <a:lstStyle/>
                    <a:p>
                      <a:pPr algn="just">
                        <a:lnSpc>
                          <a:spcPct val="115000"/>
                        </a:lnSpc>
                        <a:spcAft>
                          <a:spcPts val="1000"/>
                        </a:spcAft>
                      </a:pPr>
                      <a:r>
                        <a:rPr lang="kk-KZ" sz="1800">
                          <a:effectLst/>
                          <a:latin typeface="Times New Roman" pitchFamily="18" charset="0"/>
                          <a:cs typeface="Times New Roman" pitchFamily="18" charset="0"/>
                        </a:rPr>
                        <a:t>Топырақты жеңіл тырмалармен 2 ізді тырмалау. Культивация.  (03.05)</a:t>
                      </a:r>
                      <a:endParaRPr lang="ru-RU" sz="1800">
                        <a:effectLst/>
                        <a:latin typeface="Times New Roman" pitchFamily="18" charset="0"/>
                        <a:ea typeface="Calibri"/>
                        <a:cs typeface="Times New Roman" pitchFamily="18" charset="0"/>
                      </a:endParaRPr>
                    </a:p>
                  </a:txBody>
                  <a:tcPr marL="33847" marR="33847" marT="0" marB="0"/>
                </a:tc>
              </a:tr>
              <a:tr h="706174">
                <a:tc>
                  <a:txBody>
                    <a:bodyPr/>
                    <a:lstStyle/>
                    <a:p>
                      <a:pPr algn="just">
                        <a:lnSpc>
                          <a:spcPct val="115000"/>
                        </a:lnSpc>
                        <a:spcAft>
                          <a:spcPts val="1000"/>
                        </a:spcAft>
                      </a:pPr>
                      <a:r>
                        <a:rPr lang="kk-KZ" sz="1800">
                          <a:effectLst/>
                          <a:latin typeface="Times New Roman" pitchFamily="18" charset="0"/>
                          <a:cs typeface="Times New Roman" pitchFamily="18" charset="0"/>
                        </a:rPr>
                        <a:t>4</a:t>
                      </a:r>
                      <a:endParaRPr lang="ru-RU" sz="1800">
                        <a:effectLst/>
                        <a:latin typeface="Times New Roman" pitchFamily="18" charset="0"/>
                        <a:ea typeface="Calibri"/>
                        <a:cs typeface="Times New Roman" pitchFamily="18" charset="0"/>
                      </a:endParaRPr>
                    </a:p>
                  </a:txBody>
                  <a:tcPr marL="33847" marR="33847" marT="0" marB="0"/>
                </a:tc>
                <a:tc>
                  <a:txBody>
                    <a:bodyPr/>
                    <a:lstStyle/>
                    <a:p>
                      <a:pPr algn="just">
                        <a:lnSpc>
                          <a:spcPct val="115000"/>
                        </a:lnSpc>
                        <a:spcAft>
                          <a:spcPts val="1000"/>
                        </a:spcAft>
                      </a:pPr>
                      <a:r>
                        <a:rPr lang="kk-KZ" sz="1800">
                          <a:effectLst/>
                          <a:latin typeface="Times New Roman" pitchFamily="18" charset="0"/>
                          <a:cs typeface="Times New Roman" pitchFamily="18" charset="0"/>
                        </a:rPr>
                        <a:t>Себу тәсілі,мөлшері,мерзімі,тұқым сіңіру тереңдігі.</a:t>
                      </a:r>
                      <a:endParaRPr lang="ru-RU" sz="1800">
                        <a:effectLst/>
                        <a:latin typeface="Times New Roman" pitchFamily="18" charset="0"/>
                        <a:ea typeface="Calibri"/>
                        <a:cs typeface="Times New Roman" pitchFamily="18" charset="0"/>
                      </a:endParaRPr>
                    </a:p>
                  </a:txBody>
                  <a:tcPr marL="33847" marR="33847" marT="0" marB="0"/>
                </a:tc>
                <a:tc>
                  <a:txBody>
                    <a:bodyPr/>
                    <a:lstStyle/>
                    <a:p>
                      <a:pPr algn="just">
                        <a:lnSpc>
                          <a:spcPct val="115000"/>
                        </a:lnSpc>
                        <a:spcAft>
                          <a:spcPts val="1000"/>
                        </a:spcAft>
                      </a:pPr>
                      <a:r>
                        <a:rPr lang="kk-KZ" sz="1800">
                          <a:effectLst/>
                          <a:latin typeface="Times New Roman" pitchFamily="18" charset="0"/>
                          <a:cs typeface="Times New Roman" pitchFamily="18" charset="0"/>
                        </a:rPr>
                        <a:t>Қолмен отырғызу. Сұлбасы 70х25-30см. Сіңіру тереңдігі 5-6 см.  05.05.16  </a:t>
                      </a:r>
                      <a:endParaRPr lang="ru-RU" sz="1800">
                        <a:effectLst/>
                        <a:latin typeface="Times New Roman" pitchFamily="18" charset="0"/>
                        <a:ea typeface="Calibri"/>
                        <a:cs typeface="Times New Roman" pitchFamily="18" charset="0"/>
                      </a:endParaRPr>
                    </a:p>
                  </a:txBody>
                  <a:tcPr marL="33847" marR="33847" marT="0" marB="0"/>
                </a:tc>
              </a:tr>
              <a:tr h="856086">
                <a:tc>
                  <a:txBody>
                    <a:bodyPr/>
                    <a:lstStyle/>
                    <a:p>
                      <a:pPr algn="just">
                        <a:lnSpc>
                          <a:spcPct val="115000"/>
                        </a:lnSpc>
                        <a:spcAft>
                          <a:spcPts val="1000"/>
                        </a:spcAft>
                      </a:pPr>
                      <a:r>
                        <a:rPr lang="kk-KZ" sz="1800">
                          <a:effectLst/>
                          <a:latin typeface="Times New Roman" pitchFamily="18" charset="0"/>
                          <a:cs typeface="Times New Roman" pitchFamily="18" charset="0"/>
                        </a:rPr>
                        <a:t>5</a:t>
                      </a:r>
                      <a:endParaRPr lang="ru-RU" sz="1800">
                        <a:effectLst/>
                        <a:latin typeface="Times New Roman" pitchFamily="18" charset="0"/>
                        <a:ea typeface="Calibri"/>
                        <a:cs typeface="Times New Roman" pitchFamily="18" charset="0"/>
                      </a:endParaRPr>
                    </a:p>
                  </a:txBody>
                  <a:tcPr marL="33847" marR="33847" marT="0" marB="0"/>
                </a:tc>
                <a:tc>
                  <a:txBody>
                    <a:bodyPr/>
                    <a:lstStyle/>
                    <a:p>
                      <a:pPr algn="just">
                        <a:lnSpc>
                          <a:spcPct val="115000"/>
                        </a:lnSpc>
                        <a:spcAft>
                          <a:spcPts val="1000"/>
                        </a:spcAft>
                      </a:pPr>
                      <a:r>
                        <a:rPr lang="kk-KZ" sz="1800">
                          <a:effectLst/>
                          <a:latin typeface="Times New Roman" pitchFamily="18" charset="0"/>
                          <a:cs typeface="Times New Roman" pitchFamily="18" charset="0"/>
                        </a:rPr>
                        <a:t>Егістікті күтіп-баптау (тырмалау, қатараралық өңдеу, мерзімі, құралдар, тереңдігі)</a:t>
                      </a:r>
                      <a:endParaRPr lang="ru-RU" sz="1800">
                        <a:effectLst/>
                        <a:latin typeface="Times New Roman" pitchFamily="18" charset="0"/>
                        <a:ea typeface="Calibri"/>
                        <a:cs typeface="Times New Roman" pitchFamily="18" charset="0"/>
                      </a:endParaRPr>
                    </a:p>
                  </a:txBody>
                  <a:tcPr marL="33847" marR="33847" marT="0" marB="0"/>
                </a:tc>
                <a:tc>
                  <a:txBody>
                    <a:bodyPr/>
                    <a:lstStyle/>
                    <a:p>
                      <a:pPr algn="just">
                        <a:lnSpc>
                          <a:spcPct val="115000"/>
                        </a:lnSpc>
                        <a:spcAft>
                          <a:spcPts val="1000"/>
                        </a:spcAft>
                      </a:pPr>
                      <a:r>
                        <a:rPr lang="kk-KZ" sz="1800">
                          <a:effectLst/>
                          <a:latin typeface="Times New Roman" pitchFamily="18" charset="0"/>
                          <a:cs typeface="Times New Roman" pitchFamily="18" charset="0"/>
                        </a:rPr>
                        <a:t>Арамшөптерді отау. Картоптың  түбін қопсыту.</a:t>
                      </a:r>
                      <a:endParaRPr lang="ru-RU" sz="1800">
                        <a:effectLst/>
                        <a:latin typeface="Times New Roman" pitchFamily="18" charset="0"/>
                        <a:ea typeface="Calibri"/>
                        <a:cs typeface="Times New Roman" pitchFamily="18" charset="0"/>
                      </a:endParaRPr>
                    </a:p>
                  </a:txBody>
                  <a:tcPr marL="33847" marR="33847" marT="0" marB="0"/>
                </a:tc>
              </a:tr>
              <a:tr h="1541689">
                <a:tc>
                  <a:txBody>
                    <a:bodyPr/>
                    <a:lstStyle/>
                    <a:p>
                      <a:pPr algn="just">
                        <a:lnSpc>
                          <a:spcPct val="115000"/>
                        </a:lnSpc>
                        <a:spcAft>
                          <a:spcPts val="1000"/>
                        </a:spcAft>
                      </a:pPr>
                      <a:r>
                        <a:rPr lang="kk-KZ" sz="1800">
                          <a:effectLst/>
                          <a:latin typeface="Times New Roman" pitchFamily="18" charset="0"/>
                          <a:cs typeface="Times New Roman" pitchFamily="18" charset="0"/>
                        </a:rPr>
                        <a:t>6</a:t>
                      </a:r>
                      <a:endParaRPr lang="ru-RU" sz="1800">
                        <a:effectLst/>
                        <a:latin typeface="Times New Roman" pitchFamily="18" charset="0"/>
                        <a:ea typeface="Calibri"/>
                        <a:cs typeface="Times New Roman" pitchFamily="18" charset="0"/>
                      </a:endParaRPr>
                    </a:p>
                  </a:txBody>
                  <a:tcPr marL="33847" marR="33847" marT="0" marB="0"/>
                </a:tc>
                <a:tc>
                  <a:txBody>
                    <a:bodyPr/>
                    <a:lstStyle/>
                    <a:p>
                      <a:pPr algn="just">
                        <a:lnSpc>
                          <a:spcPct val="115000"/>
                        </a:lnSpc>
                        <a:spcAft>
                          <a:spcPts val="1000"/>
                        </a:spcAft>
                      </a:pPr>
                      <a:r>
                        <a:rPr lang="kk-KZ" sz="1800">
                          <a:effectLst/>
                          <a:latin typeface="Times New Roman" pitchFamily="18" charset="0"/>
                          <a:cs typeface="Times New Roman" pitchFamily="18" charset="0"/>
                        </a:rPr>
                        <a:t>Арамшөптерге, зиянкестерге, ауруларға қарсы күрес шаралары, тәсілдері, мерзімдері, мөлшері, аумағы  </a:t>
                      </a:r>
                      <a:endParaRPr lang="ru-RU" sz="1800">
                        <a:effectLst/>
                        <a:latin typeface="Times New Roman" pitchFamily="18" charset="0"/>
                        <a:cs typeface="Times New Roman" pitchFamily="18" charset="0"/>
                      </a:endParaRPr>
                    </a:p>
                    <a:p>
                      <a:pPr algn="just">
                        <a:lnSpc>
                          <a:spcPct val="115000"/>
                        </a:lnSpc>
                        <a:spcAft>
                          <a:spcPts val="1000"/>
                        </a:spcAft>
                      </a:pPr>
                      <a:r>
                        <a:rPr lang="kk-KZ" sz="1800">
                          <a:effectLst/>
                          <a:latin typeface="Times New Roman" pitchFamily="18" charset="0"/>
                          <a:cs typeface="Times New Roman" pitchFamily="18" charset="0"/>
                        </a:rPr>
                        <a:t> </a:t>
                      </a:r>
                      <a:endParaRPr lang="ru-RU" sz="1800">
                        <a:effectLst/>
                        <a:latin typeface="Times New Roman" pitchFamily="18" charset="0"/>
                        <a:ea typeface="Calibri"/>
                        <a:cs typeface="Times New Roman" pitchFamily="18" charset="0"/>
                      </a:endParaRPr>
                    </a:p>
                  </a:txBody>
                  <a:tcPr marL="33847" marR="33847" marT="0" marB="0"/>
                </a:tc>
                <a:tc>
                  <a:txBody>
                    <a:bodyPr/>
                    <a:lstStyle/>
                    <a:p>
                      <a:pPr algn="just">
                        <a:lnSpc>
                          <a:spcPct val="115000"/>
                        </a:lnSpc>
                        <a:spcAft>
                          <a:spcPts val="1000"/>
                        </a:spcAft>
                      </a:pPr>
                      <a:r>
                        <a:rPr lang="kk-KZ" sz="1800">
                          <a:effectLst/>
                          <a:latin typeface="Times New Roman" pitchFamily="18" charset="0"/>
                          <a:cs typeface="Times New Roman" pitchFamily="18" charset="0"/>
                        </a:rPr>
                        <a:t>Арамшөптерді қолмен отау жұмыстары және колорад қоңызына қарсы Борей препаратын  қол бүрку құрылғысы арқылы бүрку жұмысары. 10 л суға 10 мг.</a:t>
                      </a:r>
                      <a:endParaRPr lang="ru-RU" sz="1800">
                        <a:effectLst/>
                        <a:latin typeface="Times New Roman" pitchFamily="18" charset="0"/>
                        <a:ea typeface="Calibri"/>
                        <a:cs typeface="Times New Roman" pitchFamily="18" charset="0"/>
                      </a:endParaRPr>
                    </a:p>
                  </a:txBody>
                  <a:tcPr marL="33847" marR="33847" marT="0" marB="0"/>
                </a:tc>
              </a:tr>
              <a:tr h="570724">
                <a:tc>
                  <a:txBody>
                    <a:bodyPr/>
                    <a:lstStyle/>
                    <a:p>
                      <a:pPr algn="just">
                        <a:lnSpc>
                          <a:spcPct val="115000"/>
                        </a:lnSpc>
                        <a:spcAft>
                          <a:spcPts val="1000"/>
                        </a:spcAft>
                      </a:pPr>
                      <a:r>
                        <a:rPr lang="kk-KZ" sz="1800">
                          <a:effectLst/>
                          <a:latin typeface="Times New Roman" pitchFamily="18" charset="0"/>
                          <a:cs typeface="Times New Roman" pitchFamily="18" charset="0"/>
                        </a:rPr>
                        <a:t>7</a:t>
                      </a:r>
                      <a:endParaRPr lang="ru-RU" sz="1800">
                        <a:effectLst/>
                        <a:latin typeface="Times New Roman" pitchFamily="18" charset="0"/>
                        <a:ea typeface="Calibri"/>
                        <a:cs typeface="Times New Roman" pitchFamily="18" charset="0"/>
                      </a:endParaRPr>
                    </a:p>
                  </a:txBody>
                  <a:tcPr marL="33847" marR="33847" marT="0" marB="0"/>
                </a:tc>
                <a:tc>
                  <a:txBody>
                    <a:bodyPr/>
                    <a:lstStyle/>
                    <a:p>
                      <a:pPr algn="just">
                        <a:lnSpc>
                          <a:spcPct val="115000"/>
                        </a:lnSpc>
                        <a:spcAft>
                          <a:spcPts val="1000"/>
                        </a:spcAft>
                      </a:pPr>
                      <a:r>
                        <a:rPr lang="kk-KZ" sz="1800">
                          <a:effectLst/>
                          <a:latin typeface="Times New Roman" pitchFamily="18" charset="0"/>
                          <a:cs typeface="Times New Roman" pitchFamily="18" charset="0"/>
                        </a:rPr>
                        <a:t>Егінді жинау мерзімі</a:t>
                      </a:r>
                      <a:endParaRPr lang="ru-RU" sz="1800">
                        <a:effectLst/>
                        <a:latin typeface="Times New Roman" pitchFamily="18" charset="0"/>
                        <a:ea typeface="Calibri"/>
                        <a:cs typeface="Times New Roman" pitchFamily="18" charset="0"/>
                      </a:endParaRPr>
                    </a:p>
                  </a:txBody>
                  <a:tcPr marL="33847" marR="33847" marT="0" marB="0"/>
                </a:tc>
                <a:tc>
                  <a:txBody>
                    <a:bodyPr/>
                    <a:lstStyle/>
                    <a:p>
                      <a:pPr algn="just">
                        <a:lnSpc>
                          <a:spcPct val="115000"/>
                        </a:lnSpc>
                        <a:spcAft>
                          <a:spcPts val="1000"/>
                        </a:spcAft>
                      </a:pPr>
                      <a:r>
                        <a:rPr lang="kk-KZ" sz="1800">
                          <a:effectLst/>
                          <a:latin typeface="Times New Roman" pitchFamily="18" charset="0"/>
                          <a:cs typeface="Times New Roman" pitchFamily="18" charset="0"/>
                        </a:rPr>
                        <a:t>(14.09-18.09) аралығында арнайы картоп қазғыш техниканың көмегімен.</a:t>
                      </a:r>
                      <a:endParaRPr lang="ru-RU" sz="1800">
                        <a:effectLst/>
                        <a:latin typeface="Times New Roman" pitchFamily="18" charset="0"/>
                        <a:ea typeface="Calibri"/>
                        <a:cs typeface="Times New Roman" pitchFamily="18" charset="0"/>
                      </a:endParaRPr>
                    </a:p>
                  </a:txBody>
                  <a:tcPr marL="33847" marR="33847" marT="0" marB="0"/>
                </a:tc>
              </a:tr>
              <a:tr h="570724">
                <a:tc>
                  <a:txBody>
                    <a:bodyPr/>
                    <a:lstStyle/>
                    <a:p>
                      <a:pPr algn="just">
                        <a:lnSpc>
                          <a:spcPct val="115000"/>
                        </a:lnSpc>
                        <a:spcAft>
                          <a:spcPts val="1000"/>
                        </a:spcAft>
                      </a:pPr>
                      <a:r>
                        <a:rPr lang="kk-KZ" sz="1800">
                          <a:effectLst/>
                          <a:latin typeface="Times New Roman" pitchFamily="18" charset="0"/>
                          <a:cs typeface="Times New Roman" pitchFamily="18" charset="0"/>
                        </a:rPr>
                        <a:t>8</a:t>
                      </a:r>
                      <a:endParaRPr lang="ru-RU" sz="1800">
                        <a:effectLst/>
                        <a:latin typeface="Times New Roman" pitchFamily="18" charset="0"/>
                        <a:ea typeface="Calibri"/>
                        <a:cs typeface="Times New Roman" pitchFamily="18" charset="0"/>
                      </a:endParaRPr>
                    </a:p>
                  </a:txBody>
                  <a:tcPr marL="33847" marR="33847" marT="0" marB="0"/>
                </a:tc>
                <a:tc>
                  <a:txBody>
                    <a:bodyPr/>
                    <a:lstStyle/>
                    <a:p>
                      <a:pPr algn="just">
                        <a:lnSpc>
                          <a:spcPct val="115000"/>
                        </a:lnSpc>
                        <a:spcAft>
                          <a:spcPts val="1000"/>
                        </a:spcAft>
                      </a:pPr>
                      <a:r>
                        <a:rPr lang="kk-KZ" sz="1800">
                          <a:effectLst/>
                          <a:latin typeface="Times New Roman" pitchFamily="18" charset="0"/>
                          <a:cs typeface="Times New Roman" pitchFamily="18" charset="0"/>
                        </a:rPr>
                        <a:t>Қарастырылып отырған дақылдың өнімділігі, кг</a:t>
                      </a:r>
                      <a:endParaRPr lang="ru-RU" sz="1800">
                        <a:effectLst/>
                        <a:latin typeface="Times New Roman" pitchFamily="18" charset="0"/>
                        <a:ea typeface="Calibri"/>
                        <a:cs typeface="Times New Roman" pitchFamily="18" charset="0"/>
                      </a:endParaRPr>
                    </a:p>
                  </a:txBody>
                  <a:tcPr marL="33847" marR="33847" marT="0" marB="0"/>
                </a:tc>
                <a:tc>
                  <a:txBody>
                    <a:bodyPr/>
                    <a:lstStyle/>
                    <a:p>
                      <a:pPr algn="just">
                        <a:lnSpc>
                          <a:spcPct val="115000"/>
                        </a:lnSpc>
                        <a:spcAft>
                          <a:spcPts val="1000"/>
                        </a:spcAft>
                      </a:pPr>
                      <a:r>
                        <a:rPr lang="kk-KZ" sz="1800" dirty="0">
                          <a:effectLst/>
                          <a:latin typeface="Times New Roman" pitchFamily="18" charset="0"/>
                          <a:cs typeface="Times New Roman" pitchFamily="18" charset="0"/>
                        </a:rPr>
                        <a:t>Картоптың өнімділігі шамамен 13т.</a:t>
                      </a:r>
                      <a:endParaRPr lang="ru-RU" sz="1800" dirty="0">
                        <a:effectLst/>
                        <a:latin typeface="Times New Roman" pitchFamily="18" charset="0"/>
                        <a:ea typeface="Calibri"/>
                        <a:cs typeface="Times New Roman" pitchFamily="18" charset="0"/>
                      </a:endParaRPr>
                    </a:p>
                  </a:txBody>
                  <a:tcPr marL="33847" marR="33847" marT="0" marB="0"/>
                </a:tc>
              </a:tr>
            </a:tbl>
          </a:graphicData>
        </a:graphic>
      </p:graphicFrame>
    </p:spTree>
    <p:extLst>
      <p:ext uri="{BB962C8B-B14F-4D97-AF65-F5344CB8AC3E}">
        <p14:creationId xmlns:p14="http://schemas.microsoft.com/office/powerpoint/2010/main" xmlns="" val="11438657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LENOVO\Desktop\IMG-20161027-WA001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188640"/>
            <a:ext cx="8784976" cy="63367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038409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LENOVO\Desktop\IMG-20161027-WA001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16632"/>
            <a:ext cx="9144000" cy="6624736"/>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71000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LENOVO\Desktop\IMG-20161027-WA001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0" y="404664"/>
            <a:ext cx="6096000" cy="6264696"/>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998769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LENOVO\Desktop\IMG-20161027-WA001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497156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LENOVO\Desktop\IMG-20161027-WA001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16632"/>
            <a:ext cx="9144000" cy="6552728"/>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941842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LENOVO\Desktop\IMG-20161027-WA001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548680"/>
            <a:ext cx="8338834" cy="568863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887817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LENOVO\Desktop\IMG-20161027-WA001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260648"/>
            <a:ext cx="8568952" cy="6336704"/>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574895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0" y="2928934"/>
            <a:ext cx="8856984" cy="914400"/>
          </a:xfrm>
        </p:spPr>
        <p:txBody>
          <a:bodyPr/>
          <a:lstStyle/>
          <a:p>
            <a:pPr algn="ctr"/>
            <a:r>
              <a:rPr lang="kk-KZ" sz="5000" b="1" dirty="0" smtClean="0">
                <a:solidFill>
                  <a:schemeClr val="bg2">
                    <a:lumMod val="50000"/>
                  </a:schemeClr>
                </a:solidFill>
                <a:latin typeface="Times New Roman" pitchFamily="18" charset="0"/>
                <a:cs typeface="Times New Roman" pitchFamily="18" charset="0"/>
              </a:rPr>
              <a:t>Назарларыңызға рахмет!</a:t>
            </a:r>
            <a:endParaRPr lang="ru-RU" sz="5000" b="1" dirty="0">
              <a:solidFill>
                <a:schemeClr val="bg2">
                  <a:lumMod val="50000"/>
                </a:schemeClr>
              </a:solidFill>
              <a:latin typeface="Times New Roman" pitchFamily="18" charset="0"/>
              <a:cs typeface="Times New Roman" pitchFamily="18" charset="0"/>
            </a:endParaRPr>
          </a:p>
        </p:txBody>
      </p:sp>
      <p:pic>
        <p:nvPicPr>
          <p:cNvPr id="1026" name="Picture 2" descr="C:\Users\Пользователь\Desktop\nPqTyxsZQ8o.jpg"/>
          <p:cNvPicPr>
            <a:picLocks noChangeAspect="1" noChangeArrowheads="1"/>
          </p:cNvPicPr>
          <p:nvPr/>
        </p:nvPicPr>
        <p:blipFill>
          <a:blip r:embed="rId2" cstate="print"/>
          <a:srcRect/>
          <a:stretch>
            <a:fillRect/>
          </a:stretch>
        </p:blipFill>
        <p:spPr bwMode="auto">
          <a:xfrm>
            <a:off x="20471" y="0"/>
            <a:ext cx="9123529" cy="7143752"/>
          </a:xfrm>
          <a:prstGeom prst="rect">
            <a:avLst/>
          </a:prstGeom>
          <a:ln>
            <a:noFill/>
          </a:ln>
          <a:effectLst>
            <a:softEdge rad="112500"/>
          </a:effectLst>
        </p:spPr>
      </p:pic>
    </p:spTree>
    <p:extLst>
      <p:ext uri="{BB962C8B-B14F-4D97-AF65-F5344CB8AC3E}">
        <p14:creationId xmlns:p14="http://schemas.microsoft.com/office/powerpoint/2010/main" xmlns="" val="11559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1071538" y="2000240"/>
            <a:ext cx="7286676" cy="7143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4400" dirty="0" smtClean="0">
                <a:latin typeface="Times New Roman" pitchFamily="18" charset="0"/>
                <a:cs typeface="Times New Roman" pitchFamily="18" charset="0"/>
              </a:rPr>
              <a:t>Назарларыңызға рахмет!</a:t>
            </a:r>
            <a:endParaRPr lang="ru-RU" sz="44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68</TotalTime>
  <Words>634</Words>
  <Application>Microsoft Office PowerPoint</Application>
  <PresentationFormat>Экран (4:3)</PresentationFormat>
  <Paragraphs>119</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Базовая</vt:lpstr>
      <vt:lpstr>Өндірістік іссана жөніндегі есеп</vt:lpstr>
      <vt:lpstr>Слайд 2</vt:lpstr>
      <vt:lpstr> С. Сейфуллин атындағы Қазақ агротехникалық университеті – Орталық және Солтүстік Қазақстанның ең ірі аграрлық ЖОО, Астана қаласының бірінші жоғары оқу орны.  Қаншама даму кезеңдерінен өткен университетіміздің 2012 жылдан бастап дамудағы негізгі басым қызметі - ғылым болды. Университеттің стратегиялық мақсаты: ауыл шаруашылығы саласындағы заманауи зерттеу университетіне кезең-кезеңімен көшу.            2013 жылда 23 мамырында шетел инвесторларының Пленарлық  мәжілісінде Қазақстан Республикасы-ның Президенті Нұрсұлтан Әбішұлы Назарбаев  алғаш рет ҚАТУ қабырғасында  «Назарбаев Университеті» үлгісі бойынша ауыл шаруашылығы саласында халықаралық деңгейдегі зерттеу университетін қалыптастыруға ұсыныс берген еді.   Сол уақыттан бастап ҚАТУ-ды реформалау жұмыстары басталып кетті.   </vt:lpstr>
      <vt:lpstr>Слайд 4</vt:lpstr>
      <vt:lpstr>Слайд 5</vt:lpstr>
      <vt:lpstr>Слайд 6</vt:lpstr>
      <vt:lpstr>Слайд 7</vt:lpstr>
      <vt:lpstr>Слайд 8</vt:lpstr>
      <vt:lpstr>Слайд 9</vt:lpstr>
      <vt:lpstr>Слайд 10</vt:lpstr>
      <vt:lpstr>   </vt:lpstr>
      <vt:lpstr>Слайд 12</vt:lpstr>
      <vt:lpstr>Слайд 13</vt:lpstr>
      <vt:lpstr>Слайд 14</vt:lpstr>
      <vt:lpstr>Слайд 15</vt:lpstr>
      <vt:lpstr>Слайд 16</vt:lpstr>
      <vt:lpstr>Слайд 17</vt:lpstr>
      <vt:lpstr>Слайд 18</vt:lpstr>
      <vt:lpstr>Слайд 19</vt:lpstr>
      <vt:lpstr>Назарларыңызға рахмет!</vt:lpstr>
      <vt:lpstr>Слайд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Өндірістік іссана жөніндегі есеп</dc:title>
  <dc:creator>LENOVO</dc:creator>
  <cp:lastModifiedBy>User</cp:lastModifiedBy>
  <cp:revision>12</cp:revision>
  <dcterms:created xsi:type="dcterms:W3CDTF">2016-10-30T17:24:23Z</dcterms:created>
  <dcterms:modified xsi:type="dcterms:W3CDTF">2021-02-28T18:17:21Z</dcterms:modified>
</cp:coreProperties>
</file>