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1" r:id="rId6"/>
    <p:sldId id="263" r:id="rId7"/>
    <p:sldId id="260" r:id="rId8"/>
    <p:sldId id="262" r:id="rId9"/>
    <p:sldId id="264" r:id="rId10"/>
    <p:sldId id="265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482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A0031F4-5A2A-4B00-A208-4D8989A42B7D}" type="datetimeFigureOut">
              <a:rPr lang="ru-RU" smtClean="0"/>
              <a:pPr/>
              <a:t>01.03.2021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4B57BA7-5509-4E14-91C2-EE750D431B0C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B57BA7-5509-4E14-91C2-EE750D431B0C}" type="slidenum">
              <a:rPr lang="ru-RU" smtClean="0"/>
              <a:pPr/>
              <a:t>7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01.03.2021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01.03.2021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01.03.2021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01.03.2021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01.03.2021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01.03.2021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BEAC7"/>
            </a:gs>
            <a:gs pos="17999">
              <a:srgbClr val="FEE7F2"/>
            </a:gs>
            <a:gs pos="36000">
              <a:srgbClr val="FAC77D"/>
            </a:gs>
            <a:gs pos="61000">
              <a:srgbClr val="FBA97D"/>
            </a:gs>
            <a:gs pos="82001">
              <a:srgbClr val="FBD49C"/>
            </a:gs>
            <a:gs pos="100000">
              <a:srgbClr val="FEE7F2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01.03.2021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71472" y="1428736"/>
            <a:ext cx="7772400" cy="1470025"/>
          </a:xfrm>
        </p:spPr>
        <p:txBody>
          <a:bodyPr>
            <a:noAutofit/>
          </a:bodyPr>
          <a:lstStyle/>
          <a:p>
            <a:r>
              <a:rPr lang="kk-KZ" sz="9600" dirty="0" smtClean="0">
                <a:solidFill>
                  <a:srgbClr val="002060"/>
                </a:solidFill>
                <a:latin typeface="Monotype Corsiva" pitchFamily="66" charset="0"/>
              </a:rPr>
              <a:t> Сепкіш</a:t>
            </a:r>
            <a:endParaRPr lang="ru-RU" sz="9600" dirty="0">
              <a:solidFill>
                <a:srgbClr val="002060"/>
              </a:solidFill>
              <a:latin typeface="Monotype Corsiva" pitchFamily="66" charset="0"/>
            </a:endParaRPr>
          </a:p>
        </p:txBody>
      </p:sp>
    </p:spTree>
  </p:cSld>
  <p:clrMapOvr>
    <a:masterClrMapping/>
  </p:clrMapOvr>
  <p:transition spd="slow">
    <p:wheel spokes="3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214290"/>
            <a:ext cx="8115328" cy="2082792"/>
          </a:xfrm>
        </p:spPr>
        <p:txBody>
          <a:bodyPr>
            <a:normAutofit/>
          </a:bodyPr>
          <a:lstStyle/>
          <a:p>
            <a:pPr algn="l"/>
            <a:r>
              <a:rPr lang="ru-RU" sz="2400" dirty="0" err="1" smtClean="0">
                <a:solidFill>
                  <a:srgbClr val="002060"/>
                </a:solidFill>
                <a:latin typeface="Monotype Corsiva" pitchFamily="66" charset="0"/>
              </a:rPr>
              <a:t>Астық тұқымдарын себуге</a:t>
            </a:r>
            <a:r>
              <a:rPr lang="ru-RU" sz="2400" dirty="0" smtClean="0">
                <a:solidFill>
                  <a:srgbClr val="002060"/>
                </a:solidFill>
                <a:latin typeface="Monotype Corsiva" pitchFamily="66" charset="0"/>
              </a:rPr>
              <a:t> </a:t>
            </a:r>
            <a:r>
              <a:rPr lang="ru-RU" sz="2400" dirty="0" err="1" smtClean="0">
                <a:solidFill>
                  <a:srgbClr val="002060"/>
                </a:solidFill>
                <a:latin typeface="Monotype Corsiva" pitchFamily="66" charset="0"/>
              </a:rPr>
              <a:t>арналған құрылғылардыңқұрылымына шолу</a:t>
            </a:r>
            <a:endParaRPr lang="ru-RU" sz="2400" dirty="0">
              <a:solidFill>
                <a:srgbClr val="002060"/>
              </a:solidFill>
              <a:latin typeface="Monotype Corsiva" pitchFamily="66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034" y="2000240"/>
            <a:ext cx="8186766" cy="4125923"/>
          </a:xfrm>
        </p:spPr>
        <p:txBody>
          <a:bodyPr>
            <a:normAutofit fontScale="62500" lnSpcReduction="20000"/>
          </a:bodyPr>
          <a:lstStyle/>
          <a:p>
            <a:pPr>
              <a:buNone/>
            </a:pPr>
            <a:r>
              <a:rPr lang="ru-RU" dirty="0" smtClean="0">
                <a:solidFill>
                  <a:srgbClr val="002060"/>
                </a:solidFill>
                <a:latin typeface="Monotype Corsiva" pitchFamily="66" charset="0"/>
              </a:rPr>
              <a:t>       </a:t>
            </a:r>
            <a:r>
              <a:rPr lang="ru-RU" dirty="0" err="1" smtClean="0">
                <a:solidFill>
                  <a:srgbClr val="002060"/>
                </a:solidFill>
                <a:latin typeface="Monotype Corsiva" pitchFamily="66" charset="0"/>
              </a:rPr>
              <a:t>Астық тұқымдарының физикалық-механикалық қасиеттері </a:t>
            </a:r>
            <a:br>
              <a:rPr lang="ru-RU" dirty="0" err="1" smtClean="0">
                <a:solidFill>
                  <a:srgbClr val="002060"/>
                </a:solidFill>
                <a:latin typeface="Monotype Corsiva" pitchFamily="66" charset="0"/>
              </a:rPr>
            </a:br>
            <a:r>
              <a:rPr lang="ru-RU" dirty="0" err="1" smtClean="0">
                <a:solidFill>
                  <a:srgbClr val="002060"/>
                </a:solidFill>
                <a:latin typeface="Monotype Corsiva" pitchFamily="66" charset="0"/>
              </a:rPr>
              <a:t>Астық тұқымдары </a:t>
            </a:r>
            <a:r>
              <a:rPr lang="ru-RU" dirty="0" smtClean="0">
                <a:solidFill>
                  <a:srgbClr val="002060"/>
                </a:solidFill>
                <a:latin typeface="Monotype Corsiva" pitchFamily="66" charset="0"/>
              </a:rPr>
              <a:t>мен </a:t>
            </a:r>
            <a:r>
              <a:rPr lang="ru-RU" dirty="0" err="1" smtClean="0">
                <a:solidFill>
                  <a:srgbClr val="002060"/>
                </a:solidFill>
                <a:latin typeface="Monotype Corsiva" pitchFamily="66" charset="0"/>
              </a:rPr>
              <a:t>шөптер тұқымдарының бір</a:t>
            </a:r>
            <a:r>
              <a:rPr lang="ru-RU" dirty="0" smtClean="0">
                <a:solidFill>
                  <a:srgbClr val="002060"/>
                </a:solidFill>
                <a:latin typeface="Monotype Corsiva" pitchFamily="66" charset="0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latin typeface="Monotype Corsiva" pitchFamily="66" charset="0"/>
              </a:rPr>
              <a:t>бірімен</a:t>
            </a:r>
            <a:r>
              <a:rPr lang="ru-RU" dirty="0" smtClean="0">
                <a:solidFill>
                  <a:srgbClr val="002060"/>
                </a:solidFill>
                <a:latin typeface="Monotype Corsiva" pitchFamily="66" charset="0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latin typeface="Monotype Corsiva" pitchFamily="66" charset="0"/>
              </a:rPr>
              <a:t>ұқсастығы сондай</a:t>
            </a:r>
            <a:r>
              <a:rPr lang="ru-RU" dirty="0" smtClean="0">
                <a:solidFill>
                  <a:srgbClr val="002060"/>
                </a:solidFill>
                <a:latin typeface="Monotype Corsiva" pitchFamily="66" charset="0"/>
              </a:rPr>
              <a:t/>
            </a:r>
            <a:br>
              <a:rPr lang="ru-RU" dirty="0" smtClean="0">
                <a:solidFill>
                  <a:srgbClr val="002060"/>
                </a:solidFill>
                <a:latin typeface="Monotype Corsiva" pitchFamily="66" charset="0"/>
              </a:rPr>
            </a:br>
            <a:r>
              <a:rPr lang="ru-RU" dirty="0" err="1" smtClean="0">
                <a:solidFill>
                  <a:srgbClr val="002060"/>
                </a:solidFill>
                <a:latin typeface="Monotype Corsiva" pitchFamily="66" charset="0"/>
              </a:rPr>
              <a:t>технологиялық процестерді</a:t>
            </a:r>
            <a:r>
              <a:rPr lang="ru-RU" dirty="0" smtClean="0">
                <a:solidFill>
                  <a:srgbClr val="002060"/>
                </a:solidFill>
                <a:latin typeface="Monotype Corsiva" pitchFamily="66" charset="0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latin typeface="Monotype Corsiva" pitchFamily="66" charset="0"/>
              </a:rPr>
              <a:t>орнықтыруда тікелей</a:t>
            </a:r>
            <a:r>
              <a:rPr lang="ru-RU" dirty="0" smtClean="0">
                <a:solidFill>
                  <a:srgbClr val="002060"/>
                </a:solidFill>
                <a:latin typeface="Monotype Corsiva" pitchFamily="66" charset="0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latin typeface="Monotype Corsiva" pitchFamily="66" charset="0"/>
              </a:rPr>
              <a:t>пайдаланбайтын</a:t>
            </a:r>
            <a:r>
              <a:rPr lang="ru-RU" dirty="0" smtClean="0">
                <a:solidFill>
                  <a:srgbClr val="002060"/>
                </a:solidFill>
                <a:latin typeface="Monotype Corsiva" pitchFamily="66" charset="0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latin typeface="Monotype Corsiva" pitchFamily="66" charset="0"/>
              </a:rPr>
              <a:t>тұқымның өнгіштігі</a:t>
            </a:r>
            <a:r>
              <a:rPr lang="ru-RU" dirty="0" smtClean="0">
                <a:solidFill>
                  <a:srgbClr val="002060"/>
                </a:solidFill>
                <a:latin typeface="Monotype Corsiva" pitchFamily="66" charset="0"/>
              </a:rPr>
              <a:t>, </a:t>
            </a:r>
            <a:r>
              <a:rPr lang="ru-RU" dirty="0" err="1" smtClean="0">
                <a:solidFill>
                  <a:srgbClr val="002060"/>
                </a:solidFill>
                <a:latin typeface="Monotype Corsiva" pitchFamily="66" charset="0"/>
              </a:rPr>
              <a:t>көктеп шығу</a:t>
            </a:r>
            <a:r>
              <a:rPr lang="ru-RU" dirty="0" smtClean="0">
                <a:solidFill>
                  <a:srgbClr val="002060"/>
                </a:solidFill>
                <a:latin typeface="Monotype Corsiva" pitchFamily="66" charset="0"/>
              </a:rPr>
              <a:t/>
            </a:r>
            <a:br>
              <a:rPr lang="ru-RU" dirty="0" smtClean="0">
                <a:solidFill>
                  <a:srgbClr val="002060"/>
                </a:solidFill>
                <a:latin typeface="Monotype Corsiva" pitchFamily="66" charset="0"/>
              </a:rPr>
            </a:br>
            <a:r>
              <a:rPr lang="ru-RU" dirty="0" err="1" smtClean="0">
                <a:solidFill>
                  <a:srgbClr val="002060"/>
                </a:solidFill>
                <a:latin typeface="Monotype Corsiva" pitchFamily="66" charset="0"/>
              </a:rPr>
              <a:t>тұқымды тазарту</a:t>
            </a:r>
            <a:r>
              <a:rPr lang="ru-RU" dirty="0" smtClean="0">
                <a:solidFill>
                  <a:srgbClr val="002060"/>
                </a:solidFill>
                <a:latin typeface="Monotype Corsiva" pitchFamily="66" charset="0"/>
              </a:rPr>
              <a:t>, </a:t>
            </a:r>
            <a:r>
              <a:rPr lang="ru-RU" dirty="0" err="1" smtClean="0">
                <a:solidFill>
                  <a:srgbClr val="002060"/>
                </a:solidFill>
                <a:latin typeface="Monotype Corsiva" pitchFamily="66" charset="0"/>
              </a:rPr>
              <a:t>өңдеу</a:t>
            </a:r>
            <a:r>
              <a:rPr lang="ru-RU" dirty="0" smtClean="0">
                <a:solidFill>
                  <a:srgbClr val="002060"/>
                </a:solidFill>
                <a:latin typeface="Monotype Corsiva" pitchFamily="66" charset="0"/>
              </a:rPr>
              <a:t>, </a:t>
            </a:r>
            <a:r>
              <a:rPr lang="ru-RU" dirty="0" err="1" smtClean="0">
                <a:solidFill>
                  <a:srgbClr val="002060"/>
                </a:solidFill>
                <a:latin typeface="Monotype Corsiva" pitchFamily="66" charset="0"/>
              </a:rPr>
              <a:t>себу</a:t>
            </a:r>
            <a:r>
              <a:rPr lang="ru-RU" dirty="0" smtClean="0">
                <a:solidFill>
                  <a:srgbClr val="002060"/>
                </a:solidFill>
                <a:latin typeface="Monotype Corsiva" pitchFamily="66" charset="0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latin typeface="Monotype Corsiva" pitchFamily="66" charset="0"/>
              </a:rPr>
              <a:t>сияқты технолгиялық процестердің орнығуына тікелей</a:t>
            </a:r>
            <a:r>
              <a:rPr lang="ru-RU" dirty="0" smtClean="0">
                <a:solidFill>
                  <a:srgbClr val="002060"/>
                </a:solidFill>
                <a:latin typeface="Monotype Corsiva" pitchFamily="66" charset="0"/>
              </a:rPr>
              <a:t/>
            </a:r>
            <a:br>
              <a:rPr lang="ru-RU" dirty="0" smtClean="0">
                <a:solidFill>
                  <a:srgbClr val="002060"/>
                </a:solidFill>
                <a:latin typeface="Monotype Corsiva" pitchFamily="66" charset="0"/>
              </a:rPr>
            </a:br>
            <a:r>
              <a:rPr lang="ru-RU" dirty="0" err="1" smtClean="0">
                <a:solidFill>
                  <a:srgbClr val="002060"/>
                </a:solidFill>
                <a:latin typeface="Monotype Corsiva" pitchFamily="66" charset="0"/>
              </a:rPr>
              <a:t>Астық тұқымдары және шөп тұқымдары сусымалдық қасиеттеріне байланысты</a:t>
            </a:r>
            <a:r>
              <a:rPr lang="ru-RU" dirty="0" smtClean="0">
                <a:solidFill>
                  <a:srgbClr val="002060"/>
                </a:solidFill>
                <a:latin typeface="Monotype Corsiva" pitchFamily="66" charset="0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latin typeface="Monotype Corsiva" pitchFamily="66" charset="0"/>
              </a:rPr>
              <a:t>үш</a:t>
            </a:r>
            <a:r>
              <a:rPr lang="ru-RU" dirty="0" smtClean="0">
                <a:solidFill>
                  <a:srgbClr val="002060"/>
                </a:solidFill>
                <a:latin typeface="Monotype Corsiva" pitchFamily="66" charset="0"/>
              </a:rPr>
              <a:t/>
            </a:r>
            <a:br>
              <a:rPr lang="ru-RU" dirty="0" smtClean="0">
                <a:solidFill>
                  <a:srgbClr val="002060"/>
                </a:solidFill>
                <a:latin typeface="Monotype Corsiva" pitchFamily="66" charset="0"/>
              </a:rPr>
            </a:br>
            <a:r>
              <a:rPr lang="ru-RU" dirty="0" smtClean="0">
                <a:solidFill>
                  <a:srgbClr val="002060"/>
                </a:solidFill>
                <a:latin typeface="Monotype Corsiva" pitchFamily="66" charset="0"/>
              </a:rPr>
              <a:t>- </a:t>
            </a:r>
            <a:r>
              <a:rPr lang="ru-RU" dirty="0" err="1" smtClean="0">
                <a:solidFill>
                  <a:srgbClr val="002060"/>
                </a:solidFill>
                <a:latin typeface="Monotype Corsiva" pitchFamily="66" charset="0"/>
              </a:rPr>
              <a:t>сусымалы</a:t>
            </a:r>
            <a:r>
              <a:rPr lang="ru-RU" dirty="0" smtClean="0">
                <a:solidFill>
                  <a:srgbClr val="002060"/>
                </a:solidFill>
                <a:latin typeface="Monotype Corsiva" pitchFamily="66" charset="0"/>
              </a:rPr>
              <a:t>; </a:t>
            </a:r>
            <a:br>
              <a:rPr lang="ru-RU" dirty="0" smtClean="0">
                <a:solidFill>
                  <a:srgbClr val="002060"/>
                </a:solidFill>
                <a:latin typeface="Monotype Corsiva" pitchFamily="66" charset="0"/>
              </a:rPr>
            </a:br>
            <a:r>
              <a:rPr lang="ru-RU" dirty="0" smtClean="0">
                <a:solidFill>
                  <a:srgbClr val="002060"/>
                </a:solidFill>
                <a:latin typeface="Monotype Corsiva" pitchFamily="66" charset="0"/>
              </a:rPr>
              <a:t>- </a:t>
            </a:r>
            <a:r>
              <a:rPr lang="ru-RU" dirty="0" err="1" smtClean="0">
                <a:solidFill>
                  <a:srgbClr val="002060"/>
                </a:solidFill>
                <a:latin typeface="Monotype Corsiva" pitchFamily="66" charset="0"/>
              </a:rPr>
              <a:t>сусымалығы төмен</a:t>
            </a:r>
            <a:r>
              <a:rPr lang="ru-RU" dirty="0" smtClean="0">
                <a:solidFill>
                  <a:srgbClr val="002060"/>
                </a:solidFill>
                <a:latin typeface="Monotype Corsiva" pitchFamily="66" charset="0"/>
              </a:rPr>
              <a:t>; </a:t>
            </a:r>
            <a:br>
              <a:rPr lang="ru-RU" dirty="0" smtClean="0">
                <a:solidFill>
                  <a:srgbClr val="002060"/>
                </a:solidFill>
                <a:latin typeface="Monotype Corsiva" pitchFamily="66" charset="0"/>
              </a:rPr>
            </a:br>
            <a:r>
              <a:rPr lang="ru-RU" dirty="0" smtClean="0">
                <a:solidFill>
                  <a:srgbClr val="002060"/>
                </a:solidFill>
                <a:latin typeface="Monotype Corsiva" pitchFamily="66" charset="0"/>
              </a:rPr>
              <a:t>- </a:t>
            </a:r>
            <a:r>
              <a:rPr lang="ru-RU" dirty="0" err="1" smtClean="0">
                <a:solidFill>
                  <a:srgbClr val="002060"/>
                </a:solidFill>
                <a:latin typeface="Monotype Corsiva" pitchFamily="66" charset="0"/>
              </a:rPr>
              <a:t>сусымалы</a:t>
            </a:r>
            <a:r>
              <a:rPr lang="ru-RU" dirty="0" smtClean="0">
                <a:solidFill>
                  <a:srgbClr val="002060"/>
                </a:solidFill>
                <a:latin typeface="Monotype Corsiva" pitchFamily="66" charset="0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latin typeface="Monotype Corsiva" pitchFamily="66" charset="0"/>
              </a:rPr>
              <a:t>емес</a:t>
            </a:r>
            <a:r>
              <a:rPr lang="ru-RU" dirty="0" smtClean="0">
                <a:solidFill>
                  <a:srgbClr val="002060"/>
                </a:solidFill>
                <a:latin typeface="Monotype Corsiva" pitchFamily="66" charset="0"/>
              </a:rPr>
              <a:t>. </a:t>
            </a:r>
            <a:br>
              <a:rPr lang="ru-RU" dirty="0" smtClean="0">
                <a:solidFill>
                  <a:srgbClr val="002060"/>
                </a:solidFill>
                <a:latin typeface="Monotype Corsiva" pitchFamily="66" charset="0"/>
              </a:rPr>
            </a:br>
            <a:r>
              <a:rPr lang="ru-RU" dirty="0" err="1" smtClean="0">
                <a:solidFill>
                  <a:srgbClr val="002060"/>
                </a:solidFill>
                <a:latin typeface="Monotype Corsiva" pitchFamily="66" charset="0"/>
              </a:rPr>
              <a:t>Бірінші</a:t>
            </a:r>
            <a:r>
              <a:rPr lang="ru-RU" dirty="0" smtClean="0">
                <a:solidFill>
                  <a:srgbClr val="002060"/>
                </a:solidFill>
                <a:latin typeface="Monotype Corsiva" pitchFamily="66" charset="0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latin typeface="Monotype Corsiva" pitchFamily="66" charset="0"/>
              </a:rPr>
              <a:t>сусымалы</a:t>
            </a:r>
            <a:r>
              <a:rPr lang="ru-RU" dirty="0" smtClean="0">
                <a:solidFill>
                  <a:srgbClr val="002060"/>
                </a:solidFill>
                <a:latin typeface="Monotype Corsiva" pitchFamily="66" charset="0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latin typeface="Monotype Corsiva" pitchFamily="66" charset="0"/>
              </a:rPr>
              <a:t>емес</a:t>
            </a:r>
            <a:r>
              <a:rPr lang="ru-RU" dirty="0" smtClean="0">
                <a:solidFill>
                  <a:srgbClr val="002060"/>
                </a:solidFill>
                <a:latin typeface="Monotype Corsiva" pitchFamily="66" charset="0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latin typeface="Monotype Corsiva" pitchFamily="66" charset="0"/>
              </a:rPr>
              <a:t>астық және шөптер тұқымдарына мыналар</a:t>
            </a:r>
            <a:r>
              <a:rPr lang="ru-RU" dirty="0" smtClean="0">
                <a:solidFill>
                  <a:srgbClr val="002060"/>
                </a:solidFill>
                <a:latin typeface="Monotype Corsiva" pitchFamily="66" charset="0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latin typeface="Monotype Corsiva" pitchFamily="66" charset="0"/>
              </a:rPr>
              <a:t>жатады</a:t>
            </a:r>
            <a:r>
              <a:rPr lang="ru-RU" dirty="0" smtClean="0">
                <a:solidFill>
                  <a:srgbClr val="002060"/>
                </a:solidFill>
                <a:latin typeface="Monotype Corsiva" pitchFamily="66" charset="0"/>
              </a:rPr>
              <a:t>:</a:t>
            </a:r>
            <a:br>
              <a:rPr lang="ru-RU" dirty="0" smtClean="0">
                <a:solidFill>
                  <a:srgbClr val="002060"/>
                </a:solidFill>
                <a:latin typeface="Monotype Corsiva" pitchFamily="66" charset="0"/>
              </a:rPr>
            </a:br>
            <a:r>
              <a:rPr lang="ru-RU" dirty="0" err="1" smtClean="0">
                <a:solidFill>
                  <a:srgbClr val="002060"/>
                </a:solidFill>
                <a:latin typeface="Monotype Corsiva" pitchFamily="66" charset="0"/>
              </a:rPr>
              <a:t>Екінші</a:t>
            </a:r>
            <a:r>
              <a:rPr lang="ru-RU" dirty="0" smtClean="0">
                <a:solidFill>
                  <a:srgbClr val="002060"/>
                </a:solidFill>
                <a:latin typeface="Monotype Corsiva" pitchFamily="66" charset="0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latin typeface="Monotype Corsiva" pitchFamily="66" charset="0"/>
              </a:rPr>
              <a:t>сусымалығы төмен шөптер тұқымдарына: </a:t>
            </a:r>
            <a:r>
              <a:rPr lang="ru-RU" dirty="0" smtClean="0">
                <a:solidFill>
                  <a:srgbClr val="002060"/>
                </a:solidFill>
                <a:latin typeface="Monotype Corsiva" pitchFamily="66" charset="0"/>
              </a:rPr>
              <a:t>жима </a:t>
            </a:r>
            <a:r>
              <a:rPr lang="ru-RU" dirty="0" err="1" smtClean="0">
                <a:solidFill>
                  <a:srgbClr val="002060"/>
                </a:solidFill>
                <a:latin typeface="Monotype Corsiva" pitchFamily="66" charset="0"/>
              </a:rPr>
              <a:t>тарғақ</a:t>
            </a:r>
            <a:r>
              <a:rPr lang="ru-RU" dirty="0" smtClean="0">
                <a:solidFill>
                  <a:srgbClr val="002060"/>
                </a:solidFill>
                <a:latin typeface="Monotype Corsiva" pitchFamily="66" charset="0"/>
              </a:rPr>
              <a:t>, </a:t>
            </a:r>
            <a:r>
              <a:rPr lang="ru-RU" dirty="0" err="1" smtClean="0">
                <a:solidFill>
                  <a:srgbClr val="002060"/>
                </a:solidFill>
                <a:latin typeface="Monotype Corsiva" pitchFamily="66" charset="0"/>
              </a:rPr>
              <a:t>қызыл бетеге</a:t>
            </a:r>
            <a:r>
              <a:rPr lang="ru-RU" dirty="0" smtClean="0">
                <a:solidFill>
                  <a:srgbClr val="002060"/>
                </a:solidFill>
                <a:latin typeface="Monotype Corsiva" pitchFamily="66" charset="0"/>
              </a:rPr>
              <a:t>,</a:t>
            </a:r>
            <a:br>
              <a:rPr lang="ru-RU" dirty="0" smtClean="0">
                <a:solidFill>
                  <a:srgbClr val="002060"/>
                </a:solidFill>
                <a:latin typeface="Monotype Corsiva" pitchFamily="66" charset="0"/>
              </a:rPr>
            </a:br>
            <a:r>
              <a:rPr lang="ru-RU" dirty="0" err="1" smtClean="0">
                <a:solidFill>
                  <a:srgbClr val="002060"/>
                </a:solidFill>
                <a:latin typeface="Monotype Corsiva" pitchFamily="66" charset="0"/>
              </a:rPr>
              <a:t>Үшінші сусымалы</a:t>
            </a:r>
            <a:r>
              <a:rPr lang="ru-RU" dirty="0" smtClean="0">
                <a:solidFill>
                  <a:srgbClr val="002060"/>
                </a:solidFill>
                <a:latin typeface="Monotype Corsiva" pitchFamily="66" charset="0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latin typeface="Monotype Corsiva" pitchFamily="66" charset="0"/>
              </a:rPr>
              <a:t>емес</a:t>
            </a:r>
            <a:r>
              <a:rPr lang="ru-RU" dirty="0" smtClean="0">
                <a:solidFill>
                  <a:srgbClr val="002060"/>
                </a:solidFill>
                <a:latin typeface="Monotype Corsiva" pitchFamily="66" charset="0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latin typeface="Monotype Corsiva" pitchFamily="66" charset="0"/>
              </a:rPr>
              <a:t>шөп тұқымдарына қызыл ат</a:t>
            </a:r>
            <a:r>
              <a:rPr lang="ru-RU" dirty="0" smtClean="0">
                <a:solidFill>
                  <a:srgbClr val="002060"/>
                </a:solidFill>
                <a:latin typeface="Monotype Corsiva" pitchFamily="66" charset="0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latin typeface="Monotype Corsiva" pitchFamily="66" charset="0"/>
              </a:rPr>
              <a:t>арпабас</a:t>
            </a:r>
            <a:r>
              <a:rPr lang="ru-RU" dirty="0" smtClean="0">
                <a:solidFill>
                  <a:srgbClr val="002060"/>
                </a:solidFill>
                <a:latin typeface="Monotype Corsiva" pitchFamily="66" charset="0"/>
              </a:rPr>
              <a:t>, </a:t>
            </a:r>
            <a:r>
              <a:rPr lang="ru-RU" dirty="0" err="1" smtClean="0">
                <a:solidFill>
                  <a:srgbClr val="002060"/>
                </a:solidFill>
                <a:latin typeface="Monotype Corsiva" pitchFamily="66" charset="0"/>
              </a:rPr>
              <a:t>тамырсыз</a:t>
            </a:r>
            <a:endParaRPr lang="ru-RU" dirty="0">
              <a:solidFill>
                <a:srgbClr val="002060"/>
              </a:solidFill>
              <a:latin typeface="Monotype Corsiva" pitchFamily="66" charset="0"/>
            </a:endParaRPr>
          </a:p>
        </p:txBody>
      </p:sp>
    </p:spTree>
  </p:cSld>
  <p:clrMapOvr>
    <a:masterClrMapping/>
  </p:clrMapOvr>
  <p:transition spd="slow">
    <p:wipe dir="u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Содержимое 4" descr="th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428596" y="1071546"/>
            <a:ext cx="4071966" cy="4643470"/>
          </a:xfrm>
        </p:spPr>
      </p:pic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3438" y="1071546"/>
            <a:ext cx="4038600" cy="464347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400" dirty="0" smtClean="0">
                <a:latin typeface="Monotype Corsiva" pitchFamily="66" charset="0"/>
              </a:rPr>
              <a:t> </a:t>
            </a:r>
            <a:r>
              <a:rPr lang="ru-RU" sz="2400" dirty="0" smtClean="0">
                <a:solidFill>
                  <a:srgbClr val="FF0000"/>
                </a:solidFill>
                <a:latin typeface="Monotype Corsiva" pitchFamily="66" charset="0"/>
              </a:rPr>
              <a:t>   </a:t>
            </a:r>
            <a:r>
              <a:rPr lang="ru-RU" sz="2400" dirty="0" err="1" smtClean="0">
                <a:solidFill>
                  <a:srgbClr val="FF0000"/>
                </a:solidFill>
                <a:latin typeface="Monotype Corsiva" pitchFamily="66" charset="0"/>
              </a:rPr>
              <a:t>Сепкіш</a:t>
            </a:r>
            <a:r>
              <a:rPr lang="ru-RU" sz="2400" dirty="0" smtClean="0">
                <a:solidFill>
                  <a:srgbClr val="FF0000"/>
                </a:solidFill>
                <a:latin typeface="Monotype Corsiva" pitchFamily="66" charset="0"/>
              </a:rPr>
              <a:t> </a:t>
            </a:r>
            <a:r>
              <a:rPr lang="ru-RU" sz="2400" dirty="0" err="1" smtClean="0">
                <a:solidFill>
                  <a:srgbClr val="FF0000"/>
                </a:solidFill>
                <a:latin typeface="Monotype Corsiva" pitchFamily="66" charset="0"/>
              </a:rPr>
              <a:t>машиналар</a:t>
            </a:r>
            <a:r>
              <a:rPr lang="ru-RU" sz="2400" dirty="0" smtClean="0">
                <a:solidFill>
                  <a:srgbClr val="FF0000"/>
                </a:solidFill>
                <a:latin typeface="Monotype Corsiva" pitchFamily="66" charset="0"/>
              </a:rPr>
              <a:t> </a:t>
            </a:r>
            <a:r>
              <a:rPr lang="ru-RU" sz="2400" dirty="0" err="1" smtClean="0">
                <a:solidFill>
                  <a:srgbClr val="FF0000"/>
                </a:solidFill>
                <a:latin typeface="Monotype Corsiva" pitchFamily="66" charset="0"/>
              </a:rPr>
              <a:t>құрылымына шолу</a:t>
            </a:r>
            <a:r>
              <a:rPr lang="ru-RU" sz="2400" dirty="0" smtClean="0">
                <a:solidFill>
                  <a:srgbClr val="FF0000"/>
                </a:solidFill>
                <a:latin typeface="Monotype Corsiva" pitchFamily="66" charset="0"/>
              </a:rPr>
              <a:t> </a:t>
            </a:r>
            <a:r>
              <a:rPr lang="ru-RU" sz="2400" dirty="0" err="1" smtClean="0">
                <a:solidFill>
                  <a:srgbClr val="FF0000"/>
                </a:solidFill>
                <a:latin typeface="Monotype Corsiva" pitchFamily="66" charset="0"/>
              </a:rPr>
              <a:t>жасау</a:t>
            </a:r>
            <a:r>
              <a:rPr lang="ru-RU" sz="2400" dirty="0" smtClean="0">
                <a:solidFill>
                  <a:srgbClr val="FF0000"/>
                </a:solidFill>
                <a:latin typeface="Monotype Corsiva" pitchFamily="66" charset="0"/>
              </a:rPr>
              <a:t> .</a:t>
            </a:r>
            <a:br>
              <a:rPr lang="ru-RU" sz="2400" dirty="0" smtClean="0">
                <a:solidFill>
                  <a:srgbClr val="FF0000"/>
                </a:solidFill>
                <a:latin typeface="Monotype Corsiva" pitchFamily="66" charset="0"/>
              </a:rPr>
            </a:br>
            <a:r>
              <a:rPr lang="ru-RU" sz="2400" dirty="0" err="1" smtClean="0">
                <a:solidFill>
                  <a:srgbClr val="FF0000"/>
                </a:solidFill>
                <a:latin typeface="Monotype Corsiva" pitchFamily="66" charset="0"/>
              </a:rPr>
              <a:t>Қазіргі кезде</a:t>
            </a:r>
            <a:r>
              <a:rPr lang="ru-RU" sz="2400" dirty="0" smtClean="0">
                <a:solidFill>
                  <a:srgbClr val="FF0000"/>
                </a:solidFill>
                <a:latin typeface="Monotype Corsiva" pitchFamily="66" charset="0"/>
              </a:rPr>
              <a:t> </a:t>
            </a:r>
            <a:r>
              <a:rPr lang="ru-RU" sz="2400" dirty="0" err="1" smtClean="0">
                <a:solidFill>
                  <a:srgbClr val="FF0000"/>
                </a:solidFill>
                <a:latin typeface="Monotype Corsiva" pitchFamily="66" charset="0"/>
              </a:rPr>
              <a:t>қолданылатын сепкіштер</a:t>
            </a:r>
            <a:r>
              <a:rPr lang="ru-RU" sz="2400" dirty="0" smtClean="0">
                <a:solidFill>
                  <a:srgbClr val="FF0000"/>
                </a:solidFill>
                <a:latin typeface="Monotype Corsiva" pitchFamily="66" charset="0"/>
              </a:rPr>
              <a:t>: СЗС-3,6, </a:t>
            </a:r>
            <a:br>
              <a:rPr lang="ru-RU" sz="2400" dirty="0" smtClean="0">
                <a:solidFill>
                  <a:srgbClr val="FF0000"/>
                </a:solidFill>
                <a:latin typeface="Monotype Corsiva" pitchFamily="66" charset="0"/>
              </a:rPr>
            </a:br>
            <a:r>
              <a:rPr lang="ru-RU" sz="2400" dirty="0" smtClean="0">
                <a:solidFill>
                  <a:srgbClr val="FF0000"/>
                </a:solidFill>
                <a:latin typeface="Monotype Corsiva" pitchFamily="66" charset="0"/>
              </a:rPr>
              <a:t>СЗС–2,0 </a:t>
            </a:r>
            <a:br>
              <a:rPr lang="ru-RU" sz="2400" dirty="0" smtClean="0">
                <a:solidFill>
                  <a:srgbClr val="FF0000"/>
                </a:solidFill>
                <a:latin typeface="Monotype Corsiva" pitchFamily="66" charset="0"/>
              </a:rPr>
            </a:br>
            <a:r>
              <a:rPr lang="ru-RU" sz="2400" dirty="0" smtClean="0">
                <a:solidFill>
                  <a:srgbClr val="FF0000"/>
                </a:solidFill>
                <a:latin typeface="Monotype Corsiva" pitchFamily="66" charset="0"/>
              </a:rPr>
              <a:t>СЗУ-3,6, </a:t>
            </a:r>
            <a:br>
              <a:rPr lang="ru-RU" sz="2400" dirty="0" smtClean="0">
                <a:solidFill>
                  <a:srgbClr val="FF0000"/>
                </a:solidFill>
                <a:latin typeface="Monotype Corsiva" pitchFamily="66" charset="0"/>
              </a:rPr>
            </a:br>
            <a:r>
              <a:rPr lang="ru-RU" sz="2400" dirty="0" smtClean="0">
                <a:solidFill>
                  <a:srgbClr val="FF0000"/>
                </a:solidFill>
                <a:latin typeface="Monotype Corsiva" pitchFamily="66" charset="0"/>
              </a:rPr>
              <a:t>СЗА-3,6, </a:t>
            </a:r>
            <a:br>
              <a:rPr lang="ru-RU" sz="2400" dirty="0" smtClean="0">
                <a:solidFill>
                  <a:srgbClr val="FF0000"/>
                </a:solidFill>
                <a:latin typeface="Monotype Corsiva" pitchFamily="66" charset="0"/>
              </a:rPr>
            </a:br>
            <a:r>
              <a:rPr lang="ru-RU" sz="2400" dirty="0" smtClean="0">
                <a:solidFill>
                  <a:srgbClr val="FF0000"/>
                </a:solidFill>
                <a:latin typeface="Monotype Corsiva" pitchFamily="66" charset="0"/>
              </a:rPr>
              <a:t>СЗП-3,6, </a:t>
            </a:r>
            <a:br>
              <a:rPr lang="ru-RU" sz="2400" dirty="0" smtClean="0">
                <a:solidFill>
                  <a:srgbClr val="FF0000"/>
                </a:solidFill>
                <a:latin typeface="Monotype Corsiva" pitchFamily="66" charset="0"/>
              </a:rPr>
            </a:br>
            <a:r>
              <a:rPr lang="ru-RU" sz="2400" dirty="0" smtClean="0">
                <a:solidFill>
                  <a:srgbClr val="FF0000"/>
                </a:solidFill>
                <a:latin typeface="Monotype Corsiva" pitchFamily="66" charset="0"/>
              </a:rPr>
              <a:t>СЗО-3,6, </a:t>
            </a:r>
            <a:br>
              <a:rPr lang="ru-RU" sz="2400" dirty="0" smtClean="0">
                <a:solidFill>
                  <a:srgbClr val="FF0000"/>
                </a:solidFill>
                <a:latin typeface="Monotype Corsiva" pitchFamily="66" charset="0"/>
              </a:rPr>
            </a:br>
            <a:r>
              <a:rPr lang="ru-RU" sz="2400" dirty="0" smtClean="0">
                <a:solidFill>
                  <a:srgbClr val="FF0000"/>
                </a:solidFill>
                <a:latin typeface="Monotype Corsiva" pitchFamily="66" charset="0"/>
              </a:rPr>
              <a:t>СЗЛ-3,6, </a:t>
            </a:r>
            <a:br>
              <a:rPr lang="ru-RU" sz="2400" dirty="0" smtClean="0">
                <a:solidFill>
                  <a:srgbClr val="FF0000"/>
                </a:solidFill>
                <a:latin typeface="Monotype Corsiva" pitchFamily="66" charset="0"/>
              </a:rPr>
            </a:br>
            <a:r>
              <a:rPr lang="ru-RU" sz="2400" dirty="0" smtClean="0">
                <a:solidFill>
                  <a:srgbClr val="FF0000"/>
                </a:solidFill>
                <a:latin typeface="Monotype Corsiva" pitchFamily="66" charset="0"/>
              </a:rPr>
              <a:t>СЛТ-3,6, </a:t>
            </a:r>
            <a:br>
              <a:rPr lang="ru-RU" sz="2400" dirty="0" smtClean="0">
                <a:solidFill>
                  <a:srgbClr val="FF0000"/>
                </a:solidFill>
                <a:latin typeface="Monotype Corsiva" pitchFamily="66" charset="0"/>
              </a:rPr>
            </a:br>
            <a:r>
              <a:rPr lang="ru-RU" sz="2400" dirty="0" smtClean="0">
                <a:solidFill>
                  <a:srgbClr val="FF0000"/>
                </a:solidFill>
                <a:latin typeface="Monotype Corsiva" pitchFamily="66" charset="0"/>
              </a:rPr>
              <a:t>СРН-3,6. </a:t>
            </a:r>
            <a:endParaRPr lang="ru-RU" sz="2400" dirty="0">
              <a:solidFill>
                <a:srgbClr val="FF0000"/>
              </a:solidFill>
              <a:latin typeface="Monotype Corsiva" pitchFamily="66" charset="0"/>
            </a:endParaRPr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571480"/>
            <a:ext cx="8186766" cy="5554683"/>
          </a:xfrm>
        </p:spPr>
        <p:txBody>
          <a:bodyPr>
            <a:normAutofit fontScale="62500" lnSpcReduction="20000"/>
          </a:bodyPr>
          <a:lstStyle/>
          <a:p>
            <a:pPr>
              <a:buNone/>
            </a:pPr>
            <a:endParaRPr lang="ru-RU" dirty="0" smtClean="0">
              <a:latin typeface="Monotype Corsiva" pitchFamily="66" charset="0"/>
            </a:endParaRPr>
          </a:p>
          <a:p>
            <a:pPr>
              <a:buNone/>
            </a:pPr>
            <a:r>
              <a:rPr lang="ru-RU" sz="3100" dirty="0" err="1" smtClean="0">
                <a:solidFill>
                  <a:srgbClr val="0070C0"/>
                </a:solidFill>
                <a:latin typeface="Monotype Corsiva" pitchFamily="66" charset="0"/>
              </a:rPr>
              <a:t>Сепкіштер</a:t>
            </a:r>
            <a:r>
              <a:rPr lang="ru-RU" sz="3100" dirty="0" smtClean="0">
                <a:solidFill>
                  <a:srgbClr val="0070C0"/>
                </a:solidFill>
                <a:latin typeface="Monotype Corsiva" pitchFamily="66" charset="0"/>
              </a:rPr>
              <a:t> (</a:t>
            </a:r>
            <a:r>
              <a:rPr lang="ru-RU" sz="3100" dirty="0" err="1" smtClean="0">
                <a:solidFill>
                  <a:srgbClr val="0070C0"/>
                </a:solidFill>
                <a:latin typeface="Monotype Corsiva" pitchFamily="66" charset="0"/>
              </a:rPr>
              <a:t>сеялкалар</a:t>
            </a:r>
            <a:r>
              <a:rPr lang="ru-RU" sz="3100" dirty="0" smtClean="0">
                <a:solidFill>
                  <a:srgbClr val="0070C0"/>
                </a:solidFill>
                <a:latin typeface="Monotype Corsiva" pitchFamily="66" charset="0"/>
              </a:rPr>
              <a:t>)</a:t>
            </a:r>
            <a:br>
              <a:rPr lang="ru-RU" sz="3100" dirty="0" smtClean="0">
                <a:solidFill>
                  <a:srgbClr val="0070C0"/>
                </a:solidFill>
                <a:latin typeface="Monotype Corsiva" pitchFamily="66" charset="0"/>
              </a:rPr>
            </a:br>
            <a:r>
              <a:rPr lang="ru-RU" sz="3100" dirty="0" err="1" smtClean="0">
                <a:solidFill>
                  <a:srgbClr val="0070C0"/>
                </a:solidFill>
                <a:latin typeface="Monotype Corsiva" pitchFamily="66" charset="0"/>
              </a:rPr>
              <a:t>Сеялкалар</a:t>
            </a:r>
            <a:r>
              <a:rPr lang="ru-RU" sz="3100" dirty="0" smtClean="0">
                <a:solidFill>
                  <a:srgbClr val="0070C0"/>
                </a:solidFill>
                <a:latin typeface="Monotype Corsiva" pitchFamily="66" charset="0"/>
              </a:rPr>
              <a:t> </a:t>
            </a:r>
            <a:r>
              <a:rPr lang="ru-RU" sz="3100" dirty="0" err="1" smtClean="0">
                <a:solidFill>
                  <a:srgbClr val="0070C0"/>
                </a:solidFill>
                <a:latin typeface="Monotype Corsiva" pitchFamily="66" charset="0"/>
              </a:rPr>
              <a:t>егу</a:t>
            </a:r>
            <a:r>
              <a:rPr lang="ru-RU" sz="3100" dirty="0" smtClean="0">
                <a:solidFill>
                  <a:srgbClr val="0070C0"/>
                </a:solidFill>
                <a:latin typeface="Monotype Corsiva" pitchFamily="66" charset="0"/>
              </a:rPr>
              <a:t>, </a:t>
            </a:r>
            <a:r>
              <a:rPr lang="ru-RU" sz="3100" dirty="0" err="1" smtClean="0">
                <a:solidFill>
                  <a:srgbClr val="0070C0"/>
                </a:solidFill>
                <a:latin typeface="Monotype Corsiva" pitchFamily="66" charset="0"/>
              </a:rPr>
              <a:t>тракторға агрегаттау</a:t>
            </a:r>
            <a:r>
              <a:rPr lang="ru-RU" sz="3100" dirty="0" smtClean="0">
                <a:solidFill>
                  <a:srgbClr val="0070C0"/>
                </a:solidFill>
                <a:latin typeface="Monotype Corsiva" pitchFamily="66" charset="0"/>
              </a:rPr>
              <a:t> </a:t>
            </a:r>
            <a:r>
              <a:rPr lang="ru-RU" sz="3100" dirty="0" err="1" smtClean="0">
                <a:solidFill>
                  <a:srgbClr val="0070C0"/>
                </a:solidFill>
                <a:latin typeface="Monotype Corsiva" pitchFamily="66" charset="0"/>
              </a:rPr>
              <a:t>әдістеріне және пайдалану</a:t>
            </a:r>
            <a:r>
              <a:rPr lang="ru-RU" sz="3100" dirty="0" smtClean="0">
                <a:solidFill>
                  <a:srgbClr val="0070C0"/>
                </a:solidFill>
                <a:latin typeface="Monotype Corsiva" pitchFamily="66" charset="0"/>
              </a:rPr>
              <a:t> </a:t>
            </a:r>
            <a:r>
              <a:rPr lang="ru-RU" sz="3100" dirty="0" err="1" smtClean="0">
                <a:solidFill>
                  <a:srgbClr val="0070C0"/>
                </a:solidFill>
                <a:latin typeface="Monotype Corsiva" pitchFamily="66" charset="0"/>
              </a:rPr>
              <a:t>орнына</a:t>
            </a:r>
            <a:r>
              <a:rPr lang="ru-RU" sz="3100" dirty="0" smtClean="0">
                <a:solidFill>
                  <a:srgbClr val="0070C0"/>
                </a:solidFill>
                <a:latin typeface="Monotype Corsiva" pitchFamily="66" charset="0"/>
              </a:rPr>
              <a:t> (</a:t>
            </a:r>
            <a:r>
              <a:rPr lang="ru-RU" sz="3100" dirty="0" err="1" smtClean="0">
                <a:solidFill>
                  <a:srgbClr val="0070C0"/>
                </a:solidFill>
                <a:latin typeface="Monotype Corsiva" pitchFamily="66" charset="0"/>
              </a:rPr>
              <a:t>себетін</a:t>
            </a:r>
            <a:r>
              <a:rPr lang="ru-RU" sz="3100" dirty="0" smtClean="0">
                <a:solidFill>
                  <a:srgbClr val="0070C0"/>
                </a:solidFill>
                <a:latin typeface="Monotype Corsiva" pitchFamily="66" charset="0"/>
              </a:rPr>
              <a:t> </a:t>
            </a:r>
            <a:r>
              <a:rPr lang="ru-RU" sz="3100" dirty="0" err="1" smtClean="0">
                <a:solidFill>
                  <a:srgbClr val="0070C0"/>
                </a:solidFill>
                <a:latin typeface="Monotype Corsiva" pitchFamily="66" charset="0"/>
              </a:rPr>
              <a:t>дақылдарға</a:t>
            </a:r>
            <a:r>
              <a:rPr lang="ru-RU" sz="3100" dirty="0" smtClean="0">
                <a:solidFill>
                  <a:srgbClr val="0070C0"/>
                </a:solidFill>
                <a:latin typeface="Monotype Corsiva" pitchFamily="66" charset="0"/>
              </a:rPr>
              <a:t>) </a:t>
            </a:r>
            <a:r>
              <a:rPr lang="ru-RU" sz="3100" dirty="0" err="1" smtClean="0">
                <a:solidFill>
                  <a:srgbClr val="0070C0"/>
                </a:solidFill>
                <a:latin typeface="Monotype Corsiva" pitchFamily="66" charset="0"/>
              </a:rPr>
              <a:t>қарай ажыратылады</a:t>
            </a:r>
            <a:r>
              <a:rPr lang="ru-RU" sz="3100" dirty="0" smtClean="0">
                <a:solidFill>
                  <a:srgbClr val="0070C0"/>
                </a:solidFill>
                <a:latin typeface="Monotype Corsiva" pitchFamily="66" charset="0"/>
              </a:rPr>
              <a:t>.</a:t>
            </a:r>
            <a:br>
              <a:rPr lang="ru-RU" sz="3100" dirty="0" smtClean="0">
                <a:solidFill>
                  <a:srgbClr val="0070C0"/>
                </a:solidFill>
                <a:latin typeface="Monotype Corsiva" pitchFamily="66" charset="0"/>
              </a:rPr>
            </a:br>
            <a:r>
              <a:rPr lang="ru-RU" sz="3100" dirty="0" err="1" smtClean="0">
                <a:solidFill>
                  <a:srgbClr val="0070C0"/>
                </a:solidFill>
                <a:latin typeface="Monotype Corsiva" pitchFamily="66" charset="0"/>
              </a:rPr>
              <a:t>Егу</a:t>
            </a:r>
            <a:r>
              <a:rPr lang="ru-RU" sz="3100" dirty="0" smtClean="0">
                <a:solidFill>
                  <a:srgbClr val="0070C0"/>
                </a:solidFill>
                <a:latin typeface="Monotype Corsiva" pitchFamily="66" charset="0"/>
              </a:rPr>
              <a:t> </a:t>
            </a:r>
            <a:r>
              <a:rPr lang="ru-RU" sz="3100" dirty="0" err="1" smtClean="0">
                <a:solidFill>
                  <a:srgbClr val="0070C0"/>
                </a:solidFill>
                <a:latin typeface="Monotype Corsiva" pitchFamily="66" charset="0"/>
              </a:rPr>
              <a:t>әдісіне қарай сеялкалар</a:t>
            </a:r>
            <a:r>
              <a:rPr lang="ru-RU" sz="3100" dirty="0" smtClean="0">
                <a:solidFill>
                  <a:srgbClr val="0070C0"/>
                </a:solidFill>
                <a:latin typeface="Monotype Corsiva" pitchFamily="66" charset="0"/>
              </a:rPr>
              <a:t> </a:t>
            </a:r>
            <a:r>
              <a:rPr lang="ru-RU" sz="3100" dirty="0" err="1" smtClean="0">
                <a:solidFill>
                  <a:srgbClr val="0070C0"/>
                </a:solidFill>
                <a:latin typeface="Monotype Corsiva" pitchFamily="66" charset="0"/>
              </a:rPr>
              <a:t>қатарлап себетін</a:t>
            </a:r>
            <a:r>
              <a:rPr lang="ru-RU" sz="3100" dirty="0" smtClean="0">
                <a:solidFill>
                  <a:srgbClr val="0070C0"/>
                </a:solidFill>
                <a:latin typeface="Monotype Corsiva" pitchFamily="66" charset="0"/>
              </a:rPr>
              <a:t>, тар </a:t>
            </a:r>
            <a:r>
              <a:rPr lang="ru-RU" sz="3100" dirty="0" err="1" smtClean="0">
                <a:solidFill>
                  <a:srgbClr val="0070C0"/>
                </a:solidFill>
                <a:latin typeface="Monotype Corsiva" pitchFamily="66" charset="0"/>
              </a:rPr>
              <a:t>қатарлы</a:t>
            </a:r>
            <a:r>
              <a:rPr lang="ru-RU" sz="3100" dirty="0" smtClean="0">
                <a:solidFill>
                  <a:srgbClr val="0070C0"/>
                </a:solidFill>
                <a:latin typeface="Monotype Corsiva" pitchFamily="66" charset="0"/>
              </a:rPr>
              <a:t>, </a:t>
            </a:r>
            <a:r>
              <a:rPr lang="ru-RU" sz="3100" dirty="0" err="1" smtClean="0">
                <a:solidFill>
                  <a:srgbClr val="0070C0"/>
                </a:solidFill>
                <a:latin typeface="Monotype Corsiva" pitchFamily="66" charset="0"/>
              </a:rPr>
              <a:t>пунктирлі</a:t>
            </a:r>
            <a:r>
              <a:rPr lang="ru-RU" sz="3100" dirty="0" smtClean="0">
                <a:solidFill>
                  <a:srgbClr val="0070C0"/>
                </a:solidFill>
                <a:latin typeface="Monotype Corsiva" pitchFamily="66" charset="0"/>
              </a:rPr>
              <a:t>, </a:t>
            </a:r>
            <a:r>
              <a:rPr lang="ru-RU" sz="3100" dirty="0" err="1" smtClean="0">
                <a:solidFill>
                  <a:srgbClr val="0070C0"/>
                </a:solidFill>
                <a:latin typeface="Monotype Corsiva" pitchFamily="66" charset="0"/>
              </a:rPr>
              <a:t>шаршы</a:t>
            </a:r>
            <a:r>
              <a:rPr lang="ru-RU" sz="3100" dirty="0" smtClean="0">
                <a:solidFill>
                  <a:srgbClr val="0070C0"/>
                </a:solidFill>
                <a:latin typeface="Monotype Corsiva" pitchFamily="66" charset="0"/>
              </a:rPr>
              <a:t> - </a:t>
            </a:r>
            <a:r>
              <a:rPr lang="ru-RU" sz="3100" dirty="0" err="1" smtClean="0">
                <a:solidFill>
                  <a:srgbClr val="0070C0"/>
                </a:solidFill>
                <a:latin typeface="Monotype Corsiva" pitchFamily="66" charset="0"/>
              </a:rPr>
              <a:t>ұялы</a:t>
            </a:r>
            <a:r>
              <a:rPr lang="ru-RU" sz="3100" dirty="0" smtClean="0">
                <a:solidFill>
                  <a:srgbClr val="0070C0"/>
                </a:solidFill>
                <a:latin typeface="Monotype Corsiva" pitchFamily="66" charset="0"/>
              </a:rPr>
              <a:t>, </a:t>
            </a:r>
            <a:r>
              <a:rPr lang="ru-RU" sz="3100" dirty="0" err="1" smtClean="0">
                <a:solidFill>
                  <a:srgbClr val="0070C0"/>
                </a:solidFill>
                <a:latin typeface="Monotype Corsiva" pitchFamily="66" charset="0"/>
              </a:rPr>
              <a:t>бір</a:t>
            </a:r>
            <a:r>
              <a:rPr lang="ru-RU" sz="3100" dirty="0" smtClean="0">
                <a:solidFill>
                  <a:srgbClr val="0070C0"/>
                </a:solidFill>
                <a:latin typeface="Monotype Corsiva" pitchFamily="66" charset="0"/>
              </a:rPr>
              <a:t> </a:t>
            </a:r>
            <a:r>
              <a:rPr lang="ru-RU" sz="3100" dirty="0" err="1" smtClean="0">
                <a:solidFill>
                  <a:srgbClr val="0070C0"/>
                </a:solidFill>
                <a:latin typeface="Monotype Corsiva" pitchFamily="66" charset="0"/>
              </a:rPr>
              <a:t>дәндеп және шашып</a:t>
            </a:r>
            <a:r>
              <a:rPr lang="ru-RU" sz="3100" dirty="0" smtClean="0">
                <a:solidFill>
                  <a:srgbClr val="0070C0"/>
                </a:solidFill>
                <a:latin typeface="Monotype Corsiva" pitchFamily="66" charset="0"/>
              </a:rPr>
              <a:t> </a:t>
            </a:r>
            <a:r>
              <a:rPr lang="ru-RU" sz="3100" dirty="0" err="1" smtClean="0">
                <a:solidFill>
                  <a:srgbClr val="0070C0"/>
                </a:solidFill>
                <a:latin typeface="Monotype Corsiva" pitchFamily="66" charset="0"/>
              </a:rPr>
              <a:t>себетін</a:t>
            </a:r>
            <a:r>
              <a:rPr lang="ru-RU" sz="3100" dirty="0" smtClean="0">
                <a:solidFill>
                  <a:srgbClr val="0070C0"/>
                </a:solidFill>
                <a:latin typeface="Monotype Corsiva" pitchFamily="66" charset="0"/>
              </a:rPr>
              <a:t> </a:t>
            </a:r>
            <a:r>
              <a:rPr lang="ru-RU" sz="3100" dirty="0" err="1" smtClean="0">
                <a:solidFill>
                  <a:srgbClr val="0070C0"/>
                </a:solidFill>
                <a:latin typeface="Monotype Corsiva" pitchFamily="66" charset="0"/>
              </a:rPr>
              <a:t>сеялкалар</a:t>
            </a:r>
            <a:r>
              <a:rPr lang="ru-RU" sz="3100" dirty="0" smtClean="0">
                <a:solidFill>
                  <a:srgbClr val="0070C0"/>
                </a:solidFill>
                <a:latin typeface="Monotype Corsiva" pitchFamily="66" charset="0"/>
              </a:rPr>
              <a:t> </a:t>
            </a:r>
            <a:r>
              <a:rPr lang="ru-RU" sz="3100" dirty="0" err="1" smtClean="0">
                <a:solidFill>
                  <a:srgbClr val="0070C0"/>
                </a:solidFill>
                <a:latin typeface="Monotype Corsiva" pitchFamily="66" charset="0"/>
              </a:rPr>
              <a:t>болып</a:t>
            </a:r>
            <a:r>
              <a:rPr lang="ru-RU" sz="3100" dirty="0" smtClean="0">
                <a:solidFill>
                  <a:srgbClr val="0070C0"/>
                </a:solidFill>
                <a:latin typeface="Monotype Corsiva" pitchFamily="66" charset="0"/>
              </a:rPr>
              <a:t> </a:t>
            </a:r>
            <a:r>
              <a:rPr lang="ru-RU" sz="3100" dirty="0" err="1" smtClean="0">
                <a:solidFill>
                  <a:srgbClr val="0070C0"/>
                </a:solidFill>
                <a:latin typeface="Monotype Corsiva" pitchFamily="66" charset="0"/>
              </a:rPr>
              <a:t>бөлінеді</a:t>
            </a:r>
            <a:r>
              <a:rPr lang="ru-RU" sz="3100" dirty="0" smtClean="0">
                <a:solidFill>
                  <a:srgbClr val="0070C0"/>
                </a:solidFill>
                <a:latin typeface="Monotype Corsiva" pitchFamily="66" charset="0"/>
              </a:rPr>
              <a:t>. </a:t>
            </a:r>
            <a:r>
              <a:rPr lang="ru-RU" sz="3100" dirty="0" err="1" smtClean="0">
                <a:solidFill>
                  <a:srgbClr val="0070C0"/>
                </a:solidFill>
                <a:latin typeface="Monotype Corsiva" pitchFamily="66" charset="0"/>
              </a:rPr>
              <a:t>Қатарлы және </a:t>
            </a:r>
            <a:r>
              <a:rPr lang="ru-RU" sz="3100" dirty="0" smtClean="0">
                <a:solidFill>
                  <a:srgbClr val="0070C0"/>
                </a:solidFill>
                <a:latin typeface="Monotype Corsiva" pitchFamily="66" charset="0"/>
              </a:rPr>
              <a:t>тар </a:t>
            </a:r>
            <a:r>
              <a:rPr lang="ru-RU" sz="3100" dirty="0" err="1" smtClean="0">
                <a:solidFill>
                  <a:srgbClr val="0070C0"/>
                </a:solidFill>
                <a:latin typeface="Monotype Corsiva" pitchFamily="66" charset="0"/>
              </a:rPr>
              <a:t>қатарлы сеялкалар</a:t>
            </a:r>
            <a:r>
              <a:rPr lang="ru-RU" sz="3100" dirty="0" smtClean="0">
                <a:solidFill>
                  <a:srgbClr val="0070C0"/>
                </a:solidFill>
                <a:latin typeface="Monotype Corsiva" pitchFamily="66" charset="0"/>
              </a:rPr>
              <a:t> </a:t>
            </a:r>
            <a:r>
              <a:rPr lang="ru-RU" sz="3100" dirty="0" err="1" smtClean="0">
                <a:solidFill>
                  <a:srgbClr val="0070C0"/>
                </a:solidFill>
                <a:latin typeface="Monotype Corsiva" pitchFamily="66" charset="0"/>
              </a:rPr>
              <a:t>тұқымды топыраққа қатараралыққа берілген</a:t>
            </a:r>
            <a:r>
              <a:rPr lang="ru-RU" sz="3100" dirty="0" smtClean="0">
                <a:solidFill>
                  <a:srgbClr val="0070C0"/>
                </a:solidFill>
                <a:latin typeface="Monotype Corsiva" pitchFamily="66" charset="0"/>
              </a:rPr>
              <a:t> </a:t>
            </a:r>
            <a:r>
              <a:rPr lang="ru-RU" sz="3100" dirty="0" err="1" smtClean="0">
                <a:solidFill>
                  <a:srgbClr val="0070C0"/>
                </a:solidFill>
                <a:latin typeface="Monotype Corsiva" pitchFamily="66" charset="0"/>
              </a:rPr>
              <a:t>қашықтықта</a:t>
            </a:r>
            <a:r>
              <a:rPr lang="ru-RU" sz="3100" dirty="0" smtClean="0">
                <a:solidFill>
                  <a:srgbClr val="0070C0"/>
                </a:solidFill>
                <a:latin typeface="Monotype Corsiva" pitchFamily="66" charset="0"/>
              </a:rPr>
              <a:t>, </a:t>
            </a:r>
            <a:r>
              <a:rPr lang="ru-RU" sz="3100" dirty="0" err="1" smtClean="0">
                <a:solidFill>
                  <a:srgbClr val="0070C0"/>
                </a:solidFill>
                <a:latin typeface="Monotype Corsiva" pitchFamily="66" charset="0"/>
              </a:rPr>
              <a:t>шаршы</a:t>
            </a:r>
            <a:r>
              <a:rPr lang="ru-RU" sz="3100" dirty="0" smtClean="0">
                <a:solidFill>
                  <a:srgbClr val="0070C0"/>
                </a:solidFill>
                <a:latin typeface="Monotype Corsiva" pitchFamily="66" charset="0"/>
              </a:rPr>
              <a:t> </a:t>
            </a:r>
            <a:r>
              <a:rPr lang="ru-RU" sz="3100" dirty="0" err="1" smtClean="0">
                <a:solidFill>
                  <a:srgbClr val="0070C0"/>
                </a:solidFill>
                <a:latin typeface="Monotype Corsiva" pitchFamily="66" charset="0"/>
              </a:rPr>
              <a:t>ұялы сеялкалар</a:t>
            </a:r>
            <a:r>
              <a:rPr lang="ru-RU" sz="3100" dirty="0" smtClean="0">
                <a:solidFill>
                  <a:srgbClr val="0070C0"/>
                </a:solidFill>
                <a:latin typeface="Monotype Corsiva" pitchFamily="66" charset="0"/>
              </a:rPr>
              <a:t> </a:t>
            </a:r>
            <a:r>
              <a:rPr lang="ru-RU" sz="3100" dirty="0" err="1" smtClean="0">
                <a:solidFill>
                  <a:srgbClr val="0070C0"/>
                </a:solidFill>
                <a:latin typeface="Monotype Corsiva" pitchFamily="66" charset="0"/>
              </a:rPr>
              <a:t>шаршы</a:t>
            </a:r>
            <a:r>
              <a:rPr lang="ru-RU" sz="3100" dirty="0" smtClean="0">
                <a:solidFill>
                  <a:srgbClr val="0070C0"/>
                </a:solidFill>
                <a:latin typeface="Monotype Corsiva" pitchFamily="66" charset="0"/>
              </a:rPr>
              <a:t> </a:t>
            </a:r>
            <a:r>
              <a:rPr lang="ru-RU" sz="3100" dirty="0" err="1" smtClean="0">
                <a:solidFill>
                  <a:srgbClr val="0070C0"/>
                </a:solidFill>
                <a:latin typeface="Monotype Corsiva" pitchFamily="66" charset="0"/>
              </a:rPr>
              <a:t>бұрыштарына ұялап</a:t>
            </a:r>
            <a:r>
              <a:rPr lang="ru-RU" sz="3100" dirty="0" smtClean="0">
                <a:solidFill>
                  <a:srgbClr val="0070C0"/>
                </a:solidFill>
                <a:latin typeface="Monotype Corsiva" pitchFamily="66" charset="0"/>
              </a:rPr>
              <a:t>, пунктир </a:t>
            </a:r>
            <a:r>
              <a:rPr lang="ru-RU" sz="3100" dirty="0" err="1" smtClean="0">
                <a:solidFill>
                  <a:srgbClr val="0070C0"/>
                </a:solidFill>
                <a:latin typeface="Monotype Corsiva" pitchFamily="66" charset="0"/>
              </a:rPr>
              <a:t>сеялкалар</a:t>
            </a:r>
            <a:r>
              <a:rPr lang="ru-RU" sz="3100" dirty="0" smtClean="0">
                <a:solidFill>
                  <a:srgbClr val="0070C0"/>
                </a:solidFill>
                <a:latin typeface="Monotype Corsiva" pitchFamily="66" charset="0"/>
              </a:rPr>
              <a:t> </a:t>
            </a:r>
            <a:r>
              <a:rPr lang="ru-RU" sz="3100" dirty="0" err="1" smtClean="0">
                <a:solidFill>
                  <a:srgbClr val="0070C0"/>
                </a:solidFill>
                <a:latin typeface="Monotype Corsiva" pitchFamily="66" charset="0"/>
              </a:rPr>
              <a:t>берілген</a:t>
            </a:r>
            <a:r>
              <a:rPr lang="ru-RU" sz="3100" dirty="0" smtClean="0">
                <a:solidFill>
                  <a:srgbClr val="0070C0"/>
                </a:solidFill>
                <a:latin typeface="Monotype Corsiva" pitchFamily="66" charset="0"/>
              </a:rPr>
              <a:t> </a:t>
            </a:r>
            <a:r>
              <a:rPr lang="ru-RU" sz="3100" dirty="0" err="1" smtClean="0">
                <a:solidFill>
                  <a:srgbClr val="0070C0"/>
                </a:solidFill>
                <a:latin typeface="Monotype Corsiva" pitchFamily="66" charset="0"/>
              </a:rPr>
              <a:t>қашықтықта бір</a:t>
            </a:r>
            <a:r>
              <a:rPr lang="ru-RU" sz="3100" dirty="0" smtClean="0">
                <a:solidFill>
                  <a:srgbClr val="0070C0"/>
                </a:solidFill>
                <a:latin typeface="Monotype Corsiva" pitchFamily="66" charset="0"/>
              </a:rPr>
              <a:t> - </a:t>
            </a:r>
            <a:r>
              <a:rPr lang="ru-RU" sz="3100" dirty="0" err="1" smtClean="0">
                <a:solidFill>
                  <a:srgbClr val="0070C0"/>
                </a:solidFill>
                <a:latin typeface="Monotype Corsiva" pitchFamily="66" charset="0"/>
              </a:rPr>
              <a:t>бір</a:t>
            </a:r>
            <a:r>
              <a:rPr lang="ru-RU" sz="3100" dirty="0" smtClean="0">
                <a:solidFill>
                  <a:srgbClr val="0070C0"/>
                </a:solidFill>
                <a:latin typeface="Monotype Corsiva" pitchFamily="66" charset="0"/>
              </a:rPr>
              <a:t> </a:t>
            </a:r>
            <a:r>
              <a:rPr lang="ru-RU" sz="3100" dirty="0" err="1" smtClean="0">
                <a:solidFill>
                  <a:srgbClr val="0070C0"/>
                </a:solidFill>
                <a:latin typeface="Monotype Corsiva" pitchFamily="66" charset="0"/>
              </a:rPr>
              <a:t>дәннен шашып</a:t>
            </a:r>
            <a:r>
              <a:rPr lang="ru-RU" sz="3100" dirty="0" smtClean="0">
                <a:solidFill>
                  <a:srgbClr val="0070C0"/>
                </a:solidFill>
                <a:latin typeface="Monotype Corsiva" pitchFamily="66" charset="0"/>
              </a:rPr>
              <a:t> </a:t>
            </a:r>
            <a:r>
              <a:rPr lang="ru-RU" sz="3100" dirty="0" err="1" smtClean="0">
                <a:solidFill>
                  <a:srgbClr val="0070C0"/>
                </a:solidFill>
                <a:latin typeface="Monotype Corsiva" pitchFamily="66" charset="0"/>
              </a:rPr>
              <a:t>тұқымдық дәнді егістіктің беткі</a:t>
            </a:r>
            <a:r>
              <a:rPr lang="ru-RU" sz="3100" dirty="0" smtClean="0">
                <a:solidFill>
                  <a:srgbClr val="0070C0"/>
                </a:solidFill>
                <a:latin typeface="Monotype Corsiva" pitchFamily="66" charset="0"/>
              </a:rPr>
              <a:t> </a:t>
            </a:r>
            <a:r>
              <a:rPr lang="ru-RU" sz="3100" dirty="0" err="1" smtClean="0">
                <a:solidFill>
                  <a:srgbClr val="0070C0"/>
                </a:solidFill>
                <a:latin typeface="Monotype Corsiva" pitchFamily="66" charset="0"/>
              </a:rPr>
              <a:t>қабатына бөліп себеді</a:t>
            </a:r>
            <a:r>
              <a:rPr lang="ru-RU" sz="3100" dirty="0" smtClean="0">
                <a:solidFill>
                  <a:srgbClr val="0070C0"/>
                </a:solidFill>
                <a:latin typeface="Monotype Corsiva" pitchFamily="66" charset="0"/>
              </a:rPr>
              <a:t>.</a:t>
            </a:r>
            <a:br>
              <a:rPr lang="ru-RU" sz="3100" dirty="0" smtClean="0">
                <a:solidFill>
                  <a:srgbClr val="0070C0"/>
                </a:solidFill>
                <a:latin typeface="Monotype Corsiva" pitchFamily="66" charset="0"/>
              </a:rPr>
            </a:br>
            <a:r>
              <a:rPr lang="ru-RU" sz="3100" dirty="0" err="1" smtClean="0">
                <a:solidFill>
                  <a:srgbClr val="0070C0"/>
                </a:solidFill>
                <a:latin typeface="Monotype Corsiva" pitchFamily="66" charset="0"/>
              </a:rPr>
              <a:t>Тракторға агрегаттау</a:t>
            </a:r>
            <a:r>
              <a:rPr lang="ru-RU" sz="3100" dirty="0" smtClean="0">
                <a:solidFill>
                  <a:srgbClr val="0070C0"/>
                </a:solidFill>
                <a:latin typeface="Monotype Corsiva" pitchFamily="66" charset="0"/>
              </a:rPr>
              <a:t> </a:t>
            </a:r>
            <a:r>
              <a:rPr lang="ru-RU" sz="3100" dirty="0" err="1" smtClean="0">
                <a:solidFill>
                  <a:srgbClr val="0070C0"/>
                </a:solidFill>
                <a:latin typeface="Monotype Corsiva" pitchFamily="66" charset="0"/>
              </a:rPr>
              <a:t>әдісі бойынша</a:t>
            </a:r>
            <a:r>
              <a:rPr lang="ru-RU" sz="3100" dirty="0" smtClean="0">
                <a:solidFill>
                  <a:srgbClr val="0070C0"/>
                </a:solidFill>
                <a:latin typeface="Monotype Corsiva" pitchFamily="66" charset="0"/>
              </a:rPr>
              <a:t> </a:t>
            </a:r>
            <a:r>
              <a:rPr lang="ru-RU" sz="3100" dirty="0" err="1" smtClean="0">
                <a:solidFill>
                  <a:srgbClr val="0070C0"/>
                </a:solidFill>
                <a:latin typeface="Monotype Corsiva" pitchFamily="66" charset="0"/>
              </a:rPr>
              <a:t>сеялкалар</a:t>
            </a:r>
            <a:r>
              <a:rPr lang="ru-RU" sz="3100" dirty="0" smtClean="0">
                <a:solidFill>
                  <a:srgbClr val="0070C0"/>
                </a:solidFill>
                <a:latin typeface="Monotype Corsiva" pitchFamily="66" charset="0"/>
              </a:rPr>
              <a:t> </a:t>
            </a:r>
            <a:r>
              <a:rPr lang="ru-RU" sz="3100" dirty="0" err="1" smtClean="0">
                <a:solidFill>
                  <a:srgbClr val="0070C0"/>
                </a:solidFill>
                <a:latin typeface="Monotype Corsiva" pitchFamily="66" charset="0"/>
              </a:rPr>
              <a:t>тракторға аспалы</a:t>
            </a:r>
            <a:r>
              <a:rPr lang="ru-RU" sz="3100" dirty="0" smtClean="0">
                <a:solidFill>
                  <a:srgbClr val="0070C0"/>
                </a:solidFill>
                <a:latin typeface="Monotype Corsiva" pitchFamily="66" charset="0"/>
              </a:rPr>
              <a:t>, </a:t>
            </a:r>
            <a:r>
              <a:rPr lang="ru-RU" sz="3100" dirty="0" err="1" smtClean="0">
                <a:solidFill>
                  <a:srgbClr val="0070C0"/>
                </a:solidFill>
                <a:latin typeface="Monotype Corsiva" pitchFamily="66" charset="0"/>
              </a:rPr>
              <a:t>жартылай</a:t>
            </a:r>
            <a:r>
              <a:rPr lang="ru-RU" sz="3100" dirty="0" smtClean="0">
                <a:solidFill>
                  <a:srgbClr val="0070C0"/>
                </a:solidFill>
                <a:latin typeface="Monotype Corsiva" pitchFamily="66" charset="0"/>
              </a:rPr>
              <a:t> </a:t>
            </a:r>
            <a:r>
              <a:rPr lang="ru-RU" sz="3100" dirty="0" err="1" smtClean="0">
                <a:solidFill>
                  <a:srgbClr val="0070C0"/>
                </a:solidFill>
                <a:latin typeface="Monotype Corsiva" pitchFamily="66" charset="0"/>
              </a:rPr>
              <a:t>аспалы</a:t>
            </a:r>
            <a:r>
              <a:rPr lang="ru-RU" sz="3100" dirty="0" smtClean="0">
                <a:solidFill>
                  <a:srgbClr val="0070C0"/>
                </a:solidFill>
                <a:latin typeface="Monotype Corsiva" pitchFamily="66" charset="0"/>
              </a:rPr>
              <a:t> </a:t>
            </a:r>
            <a:r>
              <a:rPr lang="ru-RU" sz="3100" dirty="0" err="1" smtClean="0">
                <a:solidFill>
                  <a:srgbClr val="0070C0"/>
                </a:solidFill>
                <a:latin typeface="Monotype Corsiva" pitchFamily="66" charset="0"/>
              </a:rPr>
              <a:t>және тіркемелі</a:t>
            </a:r>
            <a:r>
              <a:rPr lang="ru-RU" sz="3100" dirty="0" smtClean="0">
                <a:solidFill>
                  <a:srgbClr val="0070C0"/>
                </a:solidFill>
                <a:latin typeface="Monotype Corsiva" pitchFamily="66" charset="0"/>
              </a:rPr>
              <a:t> </a:t>
            </a:r>
            <a:r>
              <a:rPr lang="ru-RU" sz="3100" dirty="0" err="1" smtClean="0">
                <a:solidFill>
                  <a:srgbClr val="0070C0"/>
                </a:solidFill>
                <a:latin typeface="Monotype Corsiva" pitchFamily="66" charset="0"/>
              </a:rPr>
              <a:t>болып</a:t>
            </a:r>
            <a:r>
              <a:rPr lang="ru-RU" sz="3100" dirty="0" smtClean="0">
                <a:solidFill>
                  <a:srgbClr val="0070C0"/>
                </a:solidFill>
                <a:latin typeface="Monotype Corsiva" pitchFamily="66" charset="0"/>
              </a:rPr>
              <a:t> </a:t>
            </a:r>
            <a:r>
              <a:rPr lang="ru-RU" sz="3100" dirty="0" err="1" smtClean="0">
                <a:solidFill>
                  <a:srgbClr val="0070C0"/>
                </a:solidFill>
                <a:latin typeface="Monotype Corsiva" pitchFamily="66" charset="0"/>
              </a:rPr>
              <a:t>бөлінеді.</a:t>
            </a:r>
            <a:r>
              <a:rPr lang="ru-RU" sz="3100" dirty="0" smtClean="0">
                <a:solidFill>
                  <a:srgbClr val="0070C0"/>
                </a:solidFill>
                <a:latin typeface="Monotype Corsiva" pitchFamily="66" charset="0"/>
              </a:rPr>
              <a:t/>
            </a:r>
            <a:br>
              <a:rPr lang="ru-RU" sz="3100" dirty="0" smtClean="0">
                <a:solidFill>
                  <a:srgbClr val="0070C0"/>
                </a:solidFill>
                <a:latin typeface="Monotype Corsiva" pitchFamily="66" charset="0"/>
              </a:rPr>
            </a:br>
            <a:r>
              <a:rPr lang="ru-RU" sz="3100" dirty="0" err="1" smtClean="0">
                <a:solidFill>
                  <a:srgbClr val="0070C0"/>
                </a:solidFill>
                <a:latin typeface="Monotype Corsiva" pitchFamily="66" charset="0"/>
              </a:rPr>
              <a:t>Пайдалануына</a:t>
            </a:r>
            <a:r>
              <a:rPr lang="ru-RU" sz="3100" dirty="0" smtClean="0">
                <a:solidFill>
                  <a:srgbClr val="0070C0"/>
                </a:solidFill>
                <a:latin typeface="Monotype Corsiva" pitchFamily="66" charset="0"/>
              </a:rPr>
              <a:t> </a:t>
            </a:r>
            <a:r>
              <a:rPr lang="ru-RU" sz="3100" dirty="0" err="1" smtClean="0">
                <a:solidFill>
                  <a:srgbClr val="0070C0"/>
                </a:solidFill>
                <a:latin typeface="Monotype Corsiva" pitchFamily="66" charset="0"/>
              </a:rPr>
              <a:t>қарай дән </a:t>
            </a:r>
            <a:r>
              <a:rPr lang="ru-RU" sz="3100" dirty="0" smtClean="0">
                <a:solidFill>
                  <a:srgbClr val="0070C0"/>
                </a:solidFill>
                <a:latin typeface="Monotype Corsiva" pitchFamily="66" charset="0"/>
              </a:rPr>
              <a:t>- </a:t>
            </a:r>
            <a:r>
              <a:rPr lang="ru-RU" sz="3100" dirty="0" err="1" smtClean="0">
                <a:solidFill>
                  <a:srgbClr val="0070C0"/>
                </a:solidFill>
                <a:latin typeface="Monotype Corsiva" pitchFamily="66" charset="0"/>
              </a:rPr>
              <a:t>тыңайтқыш, дән </a:t>
            </a:r>
            <a:r>
              <a:rPr lang="ru-RU" sz="3100" dirty="0" smtClean="0">
                <a:solidFill>
                  <a:srgbClr val="0070C0"/>
                </a:solidFill>
                <a:latin typeface="Monotype Corsiva" pitchFamily="66" charset="0"/>
              </a:rPr>
              <a:t>- </a:t>
            </a:r>
            <a:r>
              <a:rPr lang="ru-RU" sz="3100" dirty="0" err="1" smtClean="0">
                <a:solidFill>
                  <a:srgbClr val="0070C0"/>
                </a:solidFill>
                <a:latin typeface="Monotype Corsiva" pitchFamily="66" charset="0"/>
              </a:rPr>
              <a:t>тыңайтқыш </a:t>
            </a:r>
            <a:r>
              <a:rPr lang="ru-RU" sz="3100" dirty="0" smtClean="0">
                <a:solidFill>
                  <a:srgbClr val="0070C0"/>
                </a:solidFill>
                <a:latin typeface="Monotype Corsiva" pitchFamily="66" charset="0"/>
              </a:rPr>
              <a:t>- </a:t>
            </a:r>
            <a:r>
              <a:rPr lang="ru-RU" sz="3100" dirty="0" err="1" smtClean="0">
                <a:solidFill>
                  <a:srgbClr val="0070C0"/>
                </a:solidFill>
                <a:latin typeface="Monotype Corsiva" pitchFamily="66" charset="0"/>
              </a:rPr>
              <a:t>шөп, жүгері, қызылша, көкөніс, ағаш </a:t>
            </a:r>
            <a:r>
              <a:rPr lang="ru-RU" sz="3100" dirty="0" smtClean="0">
                <a:solidFill>
                  <a:srgbClr val="0070C0"/>
                </a:solidFill>
                <a:latin typeface="Monotype Corsiva" pitchFamily="66" charset="0"/>
              </a:rPr>
              <a:t>т. б. </a:t>
            </a:r>
            <a:r>
              <a:rPr lang="ru-RU" sz="3100" dirty="0" err="1" smtClean="0">
                <a:solidFill>
                  <a:srgbClr val="0070C0"/>
                </a:solidFill>
                <a:latin typeface="Monotype Corsiva" pitchFamily="66" charset="0"/>
              </a:rPr>
              <a:t>сеялкалары</a:t>
            </a:r>
            <a:r>
              <a:rPr lang="ru-RU" sz="3100" dirty="0" smtClean="0">
                <a:solidFill>
                  <a:srgbClr val="0070C0"/>
                </a:solidFill>
                <a:latin typeface="Monotype Corsiva" pitchFamily="66" charset="0"/>
              </a:rPr>
              <a:t> </a:t>
            </a:r>
            <a:r>
              <a:rPr lang="ru-RU" sz="3100" dirty="0" err="1" smtClean="0">
                <a:solidFill>
                  <a:srgbClr val="0070C0"/>
                </a:solidFill>
                <a:latin typeface="Monotype Corsiva" pitchFamily="66" charset="0"/>
              </a:rPr>
              <a:t>деп</a:t>
            </a:r>
            <a:r>
              <a:rPr lang="ru-RU" sz="3100" dirty="0" smtClean="0">
                <a:solidFill>
                  <a:srgbClr val="0070C0"/>
                </a:solidFill>
                <a:latin typeface="Monotype Corsiva" pitchFamily="66" charset="0"/>
              </a:rPr>
              <a:t> </a:t>
            </a:r>
            <a:r>
              <a:rPr lang="ru-RU" sz="3100" dirty="0" err="1" smtClean="0">
                <a:solidFill>
                  <a:srgbClr val="0070C0"/>
                </a:solidFill>
                <a:latin typeface="Monotype Corsiva" pitchFamily="66" charset="0"/>
              </a:rPr>
              <a:t>аталады</a:t>
            </a:r>
            <a:r>
              <a:rPr lang="ru-RU" sz="3100" dirty="0" smtClean="0">
                <a:solidFill>
                  <a:srgbClr val="0070C0"/>
                </a:solidFill>
                <a:latin typeface="Monotype Corsiva" pitchFamily="66" charset="0"/>
              </a:rPr>
              <a:t>.</a:t>
            </a:r>
            <a:br>
              <a:rPr lang="ru-RU" sz="3100" dirty="0" smtClean="0">
                <a:solidFill>
                  <a:srgbClr val="0070C0"/>
                </a:solidFill>
                <a:latin typeface="Monotype Corsiva" pitchFamily="66" charset="0"/>
              </a:rPr>
            </a:br>
            <a:r>
              <a:rPr lang="ru-RU" sz="3100" dirty="0" err="1" smtClean="0">
                <a:solidFill>
                  <a:srgbClr val="0070C0"/>
                </a:solidFill>
                <a:latin typeface="Monotype Corsiva" pitchFamily="66" charset="0"/>
              </a:rPr>
              <a:t>Себудің белгіленген</a:t>
            </a:r>
            <a:r>
              <a:rPr lang="ru-RU" sz="3100" dirty="0" smtClean="0">
                <a:solidFill>
                  <a:srgbClr val="0070C0"/>
                </a:solidFill>
                <a:latin typeface="Monotype Corsiva" pitchFamily="66" charset="0"/>
              </a:rPr>
              <a:t> </a:t>
            </a:r>
            <a:r>
              <a:rPr lang="ru-RU" sz="3100" dirty="0" err="1" smtClean="0">
                <a:solidFill>
                  <a:srgbClr val="0070C0"/>
                </a:solidFill>
                <a:latin typeface="Monotype Corsiva" pitchFamily="66" charset="0"/>
              </a:rPr>
              <a:t>нормасына</a:t>
            </a:r>
            <a:r>
              <a:rPr lang="ru-RU" sz="3100" dirty="0" smtClean="0">
                <a:solidFill>
                  <a:srgbClr val="0070C0"/>
                </a:solidFill>
                <a:latin typeface="Monotype Corsiva" pitchFamily="66" charset="0"/>
              </a:rPr>
              <a:t> </a:t>
            </a:r>
            <a:r>
              <a:rPr lang="ru-RU" sz="3100" dirty="0" err="1" smtClean="0">
                <a:solidFill>
                  <a:srgbClr val="0070C0"/>
                </a:solidFill>
                <a:latin typeface="Monotype Corsiva" pitchFamily="66" charset="0"/>
              </a:rPr>
              <a:t>сай</a:t>
            </a:r>
            <a:r>
              <a:rPr lang="ru-RU" sz="3100" dirty="0" smtClean="0">
                <a:solidFill>
                  <a:srgbClr val="0070C0"/>
                </a:solidFill>
                <a:latin typeface="Monotype Corsiva" pitchFamily="66" charset="0"/>
              </a:rPr>
              <a:t> </a:t>
            </a:r>
            <a:r>
              <a:rPr lang="ru-RU" sz="3100" dirty="0" err="1" smtClean="0">
                <a:solidFill>
                  <a:srgbClr val="0070C0"/>
                </a:solidFill>
                <a:latin typeface="Monotype Corsiva" pitchFamily="66" charset="0"/>
              </a:rPr>
              <a:t>сеялкалар</a:t>
            </a:r>
            <a:r>
              <a:rPr lang="ru-RU" sz="3100" dirty="0" smtClean="0">
                <a:solidFill>
                  <a:srgbClr val="0070C0"/>
                </a:solidFill>
                <a:latin typeface="Monotype Corsiva" pitchFamily="66" charset="0"/>
              </a:rPr>
              <a:t> </a:t>
            </a:r>
            <a:r>
              <a:rPr lang="ru-RU" sz="3100" dirty="0" err="1" smtClean="0">
                <a:solidFill>
                  <a:srgbClr val="0070C0"/>
                </a:solidFill>
                <a:latin typeface="Monotype Corsiva" pitchFamily="66" charset="0"/>
              </a:rPr>
              <a:t>тұқым </a:t>
            </a:r>
            <a:r>
              <a:rPr lang="ru-RU" sz="3100" dirty="0" smtClean="0">
                <a:solidFill>
                  <a:srgbClr val="0070C0"/>
                </a:solidFill>
                <a:latin typeface="Monotype Corsiva" pitchFamily="66" charset="0"/>
              </a:rPr>
              <a:t>мен </a:t>
            </a:r>
            <a:r>
              <a:rPr lang="ru-RU" sz="3100" dirty="0" err="1" smtClean="0">
                <a:solidFill>
                  <a:srgbClr val="0070C0"/>
                </a:solidFill>
                <a:latin typeface="Monotype Corsiva" pitchFamily="66" charset="0"/>
              </a:rPr>
              <a:t>тыңайтқышты алаңмен қатарларға біркелкі</a:t>
            </a:r>
            <a:r>
              <a:rPr lang="ru-RU" sz="3100" dirty="0" smtClean="0">
                <a:solidFill>
                  <a:srgbClr val="0070C0"/>
                </a:solidFill>
                <a:latin typeface="Monotype Corsiva" pitchFamily="66" charset="0"/>
              </a:rPr>
              <a:t> </a:t>
            </a:r>
            <a:r>
              <a:rPr lang="ru-RU" sz="3100" dirty="0" err="1" smtClean="0">
                <a:solidFill>
                  <a:srgbClr val="0070C0"/>
                </a:solidFill>
                <a:latin typeface="Monotype Corsiva" pitchFamily="66" charset="0"/>
              </a:rPr>
              <a:t>сеуіп</a:t>
            </a:r>
            <a:r>
              <a:rPr lang="ru-RU" sz="3100" dirty="0" smtClean="0">
                <a:solidFill>
                  <a:srgbClr val="0070C0"/>
                </a:solidFill>
                <a:latin typeface="Monotype Corsiva" pitchFamily="66" charset="0"/>
              </a:rPr>
              <a:t>, </a:t>
            </a:r>
            <a:r>
              <a:rPr lang="ru-RU" sz="3100" dirty="0" err="1" smtClean="0">
                <a:solidFill>
                  <a:srgbClr val="0070C0"/>
                </a:solidFill>
                <a:latin typeface="Monotype Corsiva" pitchFamily="66" charset="0"/>
              </a:rPr>
              <a:t>топырақтың ылғалды қабатына берілген</a:t>
            </a:r>
            <a:r>
              <a:rPr lang="ru-RU" sz="3100" dirty="0" smtClean="0">
                <a:solidFill>
                  <a:srgbClr val="0070C0"/>
                </a:solidFill>
                <a:latin typeface="Monotype Corsiva" pitchFamily="66" charset="0"/>
              </a:rPr>
              <a:t> </a:t>
            </a:r>
            <a:r>
              <a:rPr lang="ru-RU" sz="3100" dirty="0" err="1" smtClean="0">
                <a:solidFill>
                  <a:srgbClr val="0070C0"/>
                </a:solidFill>
                <a:latin typeface="Monotype Corsiva" pitchFamily="66" charset="0"/>
              </a:rPr>
              <a:t>тереңдікте сіңіруі керек</a:t>
            </a:r>
            <a:r>
              <a:rPr lang="ru-RU" sz="3100" dirty="0" smtClean="0">
                <a:solidFill>
                  <a:srgbClr val="0070C0"/>
                </a:solidFill>
                <a:latin typeface="Monotype Corsiva" pitchFamily="66" charset="0"/>
              </a:rPr>
              <a:t>. </a:t>
            </a:r>
            <a:r>
              <a:rPr lang="ru-RU" sz="3100" dirty="0" err="1" smtClean="0">
                <a:solidFill>
                  <a:srgbClr val="0070C0"/>
                </a:solidFill>
                <a:latin typeface="Monotype Corsiva" pitchFamily="66" charset="0"/>
              </a:rPr>
              <a:t>Себу</a:t>
            </a:r>
            <a:r>
              <a:rPr lang="ru-RU" sz="3100" dirty="0" smtClean="0">
                <a:solidFill>
                  <a:srgbClr val="0070C0"/>
                </a:solidFill>
                <a:latin typeface="Monotype Corsiva" pitchFamily="66" charset="0"/>
              </a:rPr>
              <a:t> </a:t>
            </a:r>
            <a:r>
              <a:rPr lang="ru-RU" sz="3100" dirty="0" err="1" smtClean="0">
                <a:solidFill>
                  <a:srgbClr val="0070C0"/>
                </a:solidFill>
                <a:latin typeface="Monotype Corsiva" pitchFamily="66" charset="0"/>
              </a:rPr>
              <a:t>кезінде</a:t>
            </a:r>
            <a:r>
              <a:rPr lang="ru-RU" sz="3100" dirty="0" smtClean="0">
                <a:solidFill>
                  <a:srgbClr val="0070C0"/>
                </a:solidFill>
                <a:latin typeface="Monotype Corsiva" pitchFamily="66" charset="0"/>
              </a:rPr>
              <a:t> </a:t>
            </a:r>
            <a:r>
              <a:rPr lang="ru-RU" sz="3100" dirty="0" err="1" smtClean="0">
                <a:solidFill>
                  <a:srgbClr val="0070C0"/>
                </a:solidFill>
                <a:latin typeface="Monotype Corsiva" pitchFamily="66" charset="0"/>
              </a:rPr>
              <a:t>қатарлардың түзулігі және қатараралықтарының белгіленген</a:t>
            </a:r>
            <a:r>
              <a:rPr lang="ru-RU" sz="3100" dirty="0" smtClean="0">
                <a:solidFill>
                  <a:srgbClr val="0070C0"/>
                </a:solidFill>
                <a:latin typeface="Monotype Corsiva" pitchFamily="66" charset="0"/>
              </a:rPr>
              <a:t> </a:t>
            </a:r>
            <a:r>
              <a:rPr lang="ru-RU" sz="3100" dirty="0" err="1" smtClean="0">
                <a:solidFill>
                  <a:srgbClr val="0070C0"/>
                </a:solidFill>
                <a:latin typeface="Monotype Corsiva" pitchFamily="66" charset="0"/>
              </a:rPr>
              <a:t>түйісуін сақтау қамтамасыз етілуі</a:t>
            </a:r>
            <a:r>
              <a:rPr lang="ru-RU" sz="3100" dirty="0" smtClean="0">
                <a:solidFill>
                  <a:srgbClr val="0070C0"/>
                </a:solidFill>
                <a:latin typeface="Monotype Corsiva" pitchFamily="66" charset="0"/>
              </a:rPr>
              <a:t> </a:t>
            </a:r>
            <a:r>
              <a:rPr lang="ru-RU" sz="3100" dirty="0" err="1" smtClean="0">
                <a:solidFill>
                  <a:srgbClr val="0070C0"/>
                </a:solidFill>
                <a:latin typeface="Monotype Corsiva" pitchFamily="66" charset="0"/>
              </a:rPr>
              <a:t>тиіс</a:t>
            </a:r>
            <a:r>
              <a:rPr lang="ru-RU" sz="3100" dirty="0" smtClean="0">
                <a:solidFill>
                  <a:srgbClr val="0070C0"/>
                </a:solidFill>
                <a:latin typeface="Monotype Corsiva" pitchFamily="66" charset="0"/>
              </a:rPr>
              <a:t>. Шала </a:t>
            </a:r>
            <a:r>
              <a:rPr lang="ru-RU" sz="3100" dirty="0" err="1" smtClean="0">
                <a:solidFill>
                  <a:srgbClr val="0070C0"/>
                </a:solidFill>
                <a:latin typeface="Monotype Corsiva" pitchFamily="66" charset="0"/>
              </a:rPr>
              <a:t>және қайта себуге</a:t>
            </a:r>
            <a:r>
              <a:rPr lang="ru-RU" sz="3100" dirty="0" smtClean="0">
                <a:solidFill>
                  <a:srgbClr val="0070C0"/>
                </a:solidFill>
                <a:latin typeface="Monotype Corsiva" pitchFamily="66" charset="0"/>
              </a:rPr>
              <a:t> </a:t>
            </a:r>
            <a:r>
              <a:rPr lang="ru-RU" sz="3100" dirty="0" err="1" smtClean="0">
                <a:solidFill>
                  <a:srgbClr val="0070C0"/>
                </a:solidFill>
                <a:latin typeface="Monotype Corsiva" pitchFamily="66" charset="0"/>
              </a:rPr>
              <a:t>болмайды</a:t>
            </a:r>
            <a:r>
              <a:rPr lang="ru-RU" sz="3100" dirty="0" smtClean="0">
                <a:solidFill>
                  <a:srgbClr val="0070C0"/>
                </a:solidFill>
                <a:latin typeface="Monotype Corsiva" pitchFamily="66" charset="0"/>
              </a:rPr>
              <a:t>.</a:t>
            </a:r>
            <a:br>
              <a:rPr lang="ru-RU" sz="3100" dirty="0" smtClean="0">
                <a:solidFill>
                  <a:srgbClr val="0070C0"/>
                </a:solidFill>
                <a:latin typeface="Monotype Corsiva" pitchFamily="66" charset="0"/>
              </a:rPr>
            </a:br>
            <a:endParaRPr lang="ru-RU" sz="3100" dirty="0">
              <a:solidFill>
                <a:srgbClr val="0070C0"/>
              </a:solidFill>
              <a:latin typeface="Monotype Corsiva" pitchFamily="66" charset="0"/>
            </a:endParaRPr>
          </a:p>
        </p:txBody>
      </p:sp>
    </p:spTree>
  </p:cSld>
  <p:clrMapOvr>
    <a:masterClrMapping/>
  </p:clrMapOvr>
  <p:transition spd="slow">
    <p:plus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Содержимое 5"/>
          <p:cNvSpPr>
            <a:spLocks noGrp="1"/>
          </p:cNvSpPr>
          <p:nvPr>
            <p:ph idx="1"/>
          </p:nvPr>
        </p:nvSpPr>
        <p:spPr>
          <a:xfrm>
            <a:off x="457200" y="571480"/>
            <a:ext cx="8229600" cy="5554683"/>
          </a:xfrm>
        </p:spPr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ru-RU" dirty="0" err="1" smtClean="0">
                <a:solidFill>
                  <a:srgbClr val="7030A0"/>
                </a:solidFill>
                <a:latin typeface="Monotype Corsiva" pitchFamily="66" charset="0"/>
              </a:rPr>
              <a:t>Әрбір сеялканың жұмыс органдары</a:t>
            </a:r>
            <a:r>
              <a:rPr lang="ru-RU" dirty="0" smtClean="0">
                <a:solidFill>
                  <a:srgbClr val="7030A0"/>
                </a:solidFill>
                <a:latin typeface="Monotype Corsiva" pitchFamily="66" charset="0"/>
              </a:rPr>
              <a:t> </a:t>
            </a:r>
            <a:r>
              <a:rPr lang="ru-RU" dirty="0" err="1" smtClean="0">
                <a:solidFill>
                  <a:srgbClr val="7030A0"/>
                </a:solidFill>
                <a:latin typeface="Monotype Corsiva" pitchFamily="66" charset="0"/>
              </a:rPr>
              <a:t>және көмекші бөлшектері </a:t>
            </a:r>
            <a:r>
              <a:rPr lang="ru-RU" dirty="0" smtClean="0">
                <a:solidFill>
                  <a:srgbClr val="7030A0"/>
                </a:solidFill>
                <a:latin typeface="Monotype Corsiva" pitchFamily="66" charset="0"/>
              </a:rPr>
              <a:t>мен </a:t>
            </a:r>
            <a:r>
              <a:rPr lang="ru-RU" dirty="0" err="1" smtClean="0">
                <a:solidFill>
                  <a:srgbClr val="7030A0"/>
                </a:solidFill>
                <a:latin typeface="Monotype Corsiva" pitchFamily="66" charset="0"/>
              </a:rPr>
              <a:t>механизмдері</a:t>
            </a:r>
            <a:r>
              <a:rPr lang="ru-RU" dirty="0" smtClean="0">
                <a:solidFill>
                  <a:srgbClr val="7030A0"/>
                </a:solidFill>
                <a:latin typeface="Monotype Corsiva" pitchFamily="66" charset="0"/>
              </a:rPr>
              <a:t> </a:t>
            </a:r>
            <a:r>
              <a:rPr lang="ru-RU" dirty="0" err="1" smtClean="0">
                <a:solidFill>
                  <a:srgbClr val="7030A0"/>
                </a:solidFill>
                <a:latin typeface="Monotype Corsiva" pitchFamily="66" charset="0"/>
              </a:rPr>
              <a:t>болады</a:t>
            </a:r>
            <a:r>
              <a:rPr lang="ru-RU" dirty="0" smtClean="0">
                <a:solidFill>
                  <a:srgbClr val="7030A0"/>
                </a:solidFill>
                <a:latin typeface="Monotype Corsiva" pitchFamily="66" charset="0"/>
              </a:rPr>
              <a:t>. </a:t>
            </a:r>
            <a:r>
              <a:rPr lang="ru-RU" dirty="0" err="1" smtClean="0">
                <a:solidFill>
                  <a:srgbClr val="7030A0"/>
                </a:solidFill>
                <a:latin typeface="Monotype Corsiva" pitchFamily="66" charset="0"/>
              </a:rPr>
              <a:t>Оның тікелей</a:t>
            </a:r>
            <a:r>
              <a:rPr lang="ru-RU" dirty="0" smtClean="0">
                <a:solidFill>
                  <a:srgbClr val="7030A0"/>
                </a:solidFill>
                <a:latin typeface="Monotype Corsiva" pitchFamily="66" charset="0"/>
              </a:rPr>
              <a:t> </a:t>
            </a:r>
            <a:r>
              <a:rPr lang="ru-RU" dirty="0" err="1" smtClean="0">
                <a:solidFill>
                  <a:srgbClr val="7030A0"/>
                </a:solidFill>
                <a:latin typeface="Monotype Corsiva" pitchFamily="66" charset="0"/>
              </a:rPr>
              <a:t>себу</a:t>
            </a:r>
            <a:r>
              <a:rPr lang="ru-RU" dirty="0" smtClean="0">
                <a:solidFill>
                  <a:srgbClr val="7030A0"/>
                </a:solidFill>
                <a:latin typeface="Monotype Corsiva" pitchFamily="66" charset="0"/>
              </a:rPr>
              <a:t> </a:t>
            </a:r>
            <a:r>
              <a:rPr lang="ru-RU" dirty="0" err="1" smtClean="0">
                <a:solidFill>
                  <a:srgbClr val="7030A0"/>
                </a:solidFill>
                <a:latin typeface="Monotype Corsiva" pitchFamily="66" charset="0"/>
              </a:rPr>
              <a:t>процесін</a:t>
            </a:r>
            <a:r>
              <a:rPr lang="ru-RU" dirty="0" smtClean="0">
                <a:solidFill>
                  <a:srgbClr val="7030A0"/>
                </a:solidFill>
                <a:latin typeface="Monotype Corsiva" pitchFamily="66" charset="0"/>
              </a:rPr>
              <a:t> </a:t>
            </a:r>
            <a:r>
              <a:rPr lang="ru-RU" dirty="0" err="1" smtClean="0">
                <a:solidFill>
                  <a:srgbClr val="7030A0"/>
                </a:solidFill>
                <a:latin typeface="Monotype Corsiva" pitchFamily="66" charset="0"/>
              </a:rPr>
              <a:t>орындайтын</a:t>
            </a:r>
            <a:r>
              <a:rPr lang="ru-RU" dirty="0" smtClean="0">
                <a:solidFill>
                  <a:srgbClr val="7030A0"/>
                </a:solidFill>
                <a:latin typeface="Monotype Corsiva" pitchFamily="66" charset="0"/>
              </a:rPr>
              <a:t> </a:t>
            </a:r>
            <a:r>
              <a:rPr lang="ru-RU" dirty="0" err="1" smtClean="0">
                <a:solidFill>
                  <a:srgbClr val="7030A0"/>
                </a:solidFill>
                <a:latin typeface="Monotype Corsiva" pitchFamily="66" charset="0"/>
              </a:rPr>
              <a:t>жұмыс органдарына</a:t>
            </a:r>
            <a:r>
              <a:rPr lang="ru-RU" dirty="0" smtClean="0">
                <a:solidFill>
                  <a:srgbClr val="7030A0"/>
                </a:solidFill>
                <a:latin typeface="Monotype Corsiva" pitchFamily="66" charset="0"/>
              </a:rPr>
              <a:t> </a:t>
            </a:r>
            <a:r>
              <a:rPr lang="ru-RU" dirty="0" err="1" smtClean="0">
                <a:solidFill>
                  <a:srgbClr val="7030A0"/>
                </a:solidFill>
                <a:latin typeface="Monotype Corsiva" pitchFamily="66" charset="0"/>
              </a:rPr>
              <a:t>тұқым жәшігі, сепкіш</a:t>
            </a:r>
            <a:r>
              <a:rPr lang="ru-RU" dirty="0" smtClean="0">
                <a:solidFill>
                  <a:srgbClr val="7030A0"/>
                </a:solidFill>
                <a:latin typeface="Monotype Corsiva" pitchFamily="66" charset="0"/>
              </a:rPr>
              <a:t> аппарат, </a:t>
            </a:r>
            <a:r>
              <a:rPr lang="ru-RU" dirty="0" err="1" smtClean="0">
                <a:solidFill>
                  <a:srgbClr val="7030A0"/>
                </a:solidFill>
                <a:latin typeface="Monotype Corsiva" pitchFamily="66" charset="0"/>
              </a:rPr>
              <a:t>тұқым өткізгіш, сіңіргіш қарғылары </a:t>
            </a:r>
            <a:r>
              <a:rPr lang="ru-RU" dirty="0" smtClean="0">
                <a:solidFill>
                  <a:srgbClr val="7030A0"/>
                </a:solidFill>
                <a:latin typeface="Monotype Corsiva" pitchFamily="66" charset="0"/>
              </a:rPr>
              <a:t>бар </a:t>
            </a:r>
            <a:r>
              <a:rPr lang="ru-RU" dirty="0" err="1" smtClean="0">
                <a:solidFill>
                  <a:srgbClr val="7030A0"/>
                </a:solidFill>
                <a:latin typeface="Monotype Corsiva" pitchFamily="66" charset="0"/>
              </a:rPr>
              <a:t>сошниктер</a:t>
            </a:r>
            <a:r>
              <a:rPr lang="ru-RU" dirty="0" smtClean="0">
                <a:solidFill>
                  <a:srgbClr val="7030A0"/>
                </a:solidFill>
                <a:latin typeface="Monotype Corsiva" pitchFamily="66" charset="0"/>
              </a:rPr>
              <a:t> </a:t>
            </a:r>
            <a:r>
              <a:rPr lang="ru-RU" dirty="0" err="1" smtClean="0">
                <a:solidFill>
                  <a:srgbClr val="7030A0"/>
                </a:solidFill>
                <a:latin typeface="Monotype Corsiva" pitchFamily="66" charset="0"/>
              </a:rPr>
              <a:t>жатады</a:t>
            </a:r>
            <a:r>
              <a:rPr lang="ru-RU" dirty="0" smtClean="0">
                <a:solidFill>
                  <a:srgbClr val="7030A0"/>
                </a:solidFill>
                <a:latin typeface="Monotype Corsiva" pitchFamily="66" charset="0"/>
              </a:rPr>
              <a:t>. </a:t>
            </a:r>
            <a:r>
              <a:rPr lang="ru-RU" dirty="0" err="1" smtClean="0">
                <a:solidFill>
                  <a:srgbClr val="7030A0"/>
                </a:solidFill>
                <a:latin typeface="Monotype Corsiva" pitchFamily="66" charset="0"/>
              </a:rPr>
              <a:t>Көмекші механизмдері</a:t>
            </a:r>
            <a:r>
              <a:rPr lang="ru-RU" dirty="0" smtClean="0">
                <a:solidFill>
                  <a:srgbClr val="7030A0"/>
                </a:solidFill>
                <a:latin typeface="Monotype Corsiva" pitchFamily="66" charset="0"/>
              </a:rPr>
              <a:t> </a:t>
            </a:r>
            <a:r>
              <a:rPr lang="ru-RU" dirty="0" err="1" smtClean="0">
                <a:solidFill>
                  <a:srgbClr val="7030A0"/>
                </a:solidFill>
                <a:latin typeface="Monotype Corsiva" pitchFamily="66" charset="0"/>
              </a:rPr>
              <a:t>жұмыс органдардың жұмыс істеуін</a:t>
            </a:r>
            <a:r>
              <a:rPr lang="ru-RU" dirty="0" smtClean="0">
                <a:solidFill>
                  <a:srgbClr val="7030A0"/>
                </a:solidFill>
                <a:latin typeface="Monotype Corsiva" pitchFamily="66" charset="0"/>
              </a:rPr>
              <a:t> </a:t>
            </a:r>
            <a:r>
              <a:rPr lang="ru-RU" dirty="0" err="1" smtClean="0">
                <a:solidFill>
                  <a:srgbClr val="7030A0"/>
                </a:solidFill>
                <a:latin typeface="Monotype Corsiva" pitchFamily="66" charset="0"/>
              </a:rPr>
              <a:t>қамтамасыз етеді</a:t>
            </a:r>
            <a:r>
              <a:rPr lang="ru-RU" dirty="0" smtClean="0">
                <a:solidFill>
                  <a:srgbClr val="7030A0"/>
                </a:solidFill>
                <a:latin typeface="Monotype Corsiva" pitchFamily="66" charset="0"/>
              </a:rPr>
              <a:t>. </a:t>
            </a:r>
            <a:r>
              <a:rPr lang="ru-RU" dirty="0" err="1" smtClean="0">
                <a:solidFill>
                  <a:srgbClr val="7030A0"/>
                </a:solidFill>
                <a:latin typeface="Monotype Corsiva" pitchFamily="66" charset="0"/>
              </a:rPr>
              <a:t>Олар</a:t>
            </a:r>
            <a:r>
              <a:rPr lang="ru-RU" dirty="0" smtClean="0">
                <a:solidFill>
                  <a:srgbClr val="7030A0"/>
                </a:solidFill>
                <a:latin typeface="Monotype Corsiva" pitchFamily="66" charset="0"/>
              </a:rPr>
              <a:t> – </a:t>
            </a:r>
            <a:r>
              <a:rPr lang="ru-RU" dirty="0" err="1" smtClean="0">
                <a:solidFill>
                  <a:srgbClr val="7030A0"/>
                </a:solidFill>
                <a:latin typeface="Monotype Corsiva" pitchFamily="66" charset="0"/>
              </a:rPr>
              <a:t>тіркемесі</a:t>
            </a:r>
            <a:r>
              <a:rPr lang="ru-RU" dirty="0" smtClean="0">
                <a:solidFill>
                  <a:srgbClr val="7030A0"/>
                </a:solidFill>
                <a:latin typeface="Monotype Corsiva" pitchFamily="66" charset="0"/>
              </a:rPr>
              <a:t> бар рама, </a:t>
            </a:r>
            <a:r>
              <a:rPr lang="ru-RU" dirty="0" err="1" smtClean="0">
                <a:solidFill>
                  <a:srgbClr val="7030A0"/>
                </a:solidFill>
                <a:latin typeface="Monotype Corsiva" pitchFamily="66" charset="0"/>
              </a:rPr>
              <a:t>осьтері</a:t>
            </a:r>
            <a:r>
              <a:rPr lang="ru-RU" dirty="0" smtClean="0">
                <a:solidFill>
                  <a:srgbClr val="7030A0"/>
                </a:solidFill>
                <a:latin typeface="Monotype Corsiva" pitchFamily="66" charset="0"/>
              </a:rPr>
              <a:t> бар </a:t>
            </a:r>
            <a:r>
              <a:rPr lang="ru-RU" dirty="0" err="1" smtClean="0">
                <a:solidFill>
                  <a:srgbClr val="7030A0"/>
                </a:solidFill>
                <a:latin typeface="Monotype Corsiva" pitchFamily="66" charset="0"/>
              </a:rPr>
              <a:t>тіреуіш</a:t>
            </a:r>
            <a:r>
              <a:rPr lang="ru-RU" dirty="0" smtClean="0">
                <a:solidFill>
                  <a:srgbClr val="7030A0"/>
                </a:solidFill>
                <a:latin typeface="Monotype Corsiva" pitchFamily="66" charset="0"/>
              </a:rPr>
              <a:t> - </a:t>
            </a:r>
            <a:r>
              <a:rPr lang="ru-RU" dirty="0" err="1" smtClean="0">
                <a:solidFill>
                  <a:srgbClr val="7030A0"/>
                </a:solidFill>
                <a:latin typeface="Monotype Corsiva" pitchFamily="66" charset="0"/>
              </a:rPr>
              <a:t>жетек</a:t>
            </a:r>
            <a:r>
              <a:rPr lang="ru-RU" dirty="0" smtClean="0">
                <a:solidFill>
                  <a:srgbClr val="7030A0"/>
                </a:solidFill>
                <a:latin typeface="Monotype Corsiva" pitchFamily="66" charset="0"/>
              </a:rPr>
              <a:t> </a:t>
            </a:r>
            <a:r>
              <a:rPr lang="ru-RU" dirty="0" err="1" smtClean="0">
                <a:solidFill>
                  <a:srgbClr val="7030A0"/>
                </a:solidFill>
                <a:latin typeface="Monotype Corsiva" pitchFamily="66" charset="0"/>
              </a:rPr>
              <a:t>доңғалақтары</a:t>
            </a:r>
            <a:r>
              <a:rPr lang="ru-RU" dirty="0" smtClean="0">
                <a:solidFill>
                  <a:srgbClr val="7030A0"/>
                </a:solidFill>
                <a:latin typeface="Monotype Corsiva" pitchFamily="66" charset="0"/>
              </a:rPr>
              <a:t>, </a:t>
            </a:r>
            <a:r>
              <a:rPr lang="ru-RU" dirty="0" err="1" smtClean="0">
                <a:solidFill>
                  <a:srgbClr val="7030A0"/>
                </a:solidFill>
                <a:latin typeface="Monotype Corsiva" pitchFamily="66" charset="0"/>
              </a:rPr>
              <a:t>көтеру және сошниктердің жүріс тереңдігін белгілейтін</a:t>
            </a:r>
            <a:r>
              <a:rPr lang="ru-RU" dirty="0" smtClean="0">
                <a:solidFill>
                  <a:srgbClr val="7030A0"/>
                </a:solidFill>
                <a:latin typeface="Monotype Corsiva" pitchFamily="66" charset="0"/>
              </a:rPr>
              <a:t> </a:t>
            </a:r>
            <a:r>
              <a:rPr lang="ru-RU" dirty="0" err="1" smtClean="0">
                <a:solidFill>
                  <a:srgbClr val="7030A0"/>
                </a:solidFill>
                <a:latin typeface="Monotype Corsiva" pitchFamily="66" charset="0"/>
              </a:rPr>
              <a:t>механизмдер</a:t>
            </a:r>
            <a:r>
              <a:rPr lang="ru-RU" dirty="0" smtClean="0">
                <a:solidFill>
                  <a:srgbClr val="7030A0"/>
                </a:solidFill>
                <a:latin typeface="Monotype Corsiva" pitchFamily="66" charset="0"/>
              </a:rPr>
              <a:t>, </a:t>
            </a:r>
            <a:r>
              <a:rPr lang="ru-RU" dirty="0" err="1" smtClean="0">
                <a:solidFill>
                  <a:srgbClr val="7030A0"/>
                </a:solidFill>
                <a:latin typeface="Monotype Corsiva" pitchFamily="66" charset="0"/>
              </a:rPr>
              <a:t>доңғалақтардан сепкіш</a:t>
            </a:r>
            <a:r>
              <a:rPr lang="ru-RU" dirty="0" smtClean="0">
                <a:solidFill>
                  <a:srgbClr val="7030A0"/>
                </a:solidFill>
                <a:latin typeface="Monotype Corsiva" pitchFamily="66" charset="0"/>
              </a:rPr>
              <a:t> </a:t>
            </a:r>
            <a:r>
              <a:rPr lang="ru-RU" dirty="0" err="1" smtClean="0">
                <a:solidFill>
                  <a:srgbClr val="7030A0"/>
                </a:solidFill>
                <a:latin typeface="Monotype Corsiva" pitchFamily="66" charset="0"/>
              </a:rPr>
              <a:t>аппараттың біліктерін</a:t>
            </a:r>
            <a:r>
              <a:rPr lang="ru-RU" dirty="0" smtClean="0">
                <a:solidFill>
                  <a:srgbClr val="7030A0"/>
                </a:solidFill>
                <a:latin typeface="Monotype Corsiva" pitchFamily="66" charset="0"/>
              </a:rPr>
              <a:t> </a:t>
            </a:r>
            <a:r>
              <a:rPr lang="ru-RU" dirty="0" err="1" smtClean="0">
                <a:solidFill>
                  <a:srgbClr val="7030A0"/>
                </a:solidFill>
                <a:latin typeface="Monotype Corsiva" pitchFamily="66" charset="0"/>
              </a:rPr>
              <a:t>қозғалысқа келтіретін</a:t>
            </a:r>
            <a:r>
              <a:rPr lang="ru-RU" dirty="0" smtClean="0">
                <a:solidFill>
                  <a:srgbClr val="7030A0"/>
                </a:solidFill>
                <a:latin typeface="Monotype Corsiva" pitchFamily="66" charset="0"/>
              </a:rPr>
              <a:t> </a:t>
            </a:r>
            <a:r>
              <a:rPr lang="ru-RU" dirty="0" err="1" smtClean="0">
                <a:solidFill>
                  <a:srgbClr val="7030A0"/>
                </a:solidFill>
                <a:latin typeface="Monotype Corsiva" pitchFamily="66" charset="0"/>
              </a:rPr>
              <a:t>беріліс</a:t>
            </a:r>
            <a:r>
              <a:rPr lang="ru-RU" dirty="0" smtClean="0">
                <a:solidFill>
                  <a:srgbClr val="7030A0"/>
                </a:solidFill>
                <a:latin typeface="Monotype Corsiva" pitchFamily="66" charset="0"/>
              </a:rPr>
              <a:t> </a:t>
            </a:r>
            <a:r>
              <a:rPr lang="ru-RU" dirty="0" err="1" smtClean="0">
                <a:solidFill>
                  <a:srgbClr val="7030A0"/>
                </a:solidFill>
                <a:latin typeface="Monotype Corsiva" pitchFamily="66" charset="0"/>
              </a:rPr>
              <a:t>механизмдер</a:t>
            </a:r>
            <a:r>
              <a:rPr lang="ru-RU" dirty="0" smtClean="0">
                <a:solidFill>
                  <a:srgbClr val="7030A0"/>
                </a:solidFill>
                <a:latin typeface="Monotype Corsiva" pitchFamily="66" charset="0"/>
              </a:rPr>
              <a:t> </a:t>
            </a:r>
            <a:r>
              <a:rPr lang="ru-RU" dirty="0" err="1" smtClean="0">
                <a:solidFill>
                  <a:srgbClr val="7030A0"/>
                </a:solidFill>
                <a:latin typeface="Monotype Corsiva" pitchFamily="66" charset="0"/>
              </a:rPr>
              <a:t>бекіту</a:t>
            </a:r>
            <a:r>
              <a:rPr lang="ru-RU" dirty="0" smtClean="0">
                <a:solidFill>
                  <a:srgbClr val="7030A0"/>
                </a:solidFill>
                <a:latin typeface="Monotype Corsiva" pitchFamily="66" charset="0"/>
              </a:rPr>
              <a:t> </a:t>
            </a:r>
            <a:r>
              <a:rPr lang="ru-RU" dirty="0" err="1" smtClean="0">
                <a:solidFill>
                  <a:srgbClr val="7030A0"/>
                </a:solidFill>
                <a:latin typeface="Monotype Corsiva" pitchFamily="66" charset="0"/>
              </a:rPr>
              <a:t>детальдары</a:t>
            </a:r>
            <a:r>
              <a:rPr lang="ru-RU" dirty="0" smtClean="0">
                <a:solidFill>
                  <a:srgbClr val="7030A0"/>
                </a:solidFill>
                <a:latin typeface="Monotype Corsiva" pitchFamily="66" charset="0"/>
              </a:rPr>
              <a:t>.</a:t>
            </a:r>
            <a:br>
              <a:rPr lang="ru-RU" dirty="0" smtClean="0">
                <a:solidFill>
                  <a:srgbClr val="7030A0"/>
                </a:solidFill>
                <a:latin typeface="Monotype Corsiva" pitchFamily="66" charset="0"/>
              </a:rPr>
            </a:br>
            <a:r>
              <a:rPr lang="ru-RU" dirty="0" err="1" smtClean="0">
                <a:solidFill>
                  <a:srgbClr val="7030A0"/>
                </a:solidFill>
                <a:latin typeface="Monotype Corsiva" pitchFamily="66" charset="0"/>
              </a:rPr>
              <a:t>Сеялкалардың пайдаланылуына</a:t>
            </a:r>
            <a:r>
              <a:rPr lang="ru-RU" dirty="0" smtClean="0">
                <a:solidFill>
                  <a:srgbClr val="7030A0"/>
                </a:solidFill>
                <a:latin typeface="Monotype Corsiva" pitchFamily="66" charset="0"/>
              </a:rPr>
              <a:t> </a:t>
            </a:r>
            <a:r>
              <a:rPr lang="ru-RU" dirty="0" err="1" smtClean="0">
                <a:solidFill>
                  <a:srgbClr val="7030A0"/>
                </a:solidFill>
                <a:latin typeface="Monotype Corsiva" pitchFamily="66" charset="0"/>
              </a:rPr>
              <a:t>қарай жұмыс органдарын</a:t>
            </a:r>
            <a:r>
              <a:rPr lang="ru-RU" dirty="0" smtClean="0">
                <a:solidFill>
                  <a:srgbClr val="7030A0"/>
                </a:solidFill>
                <a:latin typeface="Monotype Corsiva" pitchFamily="66" charset="0"/>
              </a:rPr>
              <a:t> </a:t>
            </a:r>
            <a:r>
              <a:rPr lang="ru-RU" dirty="0" err="1" smtClean="0">
                <a:solidFill>
                  <a:srgbClr val="7030A0"/>
                </a:solidFill>
                <a:latin typeface="Monotype Corsiva" pitchFamily="66" charset="0"/>
              </a:rPr>
              <a:t>ауыстыруға болады</a:t>
            </a:r>
            <a:r>
              <a:rPr lang="ru-RU" dirty="0" smtClean="0">
                <a:solidFill>
                  <a:srgbClr val="7030A0"/>
                </a:solidFill>
                <a:latin typeface="Monotype Corsiva" pitchFamily="66" charset="0"/>
              </a:rPr>
              <a:t>.</a:t>
            </a:r>
            <a:br>
              <a:rPr lang="ru-RU" dirty="0" smtClean="0">
                <a:solidFill>
                  <a:srgbClr val="7030A0"/>
                </a:solidFill>
                <a:latin typeface="Monotype Corsiva" pitchFamily="66" charset="0"/>
              </a:rPr>
            </a:br>
            <a:r>
              <a:rPr lang="ru-RU" dirty="0" err="1" smtClean="0">
                <a:solidFill>
                  <a:srgbClr val="7030A0"/>
                </a:solidFill>
                <a:latin typeface="Monotype Corsiva" pitchFamily="66" charset="0"/>
              </a:rPr>
              <a:t>Машинаның көмекші бөлшектері түрлі сеялкалардың конструкциясына</a:t>
            </a:r>
            <a:r>
              <a:rPr lang="ru-RU" dirty="0" smtClean="0">
                <a:solidFill>
                  <a:srgbClr val="7030A0"/>
                </a:solidFill>
                <a:latin typeface="Monotype Corsiva" pitchFamily="66" charset="0"/>
              </a:rPr>
              <a:t> </a:t>
            </a:r>
            <a:r>
              <a:rPr lang="ru-RU" dirty="0" err="1" smtClean="0">
                <a:solidFill>
                  <a:srgbClr val="7030A0"/>
                </a:solidFill>
                <a:latin typeface="Monotype Corsiva" pitchFamily="66" charset="0"/>
              </a:rPr>
              <a:t>ерекше</a:t>
            </a:r>
            <a:r>
              <a:rPr lang="ru-RU" dirty="0" smtClean="0">
                <a:solidFill>
                  <a:srgbClr val="7030A0"/>
                </a:solidFill>
                <a:latin typeface="Monotype Corsiva" pitchFamily="66" charset="0"/>
              </a:rPr>
              <a:t> </a:t>
            </a:r>
            <a:r>
              <a:rPr lang="ru-RU" dirty="0" err="1" smtClean="0">
                <a:solidFill>
                  <a:srgbClr val="7030A0"/>
                </a:solidFill>
                <a:latin typeface="Monotype Corsiva" pitchFamily="66" charset="0"/>
              </a:rPr>
              <a:t>өзгеріссіз енгізіле</a:t>
            </a:r>
            <a:r>
              <a:rPr lang="ru-RU" dirty="0" smtClean="0">
                <a:solidFill>
                  <a:srgbClr val="7030A0"/>
                </a:solidFill>
                <a:latin typeface="Monotype Corsiva" pitchFamily="66" charset="0"/>
              </a:rPr>
              <a:t> </a:t>
            </a:r>
            <a:r>
              <a:rPr lang="ru-RU" dirty="0" err="1" smtClean="0">
                <a:solidFill>
                  <a:srgbClr val="7030A0"/>
                </a:solidFill>
                <a:latin typeface="Monotype Corsiva" pitchFamily="66" charset="0"/>
              </a:rPr>
              <a:t>береді</a:t>
            </a:r>
            <a:r>
              <a:rPr lang="ru-RU" dirty="0" smtClean="0">
                <a:solidFill>
                  <a:srgbClr val="7030A0"/>
                </a:solidFill>
                <a:latin typeface="Monotype Corsiva" pitchFamily="66" charset="0"/>
              </a:rPr>
              <a:t>.</a:t>
            </a:r>
            <a:br>
              <a:rPr lang="ru-RU" dirty="0" smtClean="0">
                <a:solidFill>
                  <a:srgbClr val="7030A0"/>
                </a:solidFill>
                <a:latin typeface="Monotype Corsiva" pitchFamily="66" charset="0"/>
              </a:rPr>
            </a:br>
            <a:r>
              <a:rPr lang="ru-RU" dirty="0" err="1" smtClean="0">
                <a:solidFill>
                  <a:srgbClr val="7030A0"/>
                </a:solidFill>
                <a:latin typeface="Monotype Corsiva" pitchFamily="66" charset="0"/>
              </a:rPr>
              <a:t>Агрегаттарды</a:t>
            </a:r>
            <a:r>
              <a:rPr lang="ru-RU" dirty="0" smtClean="0">
                <a:solidFill>
                  <a:srgbClr val="7030A0"/>
                </a:solidFill>
                <a:latin typeface="Monotype Corsiva" pitchFamily="66" charset="0"/>
              </a:rPr>
              <a:t> </a:t>
            </a:r>
            <a:r>
              <a:rPr lang="ru-RU" dirty="0" err="1" smtClean="0">
                <a:solidFill>
                  <a:srgbClr val="7030A0"/>
                </a:solidFill>
                <a:latin typeface="Monotype Corsiva" pitchFamily="66" charset="0"/>
              </a:rPr>
              <a:t>түзу жүргізу және дәнді </a:t>
            </a:r>
            <a:r>
              <a:rPr lang="ru-RU" dirty="0" smtClean="0">
                <a:solidFill>
                  <a:srgbClr val="7030A0"/>
                </a:solidFill>
                <a:latin typeface="Monotype Corsiva" pitchFamily="66" charset="0"/>
              </a:rPr>
              <a:t>шала </a:t>
            </a:r>
            <a:r>
              <a:rPr lang="ru-RU" dirty="0" err="1" smtClean="0">
                <a:solidFill>
                  <a:srgbClr val="7030A0"/>
                </a:solidFill>
                <a:latin typeface="Monotype Corsiva" pitchFamily="66" charset="0"/>
              </a:rPr>
              <a:t>сеппес</a:t>
            </a:r>
            <a:r>
              <a:rPr lang="ru-RU" dirty="0" smtClean="0">
                <a:solidFill>
                  <a:srgbClr val="7030A0"/>
                </a:solidFill>
                <a:latin typeface="Monotype Corsiva" pitchFamily="66" charset="0"/>
              </a:rPr>
              <a:t> </a:t>
            </a:r>
            <a:r>
              <a:rPr lang="ru-RU" dirty="0" err="1" smtClean="0">
                <a:solidFill>
                  <a:srgbClr val="7030A0"/>
                </a:solidFill>
                <a:latin typeface="Monotype Corsiva" pitchFamily="66" charset="0"/>
              </a:rPr>
              <a:t>үшін сеялкалар</a:t>
            </a:r>
            <a:r>
              <a:rPr lang="ru-RU" dirty="0" smtClean="0">
                <a:solidFill>
                  <a:srgbClr val="7030A0"/>
                </a:solidFill>
                <a:latin typeface="Monotype Corsiva" pitchFamily="66" charset="0"/>
              </a:rPr>
              <a:t> </a:t>
            </a:r>
            <a:r>
              <a:rPr lang="ru-RU" dirty="0" err="1" smtClean="0">
                <a:solidFill>
                  <a:srgbClr val="7030A0"/>
                </a:solidFill>
                <a:latin typeface="Monotype Corsiva" pitchFamily="66" charset="0"/>
              </a:rPr>
              <a:t>маркерлермен</a:t>
            </a:r>
            <a:r>
              <a:rPr lang="ru-RU" dirty="0" smtClean="0">
                <a:solidFill>
                  <a:srgbClr val="7030A0"/>
                </a:solidFill>
                <a:latin typeface="Monotype Corsiva" pitchFamily="66" charset="0"/>
              </a:rPr>
              <a:t> </a:t>
            </a:r>
            <a:r>
              <a:rPr lang="ru-RU" dirty="0" err="1" smtClean="0">
                <a:solidFill>
                  <a:srgbClr val="7030A0"/>
                </a:solidFill>
                <a:latin typeface="Monotype Corsiva" pitchFamily="66" charset="0"/>
              </a:rPr>
              <a:t>және із</a:t>
            </a:r>
            <a:r>
              <a:rPr lang="ru-RU" dirty="0" smtClean="0">
                <a:solidFill>
                  <a:srgbClr val="7030A0"/>
                </a:solidFill>
                <a:latin typeface="Monotype Corsiva" pitchFamily="66" charset="0"/>
              </a:rPr>
              <a:t> </a:t>
            </a:r>
            <a:r>
              <a:rPr lang="ru-RU" dirty="0" err="1" smtClean="0">
                <a:solidFill>
                  <a:srgbClr val="7030A0"/>
                </a:solidFill>
                <a:latin typeface="Monotype Corsiva" pitchFamily="66" charset="0"/>
              </a:rPr>
              <a:t>түсіргіштермен жабдықталады</a:t>
            </a:r>
            <a:r>
              <a:rPr lang="ru-RU" dirty="0" smtClean="0">
                <a:solidFill>
                  <a:srgbClr val="7030A0"/>
                </a:solidFill>
                <a:latin typeface="Monotype Corsiva" pitchFamily="66" charset="0"/>
              </a:rPr>
              <a:t>.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th (1)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071538" y="571480"/>
            <a:ext cx="7215238" cy="5286412"/>
          </a:xfrm>
        </p:spPr>
      </p:pic>
    </p:spTree>
  </p:cSld>
  <p:clrMapOvr>
    <a:masterClrMapping/>
  </p:clrMapOvr>
  <p:transition spd="slow">
    <p:plus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Содержимое 5"/>
          <p:cNvSpPr>
            <a:spLocks noGrp="1"/>
          </p:cNvSpPr>
          <p:nvPr>
            <p:ph idx="1"/>
          </p:nvPr>
        </p:nvSpPr>
        <p:spPr>
          <a:xfrm>
            <a:off x="457200" y="642918"/>
            <a:ext cx="8229600" cy="5483245"/>
          </a:xfrm>
        </p:spPr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ru-RU" dirty="0" err="1" smtClean="0">
                <a:solidFill>
                  <a:srgbClr val="002060"/>
                </a:solidFill>
                <a:latin typeface="Monotype Corsiva" pitchFamily="66" charset="0"/>
              </a:rPr>
              <a:t>Себудің белгіленген</a:t>
            </a:r>
            <a:r>
              <a:rPr lang="ru-RU" dirty="0" smtClean="0">
                <a:solidFill>
                  <a:srgbClr val="002060"/>
                </a:solidFill>
                <a:latin typeface="Monotype Corsiva" pitchFamily="66" charset="0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latin typeface="Monotype Corsiva" pitchFamily="66" charset="0"/>
              </a:rPr>
              <a:t>нормасына</a:t>
            </a:r>
            <a:r>
              <a:rPr lang="ru-RU" dirty="0" smtClean="0">
                <a:solidFill>
                  <a:srgbClr val="002060"/>
                </a:solidFill>
                <a:latin typeface="Monotype Corsiva" pitchFamily="66" charset="0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latin typeface="Monotype Corsiva" pitchFamily="66" charset="0"/>
              </a:rPr>
              <a:t>сай</a:t>
            </a:r>
            <a:r>
              <a:rPr lang="ru-RU" dirty="0" smtClean="0">
                <a:solidFill>
                  <a:srgbClr val="002060"/>
                </a:solidFill>
                <a:latin typeface="Monotype Corsiva" pitchFamily="66" charset="0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latin typeface="Monotype Corsiva" pitchFamily="66" charset="0"/>
              </a:rPr>
              <a:t>сеялкалар</a:t>
            </a:r>
            <a:r>
              <a:rPr lang="ru-RU" dirty="0" smtClean="0">
                <a:solidFill>
                  <a:srgbClr val="002060"/>
                </a:solidFill>
                <a:latin typeface="Monotype Corsiva" pitchFamily="66" charset="0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latin typeface="Monotype Corsiva" pitchFamily="66" charset="0"/>
              </a:rPr>
              <a:t>тұқым </a:t>
            </a:r>
            <a:r>
              <a:rPr lang="ru-RU" dirty="0" smtClean="0">
                <a:solidFill>
                  <a:srgbClr val="002060"/>
                </a:solidFill>
                <a:latin typeface="Monotype Corsiva" pitchFamily="66" charset="0"/>
              </a:rPr>
              <a:t>мен </a:t>
            </a:r>
            <a:r>
              <a:rPr lang="ru-RU" dirty="0" err="1" smtClean="0">
                <a:solidFill>
                  <a:srgbClr val="002060"/>
                </a:solidFill>
                <a:latin typeface="Monotype Corsiva" pitchFamily="66" charset="0"/>
              </a:rPr>
              <a:t>тыңайтқышты алаңмен қатарларға біркелкі</a:t>
            </a:r>
            <a:r>
              <a:rPr lang="ru-RU" dirty="0" smtClean="0">
                <a:solidFill>
                  <a:srgbClr val="002060"/>
                </a:solidFill>
                <a:latin typeface="Monotype Corsiva" pitchFamily="66" charset="0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latin typeface="Monotype Corsiva" pitchFamily="66" charset="0"/>
              </a:rPr>
              <a:t>сеуіп</a:t>
            </a:r>
            <a:r>
              <a:rPr lang="ru-RU" dirty="0" smtClean="0">
                <a:solidFill>
                  <a:srgbClr val="002060"/>
                </a:solidFill>
                <a:latin typeface="Monotype Corsiva" pitchFamily="66" charset="0"/>
              </a:rPr>
              <a:t>, </a:t>
            </a:r>
            <a:r>
              <a:rPr lang="ru-RU" dirty="0" err="1" smtClean="0">
                <a:solidFill>
                  <a:srgbClr val="002060"/>
                </a:solidFill>
                <a:latin typeface="Monotype Corsiva" pitchFamily="66" charset="0"/>
              </a:rPr>
              <a:t>топырақтың ылғалды қабатына берілген</a:t>
            </a:r>
            <a:r>
              <a:rPr lang="ru-RU" dirty="0" smtClean="0">
                <a:solidFill>
                  <a:srgbClr val="002060"/>
                </a:solidFill>
                <a:latin typeface="Monotype Corsiva" pitchFamily="66" charset="0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latin typeface="Monotype Corsiva" pitchFamily="66" charset="0"/>
              </a:rPr>
              <a:t>тереңдікте сіңіруі керек</a:t>
            </a:r>
            <a:r>
              <a:rPr lang="ru-RU" dirty="0" smtClean="0">
                <a:solidFill>
                  <a:srgbClr val="002060"/>
                </a:solidFill>
                <a:latin typeface="Monotype Corsiva" pitchFamily="66" charset="0"/>
              </a:rPr>
              <a:t>. </a:t>
            </a:r>
            <a:r>
              <a:rPr lang="ru-RU" dirty="0" err="1" smtClean="0">
                <a:solidFill>
                  <a:srgbClr val="002060"/>
                </a:solidFill>
                <a:latin typeface="Monotype Corsiva" pitchFamily="66" charset="0"/>
              </a:rPr>
              <a:t>Себу</a:t>
            </a:r>
            <a:r>
              <a:rPr lang="ru-RU" dirty="0" smtClean="0">
                <a:solidFill>
                  <a:srgbClr val="002060"/>
                </a:solidFill>
                <a:latin typeface="Monotype Corsiva" pitchFamily="66" charset="0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latin typeface="Monotype Corsiva" pitchFamily="66" charset="0"/>
              </a:rPr>
              <a:t>кезінде</a:t>
            </a:r>
            <a:r>
              <a:rPr lang="ru-RU" dirty="0" smtClean="0">
                <a:solidFill>
                  <a:srgbClr val="002060"/>
                </a:solidFill>
                <a:latin typeface="Monotype Corsiva" pitchFamily="66" charset="0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latin typeface="Monotype Corsiva" pitchFamily="66" charset="0"/>
              </a:rPr>
              <a:t>қатарлардың түзулігі және қатараралықтарының белгіленген</a:t>
            </a:r>
            <a:r>
              <a:rPr lang="ru-RU" dirty="0" smtClean="0">
                <a:solidFill>
                  <a:srgbClr val="002060"/>
                </a:solidFill>
                <a:latin typeface="Monotype Corsiva" pitchFamily="66" charset="0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latin typeface="Monotype Corsiva" pitchFamily="66" charset="0"/>
              </a:rPr>
              <a:t>түйісуін сақтау қамтамасыз етілуі</a:t>
            </a:r>
            <a:r>
              <a:rPr lang="ru-RU" dirty="0" smtClean="0">
                <a:solidFill>
                  <a:srgbClr val="002060"/>
                </a:solidFill>
                <a:latin typeface="Monotype Corsiva" pitchFamily="66" charset="0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latin typeface="Monotype Corsiva" pitchFamily="66" charset="0"/>
              </a:rPr>
              <a:t>тиіс</a:t>
            </a:r>
            <a:r>
              <a:rPr lang="ru-RU" dirty="0" smtClean="0">
                <a:solidFill>
                  <a:srgbClr val="002060"/>
                </a:solidFill>
                <a:latin typeface="Monotype Corsiva" pitchFamily="66" charset="0"/>
              </a:rPr>
              <a:t>. Шала </a:t>
            </a:r>
            <a:r>
              <a:rPr lang="ru-RU" dirty="0" err="1" smtClean="0">
                <a:solidFill>
                  <a:srgbClr val="002060"/>
                </a:solidFill>
                <a:latin typeface="Monotype Corsiva" pitchFamily="66" charset="0"/>
              </a:rPr>
              <a:t>және қайта себуге</a:t>
            </a:r>
            <a:r>
              <a:rPr lang="ru-RU" dirty="0" smtClean="0">
                <a:solidFill>
                  <a:srgbClr val="002060"/>
                </a:solidFill>
                <a:latin typeface="Monotype Corsiva" pitchFamily="66" charset="0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latin typeface="Monotype Corsiva" pitchFamily="66" charset="0"/>
              </a:rPr>
              <a:t>болмайды</a:t>
            </a:r>
            <a:r>
              <a:rPr lang="ru-RU" dirty="0" smtClean="0">
                <a:solidFill>
                  <a:srgbClr val="002060"/>
                </a:solidFill>
                <a:latin typeface="Monotype Corsiva" pitchFamily="66" charset="0"/>
              </a:rPr>
              <a:t>.</a:t>
            </a:r>
            <a:br>
              <a:rPr lang="ru-RU" dirty="0" smtClean="0">
                <a:solidFill>
                  <a:srgbClr val="002060"/>
                </a:solidFill>
                <a:latin typeface="Monotype Corsiva" pitchFamily="66" charset="0"/>
              </a:rPr>
            </a:br>
            <a:r>
              <a:rPr lang="ru-RU" dirty="0" err="1" smtClean="0">
                <a:solidFill>
                  <a:srgbClr val="002060"/>
                </a:solidFill>
                <a:latin typeface="Monotype Corsiva" pitchFamily="66" charset="0"/>
              </a:rPr>
              <a:t>Әрбір сеялканың жұмыс органдары</a:t>
            </a:r>
            <a:r>
              <a:rPr lang="ru-RU" dirty="0" smtClean="0">
                <a:solidFill>
                  <a:srgbClr val="002060"/>
                </a:solidFill>
                <a:latin typeface="Monotype Corsiva" pitchFamily="66" charset="0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latin typeface="Monotype Corsiva" pitchFamily="66" charset="0"/>
              </a:rPr>
              <a:t>және көмекші бөлшектері </a:t>
            </a:r>
            <a:r>
              <a:rPr lang="ru-RU" dirty="0" smtClean="0">
                <a:solidFill>
                  <a:srgbClr val="002060"/>
                </a:solidFill>
                <a:latin typeface="Monotype Corsiva" pitchFamily="66" charset="0"/>
              </a:rPr>
              <a:t>мен </a:t>
            </a:r>
            <a:r>
              <a:rPr lang="ru-RU" dirty="0" err="1" smtClean="0">
                <a:solidFill>
                  <a:srgbClr val="002060"/>
                </a:solidFill>
                <a:latin typeface="Monotype Corsiva" pitchFamily="66" charset="0"/>
              </a:rPr>
              <a:t>механизмдері</a:t>
            </a:r>
            <a:r>
              <a:rPr lang="ru-RU" dirty="0" smtClean="0">
                <a:solidFill>
                  <a:srgbClr val="002060"/>
                </a:solidFill>
                <a:latin typeface="Monotype Corsiva" pitchFamily="66" charset="0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latin typeface="Monotype Corsiva" pitchFamily="66" charset="0"/>
              </a:rPr>
              <a:t>болады</a:t>
            </a:r>
            <a:r>
              <a:rPr lang="ru-RU" dirty="0" smtClean="0">
                <a:solidFill>
                  <a:srgbClr val="002060"/>
                </a:solidFill>
                <a:latin typeface="Monotype Corsiva" pitchFamily="66" charset="0"/>
              </a:rPr>
              <a:t>. </a:t>
            </a:r>
            <a:r>
              <a:rPr lang="ru-RU" dirty="0" err="1" smtClean="0">
                <a:solidFill>
                  <a:srgbClr val="002060"/>
                </a:solidFill>
                <a:latin typeface="Monotype Corsiva" pitchFamily="66" charset="0"/>
              </a:rPr>
              <a:t>Оның тікелей</a:t>
            </a:r>
            <a:r>
              <a:rPr lang="ru-RU" dirty="0" smtClean="0">
                <a:solidFill>
                  <a:srgbClr val="002060"/>
                </a:solidFill>
                <a:latin typeface="Monotype Corsiva" pitchFamily="66" charset="0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latin typeface="Monotype Corsiva" pitchFamily="66" charset="0"/>
              </a:rPr>
              <a:t>себу</a:t>
            </a:r>
            <a:r>
              <a:rPr lang="ru-RU" dirty="0" smtClean="0">
                <a:solidFill>
                  <a:srgbClr val="002060"/>
                </a:solidFill>
                <a:latin typeface="Monotype Corsiva" pitchFamily="66" charset="0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latin typeface="Monotype Corsiva" pitchFamily="66" charset="0"/>
              </a:rPr>
              <a:t>процесін</a:t>
            </a:r>
            <a:r>
              <a:rPr lang="ru-RU" dirty="0" smtClean="0">
                <a:solidFill>
                  <a:srgbClr val="002060"/>
                </a:solidFill>
                <a:latin typeface="Monotype Corsiva" pitchFamily="66" charset="0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latin typeface="Monotype Corsiva" pitchFamily="66" charset="0"/>
              </a:rPr>
              <a:t>орындайтын</a:t>
            </a:r>
            <a:r>
              <a:rPr lang="ru-RU" dirty="0" smtClean="0">
                <a:solidFill>
                  <a:srgbClr val="002060"/>
                </a:solidFill>
                <a:latin typeface="Monotype Corsiva" pitchFamily="66" charset="0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latin typeface="Monotype Corsiva" pitchFamily="66" charset="0"/>
              </a:rPr>
              <a:t>жұмыс органдарына</a:t>
            </a:r>
            <a:r>
              <a:rPr lang="ru-RU" dirty="0" smtClean="0">
                <a:solidFill>
                  <a:srgbClr val="002060"/>
                </a:solidFill>
                <a:latin typeface="Monotype Corsiva" pitchFamily="66" charset="0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latin typeface="Monotype Corsiva" pitchFamily="66" charset="0"/>
              </a:rPr>
              <a:t>тұқым жәшігі, сепкіш</a:t>
            </a:r>
            <a:r>
              <a:rPr lang="ru-RU" dirty="0" smtClean="0">
                <a:solidFill>
                  <a:srgbClr val="002060"/>
                </a:solidFill>
                <a:latin typeface="Monotype Corsiva" pitchFamily="66" charset="0"/>
              </a:rPr>
              <a:t> аппарат, </a:t>
            </a:r>
            <a:r>
              <a:rPr lang="ru-RU" dirty="0" err="1" smtClean="0">
                <a:solidFill>
                  <a:srgbClr val="002060"/>
                </a:solidFill>
                <a:latin typeface="Monotype Corsiva" pitchFamily="66" charset="0"/>
              </a:rPr>
              <a:t>тұқым өткізгіш, сіңіргіш қарғылары </a:t>
            </a:r>
            <a:r>
              <a:rPr lang="ru-RU" dirty="0" smtClean="0">
                <a:solidFill>
                  <a:srgbClr val="002060"/>
                </a:solidFill>
                <a:latin typeface="Monotype Corsiva" pitchFamily="66" charset="0"/>
              </a:rPr>
              <a:t>бар </a:t>
            </a:r>
            <a:r>
              <a:rPr lang="ru-RU" dirty="0" err="1" smtClean="0">
                <a:solidFill>
                  <a:srgbClr val="002060"/>
                </a:solidFill>
                <a:latin typeface="Monotype Corsiva" pitchFamily="66" charset="0"/>
              </a:rPr>
              <a:t>сошниктер</a:t>
            </a:r>
            <a:r>
              <a:rPr lang="ru-RU" dirty="0" smtClean="0">
                <a:solidFill>
                  <a:srgbClr val="002060"/>
                </a:solidFill>
                <a:latin typeface="Monotype Corsiva" pitchFamily="66" charset="0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latin typeface="Monotype Corsiva" pitchFamily="66" charset="0"/>
              </a:rPr>
              <a:t>жатады</a:t>
            </a:r>
            <a:r>
              <a:rPr lang="ru-RU" dirty="0" smtClean="0">
                <a:solidFill>
                  <a:srgbClr val="002060"/>
                </a:solidFill>
                <a:latin typeface="Monotype Corsiva" pitchFamily="66" charset="0"/>
              </a:rPr>
              <a:t>. </a:t>
            </a:r>
            <a:r>
              <a:rPr lang="ru-RU" dirty="0" err="1" smtClean="0">
                <a:solidFill>
                  <a:srgbClr val="002060"/>
                </a:solidFill>
                <a:latin typeface="Monotype Corsiva" pitchFamily="66" charset="0"/>
              </a:rPr>
              <a:t>Көмекші механизмдері</a:t>
            </a:r>
            <a:r>
              <a:rPr lang="ru-RU" dirty="0" smtClean="0">
                <a:solidFill>
                  <a:srgbClr val="002060"/>
                </a:solidFill>
                <a:latin typeface="Monotype Corsiva" pitchFamily="66" charset="0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latin typeface="Monotype Corsiva" pitchFamily="66" charset="0"/>
              </a:rPr>
              <a:t>жұмыс органдардың жұмыс істеуін</a:t>
            </a:r>
            <a:r>
              <a:rPr lang="ru-RU" dirty="0" smtClean="0">
                <a:solidFill>
                  <a:srgbClr val="002060"/>
                </a:solidFill>
                <a:latin typeface="Monotype Corsiva" pitchFamily="66" charset="0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latin typeface="Monotype Corsiva" pitchFamily="66" charset="0"/>
              </a:rPr>
              <a:t>қамтамасыз етеді</a:t>
            </a:r>
            <a:r>
              <a:rPr lang="ru-RU" dirty="0" smtClean="0">
                <a:solidFill>
                  <a:srgbClr val="002060"/>
                </a:solidFill>
                <a:latin typeface="Monotype Corsiva" pitchFamily="66" charset="0"/>
              </a:rPr>
              <a:t>. </a:t>
            </a:r>
            <a:r>
              <a:rPr lang="ru-RU" dirty="0" err="1" smtClean="0">
                <a:solidFill>
                  <a:srgbClr val="002060"/>
                </a:solidFill>
                <a:latin typeface="Monotype Corsiva" pitchFamily="66" charset="0"/>
              </a:rPr>
              <a:t>Олар</a:t>
            </a:r>
            <a:r>
              <a:rPr lang="ru-RU" dirty="0" smtClean="0">
                <a:solidFill>
                  <a:srgbClr val="002060"/>
                </a:solidFill>
                <a:latin typeface="Monotype Corsiva" pitchFamily="66" charset="0"/>
              </a:rPr>
              <a:t> – </a:t>
            </a:r>
            <a:r>
              <a:rPr lang="ru-RU" dirty="0" err="1" smtClean="0">
                <a:solidFill>
                  <a:srgbClr val="002060"/>
                </a:solidFill>
                <a:latin typeface="Monotype Corsiva" pitchFamily="66" charset="0"/>
              </a:rPr>
              <a:t>тіркемесі</a:t>
            </a:r>
            <a:r>
              <a:rPr lang="ru-RU" dirty="0" smtClean="0">
                <a:solidFill>
                  <a:srgbClr val="002060"/>
                </a:solidFill>
                <a:latin typeface="Monotype Corsiva" pitchFamily="66" charset="0"/>
              </a:rPr>
              <a:t> бар рама, </a:t>
            </a:r>
            <a:r>
              <a:rPr lang="ru-RU" dirty="0" err="1" smtClean="0">
                <a:solidFill>
                  <a:srgbClr val="002060"/>
                </a:solidFill>
                <a:latin typeface="Monotype Corsiva" pitchFamily="66" charset="0"/>
              </a:rPr>
              <a:t>осьтері</a:t>
            </a:r>
            <a:r>
              <a:rPr lang="ru-RU" dirty="0" smtClean="0">
                <a:solidFill>
                  <a:srgbClr val="002060"/>
                </a:solidFill>
                <a:latin typeface="Monotype Corsiva" pitchFamily="66" charset="0"/>
              </a:rPr>
              <a:t> бар </a:t>
            </a:r>
            <a:r>
              <a:rPr lang="ru-RU" dirty="0" err="1" smtClean="0">
                <a:solidFill>
                  <a:srgbClr val="002060"/>
                </a:solidFill>
                <a:latin typeface="Monotype Corsiva" pitchFamily="66" charset="0"/>
              </a:rPr>
              <a:t>тіреуіш</a:t>
            </a:r>
            <a:r>
              <a:rPr lang="ru-RU" dirty="0" smtClean="0">
                <a:solidFill>
                  <a:srgbClr val="002060"/>
                </a:solidFill>
                <a:latin typeface="Monotype Corsiva" pitchFamily="66" charset="0"/>
              </a:rPr>
              <a:t> - </a:t>
            </a:r>
            <a:r>
              <a:rPr lang="ru-RU" dirty="0" err="1" smtClean="0">
                <a:solidFill>
                  <a:srgbClr val="002060"/>
                </a:solidFill>
                <a:latin typeface="Monotype Corsiva" pitchFamily="66" charset="0"/>
              </a:rPr>
              <a:t>жетек</a:t>
            </a:r>
            <a:r>
              <a:rPr lang="ru-RU" dirty="0" smtClean="0">
                <a:solidFill>
                  <a:srgbClr val="002060"/>
                </a:solidFill>
                <a:latin typeface="Monotype Corsiva" pitchFamily="66" charset="0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latin typeface="Monotype Corsiva" pitchFamily="66" charset="0"/>
              </a:rPr>
              <a:t>доңғалақтары</a:t>
            </a:r>
            <a:r>
              <a:rPr lang="ru-RU" dirty="0" smtClean="0">
                <a:solidFill>
                  <a:srgbClr val="002060"/>
                </a:solidFill>
                <a:latin typeface="Monotype Corsiva" pitchFamily="66" charset="0"/>
              </a:rPr>
              <a:t>, </a:t>
            </a:r>
            <a:r>
              <a:rPr lang="ru-RU" dirty="0" err="1" smtClean="0">
                <a:solidFill>
                  <a:srgbClr val="002060"/>
                </a:solidFill>
                <a:latin typeface="Monotype Corsiva" pitchFamily="66" charset="0"/>
              </a:rPr>
              <a:t>көтеру және сошниктердің жүріс тереңдігін белгілейтін</a:t>
            </a:r>
            <a:r>
              <a:rPr lang="ru-RU" dirty="0" smtClean="0">
                <a:solidFill>
                  <a:srgbClr val="002060"/>
                </a:solidFill>
                <a:latin typeface="Monotype Corsiva" pitchFamily="66" charset="0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latin typeface="Monotype Corsiva" pitchFamily="66" charset="0"/>
              </a:rPr>
              <a:t>механизмдер</a:t>
            </a:r>
            <a:r>
              <a:rPr lang="ru-RU" dirty="0" smtClean="0">
                <a:solidFill>
                  <a:srgbClr val="002060"/>
                </a:solidFill>
                <a:latin typeface="Monotype Corsiva" pitchFamily="66" charset="0"/>
              </a:rPr>
              <a:t>, </a:t>
            </a:r>
            <a:r>
              <a:rPr lang="ru-RU" dirty="0" err="1" smtClean="0">
                <a:solidFill>
                  <a:srgbClr val="002060"/>
                </a:solidFill>
                <a:latin typeface="Monotype Corsiva" pitchFamily="66" charset="0"/>
              </a:rPr>
              <a:t>доңғалақтардан сепкіш</a:t>
            </a:r>
            <a:r>
              <a:rPr lang="ru-RU" dirty="0" smtClean="0">
                <a:solidFill>
                  <a:srgbClr val="002060"/>
                </a:solidFill>
                <a:latin typeface="Monotype Corsiva" pitchFamily="66" charset="0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latin typeface="Monotype Corsiva" pitchFamily="66" charset="0"/>
              </a:rPr>
              <a:t>аппараттың біліктерін</a:t>
            </a:r>
            <a:r>
              <a:rPr lang="ru-RU" dirty="0" smtClean="0">
                <a:solidFill>
                  <a:srgbClr val="002060"/>
                </a:solidFill>
                <a:latin typeface="Monotype Corsiva" pitchFamily="66" charset="0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latin typeface="Monotype Corsiva" pitchFamily="66" charset="0"/>
              </a:rPr>
              <a:t>қозғалысқа келтіретін</a:t>
            </a:r>
            <a:r>
              <a:rPr lang="ru-RU" dirty="0" smtClean="0">
                <a:solidFill>
                  <a:srgbClr val="002060"/>
                </a:solidFill>
                <a:latin typeface="Monotype Corsiva" pitchFamily="66" charset="0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latin typeface="Monotype Corsiva" pitchFamily="66" charset="0"/>
              </a:rPr>
              <a:t>беріліс</a:t>
            </a:r>
            <a:r>
              <a:rPr lang="ru-RU" dirty="0" smtClean="0">
                <a:solidFill>
                  <a:srgbClr val="002060"/>
                </a:solidFill>
                <a:latin typeface="Monotype Corsiva" pitchFamily="66" charset="0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latin typeface="Monotype Corsiva" pitchFamily="66" charset="0"/>
              </a:rPr>
              <a:t>механизмдер</a:t>
            </a:r>
            <a:r>
              <a:rPr lang="ru-RU" dirty="0" smtClean="0">
                <a:solidFill>
                  <a:srgbClr val="002060"/>
                </a:solidFill>
                <a:latin typeface="Monotype Corsiva" pitchFamily="66" charset="0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latin typeface="Monotype Corsiva" pitchFamily="66" charset="0"/>
              </a:rPr>
              <a:t>бекіту</a:t>
            </a:r>
            <a:r>
              <a:rPr lang="ru-RU" dirty="0" smtClean="0">
                <a:solidFill>
                  <a:srgbClr val="002060"/>
                </a:solidFill>
                <a:latin typeface="Monotype Corsiva" pitchFamily="66" charset="0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latin typeface="Monotype Corsiva" pitchFamily="66" charset="0"/>
              </a:rPr>
              <a:t>детальдары</a:t>
            </a:r>
            <a:r>
              <a:rPr lang="ru-RU" dirty="0" smtClean="0">
                <a:solidFill>
                  <a:srgbClr val="002060"/>
                </a:solidFill>
                <a:latin typeface="Monotype Corsiva" pitchFamily="66" charset="0"/>
              </a:rPr>
              <a:t>.</a:t>
            </a:r>
            <a:br>
              <a:rPr lang="ru-RU" dirty="0" smtClean="0">
                <a:solidFill>
                  <a:srgbClr val="002060"/>
                </a:solidFill>
                <a:latin typeface="Monotype Corsiva" pitchFamily="66" charset="0"/>
              </a:rPr>
            </a:br>
            <a:r>
              <a:rPr lang="ru-RU" dirty="0" err="1" smtClean="0">
                <a:solidFill>
                  <a:srgbClr val="002060"/>
                </a:solidFill>
                <a:latin typeface="Monotype Corsiva" pitchFamily="66" charset="0"/>
              </a:rPr>
              <a:t>Сеялкалардың пайдаланылуына</a:t>
            </a:r>
            <a:r>
              <a:rPr lang="ru-RU" dirty="0" smtClean="0">
                <a:solidFill>
                  <a:srgbClr val="002060"/>
                </a:solidFill>
                <a:latin typeface="Monotype Corsiva" pitchFamily="66" charset="0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latin typeface="Monotype Corsiva" pitchFamily="66" charset="0"/>
              </a:rPr>
              <a:t>қарай жұмыс органдарын</a:t>
            </a:r>
            <a:r>
              <a:rPr lang="ru-RU" dirty="0" smtClean="0">
                <a:solidFill>
                  <a:srgbClr val="002060"/>
                </a:solidFill>
                <a:latin typeface="Monotype Corsiva" pitchFamily="66" charset="0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latin typeface="Monotype Corsiva" pitchFamily="66" charset="0"/>
              </a:rPr>
              <a:t>ауыстыруға болады</a:t>
            </a:r>
            <a:r>
              <a:rPr lang="ru-RU" dirty="0" smtClean="0">
                <a:solidFill>
                  <a:srgbClr val="002060"/>
                </a:solidFill>
                <a:latin typeface="Monotype Corsiva" pitchFamily="66" charset="0"/>
              </a:rPr>
              <a:t>.</a:t>
            </a:r>
            <a:br>
              <a:rPr lang="ru-RU" dirty="0" smtClean="0">
                <a:solidFill>
                  <a:srgbClr val="002060"/>
                </a:solidFill>
                <a:latin typeface="Monotype Corsiva" pitchFamily="66" charset="0"/>
              </a:rPr>
            </a:br>
            <a:r>
              <a:rPr lang="ru-RU" dirty="0" err="1" smtClean="0">
                <a:solidFill>
                  <a:srgbClr val="002060"/>
                </a:solidFill>
                <a:latin typeface="Monotype Corsiva" pitchFamily="66" charset="0"/>
              </a:rPr>
              <a:t>Машинаның көмекші бөлшектері түрлі сеялкалардың конструкциясына</a:t>
            </a:r>
            <a:r>
              <a:rPr lang="ru-RU" dirty="0" smtClean="0">
                <a:solidFill>
                  <a:srgbClr val="002060"/>
                </a:solidFill>
                <a:latin typeface="Monotype Corsiva" pitchFamily="66" charset="0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latin typeface="Monotype Corsiva" pitchFamily="66" charset="0"/>
              </a:rPr>
              <a:t>ерекше</a:t>
            </a:r>
            <a:r>
              <a:rPr lang="ru-RU" dirty="0" smtClean="0">
                <a:solidFill>
                  <a:srgbClr val="002060"/>
                </a:solidFill>
                <a:latin typeface="Monotype Corsiva" pitchFamily="66" charset="0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latin typeface="Monotype Corsiva" pitchFamily="66" charset="0"/>
              </a:rPr>
              <a:t>өзгеріссіз енгізіле</a:t>
            </a:r>
            <a:r>
              <a:rPr lang="ru-RU" dirty="0" smtClean="0">
                <a:solidFill>
                  <a:srgbClr val="002060"/>
                </a:solidFill>
                <a:latin typeface="Monotype Corsiva" pitchFamily="66" charset="0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latin typeface="Monotype Corsiva" pitchFamily="66" charset="0"/>
              </a:rPr>
              <a:t>береді</a:t>
            </a:r>
            <a:r>
              <a:rPr lang="ru-RU" dirty="0" smtClean="0">
                <a:solidFill>
                  <a:srgbClr val="002060"/>
                </a:solidFill>
                <a:latin typeface="Monotype Corsiva" pitchFamily="66" charset="0"/>
              </a:rPr>
              <a:t>.</a:t>
            </a:r>
            <a:br>
              <a:rPr lang="ru-RU" dirty="0" smtClean="0">
                <a:solidFill>
                  <a:srgbClr val="002060"/>
                </a:solidFill>
                <a:latin typeface="Monotype Corsiva" pitchFamily="66" charset="0"/>
              </a:rPr>
            </a:br>
            <a:r>
              <a:rPr lang="ru-RU" dirty="0" err="1" smtClean="0">
                <a:solidFill>
                  <a:srgbClr val="002060"/>
                </a:solidFill>
                <a:latin typeface="Monotype Corsiva" pitchFamily="66" charset="0"/>
              </a:rPr>
              <a:t>Агрегаттарды</a:t>
            </a:r>
            <a:r>
              <a:rPr lang="ru-RU" dirty="0" smtClean="0">
                <a:solidFill>
                  <a:srgbClr val="002060"/>
                </a:solidFill>
                <a:latin typeface="Monotype Corsiva" pitchFamily="66" charset="0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latin typeface="Monotype Corsiva" pitchFamily="66" charset="0"/>
              </a:rPr>
              <a:t>түзу жүргізу және дәнді </a:t>
            </a:r>
            <a:r>
              <a:rPr lang="ru-RU" dirty="0" smtClean="0">
                <a:solidFill>
                  <a:srgbClr val="002060"/>
                </a:solidFill>
                <a:latin typeface="Monotype Corsiva" pitchFamily="66" charset="0"/>
              </a:rPr>
              <a:t>шала </a:t>
            </a:r>
            <a:r>
              <a:rPr lang="ru-RU" dirty="0" err="1" smtClean="0">
                <a:solidFill>
                  <a:srgbClr val="002060"/>
                </a:solidFill>
                <a:latin typeface="Monotype Corsiva" pitchFamily="66" charset="0"/>
              </a:rPr>
              <a:t>сеппес</a:t>
            </a:r>
            <a:r>
              <a:rPr lang="ru-RU" dirty="0" smtClean="0">
                <a:solidFill>
                  <a:srgbClr val="002060"/>
                </a:solidFill>
                <a:latin typeface="Monotype Corsiva" pitchFamily="66" charset="0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latin typeface="Monotype Corsiva" pitchFamily="66" charset="0"/>
              </a:rPr>
              <a:t>үшін сеялкалар</a:t>
            </a:r>
            <a:r>
              <a:rPr lang="ru-RU" dirty="0" smtClean="0">
                <a:solidFill>
                  <a:srgbClr val="002060"/>
                </a:solidFill>
                <a:latin typeface="Monotype Corsiva" pitchFamily="66" charset="0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latin typeface="Monotype Corsiva" pitchFamily="66" charset="0"/>
              </a:rPr>
              <a:t>маркерлермен</a:t>
            </a:r>
            <a:r>
              <a:rPr lang="ru-RU" dirty="0" smtClean="0">
                <a:solidFill>
                  <a:srgbClr val="002060"/>
                </a:solidFill>
                <a:latin typeface="Monotype Corsiva" pitchFamily="66" charset="0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latin typeface="Monotype Corsiva" pitchFamily="66" charset="0"/>
              </a:rPr>
              <a:t>және із</a:t>
            </a:r>
            <a:r>
              <a:rPr lang="ru-RU" dirty="0" smtClean="0">
                <a:solidFill>
                  <a:srgbClr val="002060"/>
                </a:solidFill>
                <a:latin typeface="Monotype Corsiva" pitchFamily="66" charset="0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latin typeface="Monotype Corsiva" pitchFamily="66" charset="0"/>
              </a:rPr>
              <a:t>түсіргіштермен жабдықталады</a:t>
            </a:r>
            <a:r>
              <a:rPr lang="ru-RU" dirty="0" smtClean="0">
                <a:solidFill>
                  <a:srgbClr val="002060"/>
                </a:solidFill>
                <a:latin typeface="Monotype Corsiva" pitchFamily="66" charset="0"/>
              </a:rPr>
              <a:t>.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ransition spd="slow">
    <p:split orient="vert" dir="in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Содержимое 4" descr="220px-Пожарный_автомобиль_ПЧ-33_г._Коряжма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714744" y="428604"/>
            <a:ext cx="4857784" cy="5715040"/>
          </a:xfr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500042"/>
            <a:ext cx="3008313" cy="5626121"/>
          </a:xfrm>
        </p:spPr>
        <p:txBody>
          <a:bodyPr>
            <a:normAutofit/>
          </a:bodyPr>
          <a:lstStyle/>
          <a:p>
            <a:r>
              <a:rPr lang="kk-KZ" sz="4000" dirty="0" smtClean="0">
                <a:solidFill>
                  <a:srgbClr val="C00000"/>
                </a:solidFill>
                <a:latin typeface="Monotype Corsiva" pitchFamily="66" charset="0"/>
              </a:rPr>
              <a:t>Өрт сөндіру су сепкіш машинасы</a:t>
            </a:r>
            <a:endParaRPr lang="ru-RU" sz="4000" dirty="0">
              <a:solidFill>
                <a:srgbClr val="C00000"/>
              </a:solidFill>
              <a:latin typeface="Monotype Corsiva" pitchFamily="66" charset="0"/>
            </a:endParaRPr>
          </a:p>
        </p:txBody>
      </p:sp>
    </p:spTree>
  </p:cSld>
  <p:clrMapOvr>
    <a:masterClrMapping/>
  </p:clrMapOvr>
  <p:transition spd="slow">
    <p:pull dir="rd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Содержимое 7"/>
          <p:cNvSpPr>
            <a:spLocks noGrp="1"/>
          </p:cNvSpPr>
          <p:nvPr>
            <p:ph idx="1"/>
          </p:nvPr>
        </p:nvSpPr>
        <p:spPr>
          <a:xfrm>
            <a:off x="457200" y="571480"/>
            <a:ext cx="8229600" cy="5554683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kk-KZ" dirty="0" smtClean="0">
                <a:solidFill>
                  <a:srgbClr val="002060"/>
                </a:solidFill>
                <a:latin typeface="Monotype Corsiva" pitchFamily="66" charset="0"/>
              </a:rPr>
              <a:t>Қорытынды!</a:t>
            </a:r>
            <a:endParaRPr lang="ru-RU" dirty="0" smtClean="0">
              <a:solidFill>
                <a:srgbClr val="002060"/>
              </a:solidFill>
              <a:latin typeface="Monotype Corsiva" pitchFamily="66" charset="0"/>
            </a:endParaRPr>
          </a:p>
          <a:p>
            <a:pPr>
              <a:buNone/>
            </a:pPr>
            <a:r>
              <a:rPr lang="ru-RU" dirty="0" smtClean="0">
                <a:solidFill>
                  <a:srgbClr val="002060"/>
                </a:solidFill>
                <a:latin typeface="Monotype Corsiva" pitchFamily="66" charset="0"/>
              </a:rPr>
              <a:t>    </a:t>
            </a:r>
            <a:r>
              <a:rPr lang="ru-RU" dirty="0" err="1" smtClean="0">
                <a:solidFill>
                  <a:srgbClr val="002060"/>
                </a:solidFill>
                <a:latin typeface="Monotype Corsiva" pitchFamily="66" charset="0"/>
              </a:rPr>
              <a:t>Қазіргі кезде</a:t>
            </a:r>
            <a:r>
              <a:rPr lang="ru-RU" dirty="0" smtClean="0">
                <a:solidFill>
                  <a:srgbClr val="002060"/>
                </a:solidFill>
                <a:latin typeface="Monotype Corsiva" pitchFamily="66" charset="0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latin typeface="Monotype Corsiva" pitchFamily="66" charset="0"/>
              </a:rPr>
              <a:t>себу</a:t>
            </a:r>
            <a:r>
              <a:rPr lang="ru-RU" dirty="0" smtClean="0">
                <a:solidFill>
                  <a:srgbClr val="002060"/>
                </a:solidFill>
                <a:latin typeface="Monotype Corsiva" pitchFamily="66" charset="0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latin typeface="Monotype Corsiva" pitchFamily="66" charset="0"/>
              </a:rPr>
              <a:t>машиналарының конструкцияларына</a:t>
            </a:r>
            <a:r>
              <a:rPr lang="ru-RU" dirty="0" smtClean="0">
                <a:solidFill>
                  <a:srgbClr val="002060"/>
                </a:solidFill>
                <a:latin typeface="Monotype Corsiva" pitchFamily="66" charset="0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latin typeface="Monotype Corsiva" pitchFamily="66" charset="0"/>
              </a:rPr>
              <a:t>жасалған талдау</a:t>
            </a:r>
            <a:r>
              <a:rPr lang="ru-RU" dirty="0" smtClean="0">
                <a:solidFill>
                  <a:srgbClr val="002060"/>
                </a:solidFill>
                <a:latin typeface="Monotype Corsiva" pitchFamily="66" charset="0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latin typeface="Monotype Corsiva" pitchFamily="66" charset="0"/>
              </a:rPr>
              <a:t>олардың себу</a:t>
            </a:r>
            <a:r>
              <a:rPr lang="ru-RU" dirty="0" smtClean="0">
                <a:solidFill>
                  <a:srgbClr val="002060"/>
                </a:solidFill>
                <a:latin typeface="Monotype Corsiva" pitchFamily="66" charset="0"/>
              </a:rPr>
              <a:t/>
            </a:r>
            <a:br>
              <a:rPr lang="ru-RU" dirty="0" smtClean="0">
                <a:solidFill>
                  <a:srgbClr val="002060"/>
                </a:solidFill>
                <a:latin typeface="Monotype Corsiva" pitchFamily="66" charset="0"/>
              </a:rPr>
            </a:br>
            <a:r>
              <a:rPr lang="ru-RU" dirty="0" smtClean="0">
                <a:solidFill>
                  <a:srgbClr val="002060"/>
                </a:solidFill>
                <a:latin typeface="Monotype Corsiva" pitchFamily="66" charset="0"/>
              </a:rPr>
              <a:t>Осы </a:t>
            </a:r>
            <a:r>
              <a:rPr lang="ru-RU" dirty="0" err="1" smtClean="0">
                <a:solidFill>
                  <a:srgbClr val="002060"/>
                </a:solidFill>
                <a:latin typeface="Monotype Corsiva" pitchFamily="66" charset="0"/>
              </a:rPr>
              <a:t>аталған кемшіліктерді</a:t>
            </a:r>
            <a:r>
              <a:rPr lang="ru-RU" dirty="0" smtClean="0">
                <a:solidFill>
                  <a:srgbClr val="002060"/>
                </a:solidFill>
                <a:latin typeface="Monotype Corsiva" pitchFamily="66" charset="0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latin typeface="Monotype Corsiva" pitchFamily="66" charset="0"/>
              </a:rPr>
              <a:t>жою</a:t>
            </a:r>
            <a:r>
              <a:rPr lang="ru-RU" dirty="0" smtClean="0">
                <a:solidFill>
                  <a:srgbClr val="002060"/>
                </a:solidFill>
                <a:latin typeface="Monotype Corsiva" pitchFamily="66" charset="0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latin typeface="Monotype Corsiva" pitchFamily="66" charset="0"/>
              </a:rPr>
              <a:t>үшін дипломдық жоба</a:t>
            </a:r>
            <a:r>
              <a:rPr lang="ru-RU" dirty="0" smtClean="0">
                <a:solidFill>
                  <a:srgbClr val="002060"/>
                </a:solidFill>
                <a:latin typeface="Monotype Corsiva" pitchFamily="66" charset="0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latin typeface="Monotype Corsiva" pitchFamily="66" charset="0"/>
              </a:rPr>
              <a:t>орындау</a:t>
            </a:r>
            <a:r>
              <a:rPr lang="ru-RU" dirty="0" smtClean="0">
                <a:solidFill>
                  <a:srgbClr val="002060"/>
                </a:solidFill>
                <a:latin typeface="Monotype Corsiva" pitchFamily="66" charset="0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latin typeface="Monotype Corsiva" pitchFamily="66" charset="0"/>
              </a:rPr>
              <a:t>барысында</a:t>
            </a:r>
            <a:r>
              <a:rPr lang="ru-RU" dirty="0" smtClean="0">
                <a:solidFill>
                  <a:srgbClr val="002060"/>
                </a:solidFill>
                <a:latin typeface="Monotype Corsiva" pitchFamily="66" charset="0"/>
              </a:rPr>
              <a:t/>
            </a:r>
            <a:br>
              <a:rPr lang="ru-RU" dirty="0" smtClean="0">
                <a:solidFill>
                  <a:srgbClr val="002060"/>
                </a:solidFill>
                <a:latin typeface="Monotype Corsiva" pitchFamily="66" charset="0"/>
              </a:rPr>
            </a:br>
            <a:r>
              <a:rPr lang="ru-RU" dirty="0" err="1" smtClean="0">
                <a:solidFill>
                  <a:srgbClr val="002060"/>
                </a:solidFill>
                <a:latin typeface="Monotype Corsiva" pitchFamily="66" charset="0"/>
              </a:rPr>
              <a:t>Төртінші және бесінші</a:t>
            </a:r>
            <a:r>
              <a:rPr lang="ru-RU" dirty="0" smtClean="0">
                <a:solidFill>
                  <a:srgbClr val="002060"/>
                </a:solidFill>
                <a:latin typeface="Monotype Corsiva" pitchFamily="66" charset="0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latin typeface="Monotype Corsiva" pitchFamily="66" charset="0"/>
              </a:rPr>
              <a:t>бөлімдерде еңбек және қоршаған ортаны</a:t>
            </a:r>
            <a:r>
              <a:rPr lang="ru-RU" dirty="0" smtClean="0">
                <a:solidFill>
                  <a:srgbClr val="002060"/>
                </a:solidFill>
                <a:latin typeface="Monotype Corsiva" pitchFamily="66" charset="0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latin typeface="Monotype Corsiva" pitchFamily="66" charset="0"/>
              </a:rPr>
              <a:t>қорғау</a:t>
            </a:r>
            <a:r>
              <a:rPr lang="ru-RU" dirty="0" smtClean="0">
                <a:solidFill>
                  <a:srgbClr val="002060"/>
                </a:solidFill>
                <a:latin typeface="Monotype Corsiva" pitchFamily="66" charset="0"/>
              </a:rPr>
              <a:t/>
            </a:r>
            <a:br>
              <a:rPr lang="ru-RU" dirty="0" smtClean="0">
                <a:solidFill>
                  <a:srgbClr val="002060"/>
                </a:solidFill>
                <a:latin typeface="Monotype Corsiva" pitchFamily="66" charset="0"/>
              </a:rPr>
            </a:br>
            <a:r>
              <a:rPr lang="ru-RU" dirty="0" err="1" smtClean="0">
                <a:solidFill>
                  <a:srgbClr val="002060"/>
                </a:solidFill>
                <a:latin typeface="Monotype Corsiva" pitchFamily="66" charset="0"/>
              </a:rPr>
              <a:t>Топтық сепкіш</a:t>
            </a:r>
            <a:r>
              <a:rPr lang="ru-RU" dirty="0" smtClean="0">
                <a:solidFill>
                  <a:srgbClr val="002060"/>
                </a:solidFill>
                <a:latin typeface="Monotype Corsiva" pitchFamily="66" charset="0"/>
              </a:rPr>
              <a:t> аппараты бар </a:t>
            </a:r>
            <a:r>
              <a:rPr lang="ru-RU" dirty="0" err="1" smtClean="0">
                <a:solidFill>
                  <a:srgbClr val="002060"/>
                </a:solidFill>
                <a:latin typeface="Monotype Corsiva" pitchFamily="66" charset="0"/>
              </a:rPr>
              <a:t>сеялканы</a:t>
            </a:r>
            <a:r>
              <a:rPr lang="ru-RU" dirty="0" smtClean="0">
                <a:solidFill>
                  <a:srgbClr val="002060"/>
                </a:solidFill>
                <a:latin typeface="Monotype Corsiva" pitchFamily="66" charset="0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latin typeface="Monotype Corsiva" pitchFamily="66" charset="0"/>
              </a:rPr>
              <a:t>қолданудың жылдық экономикалық тиімділігі</a:t>
            </a:r>
            <a:endParaRPr lang="ru-RU" dirty="0">
              <a:solidFill>
                <a:srgbClr val="002060"/>
              </a:solidFill>
              <a:latin typeface="Monotype Corsiva" pitchFamily="66" charset="0"/>
            </a:endParaRPr>
          </a:p>
        </p:txBody>
      </p:sp>
    </p:spTree>
  </p:cSld>
  <p:clrMapOvr>
    <a:masterClrMapping/>
  </p:clrMapOvr>
  <p:transition spd="slow">
    <p:newsflash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k-KZ" dirty="0" smtClean="0">
                <a:solidFill>
                  <a:srgbClr val="FF0000"/>
                </a:solidFill>
                <a:latin typeface="Monotype Corsiva" pitchFamily="66" charset="0"/>
              </a:rPr>
              <a:t>Соңы</a:t>
            </a:r>
            <a:endParaRPr lang="ru-RU" dirty="0">
              <a:solidFill>
                <a:srgbClr val="FF0000"/>
              </a:solidFill>
              <a:latin typeface="Monotype Corsiva" pitchFamily="66" charset="0"/>
            </a:endParaRPr>
          </a:p>
        </p:txBody>
      </p:sp>
      <p:pic>
        <p:nvPicPr>
          <p:cNvPr id="1026" name="Picture 2" descr="http://liubavyshka.ru/_ph/131/1/423091131.jpg"/>
          <p:cNvPicPr>
            <a:picLocks noGrp="1" noChangeAspect="1" noChangeArrowheads="1" noCrop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1643042" y="1928802"/>
            <a:ext cx="6715140" cy="3286148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44</TotalTime>
  <Words>150</Words>
  <Application>Microsoft Office PowerPoint</Application>
  <PresentationFormat>Экран (4:3)</PresentationFormat>
  <Paragraphs>13</Paragraphs>
  <Slides>10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Тема Office</vt:lpstr>
      <vt:lpstr> Сепкіш</vt:lpstr>
      <vt:lpstr>Астық тұқымдарын себуге арналған құрылғылардыңқұрылымына шолу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Соңы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НУРБОЛ</dc:creator>
  <cp:lastModifiedBy>User</cp:lastModifiedBy>
  <cp:revision>7</cp:revision>
  <dcterms:created xsi:type="dcterms:W3CDTF">2016-02-10T17:58:06Z</dcterms:created>
  <dcterms:modified xsi:type="dcterms:W3CDTF">2021-02-28T18:17:52Z</dcterms:modified>
</cp:coreProperties>
</file>