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63" r:id="rId5"/>
    <p:sldId id="258" r:id="rId6"/>
    <p:sldId id="259" r:id="rId7"/>
    <p:sldId id="260" r:id="rId8"/>
    <p:sldId id="293" r:id="rId9"/>
    <p:sldId id="261" r:id="rId10"/>
    <p:sldId id="264" r:id="rId11"/>
    <p:sldId id="280" r:id="rId12"/>
    <p:sldId id="281" r:id="rId13"/>
    <p:sldId id="294" r:id="rId14"/>
    <p:sldId id="265" r:id="rId15"/>
    <p:sldId id="283" r:id="rId16"/>
    <p:sldId id="271" r:id="rId17"/>
    <p:sldId id="267" r:id="rId18"/>
    <p:sldId id="278" r:id="rId19"/>
    <p:sldId id="266" r:id="rId20"/>
    <p:sldId id="284" r:id="rId21"/>
    <p:sldId id="285" r:id="rId22"/>
    <p:sldId id="286" r:id="rId23"/>
    <p:sldId id="269" r:id="rId24"/>
    <p:sldId id="287" r:id="rId25"/>
    <p:sldId id="288" r:id="rId26"/>
    <p:sldId id="272" r:id="rId27"/>
    <p:sldId id="289" r:id="rId28"/>
    <p:sldId id="290" r:id="rId29"/>
    <p:sldId id="291" r:id="rId30"/>
    <p:sldId id="268" r:id="rId31"/>
    <p:sldId id="292" r:id="rId32"/>
    <p:sldId id="273" r:id="rId33"/>
    <p:sldId id="274" r:id="rId34"/>
    <p:sldId id="295" r:id="rId35"/>
    <p:sldId id="275"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86482" autoAdjust="0"/>
  </p:normalViewPr>
  <p:slideViewPr>
    <p:cSldViewPr>
      <p:cViewPr>
        <p:scale>
          <a:sx n="73" d="100"/>
          <a:sy n="73" d="100"/>
        </p:scale>
        <p:origin x="-129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776B11-337B-4DC4-B3F4-272A6EA69AB2}"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ru-RU"/>
        </a:p>
      </dgm:t>
    </dgm:pt>
    <dgm:pt modelId="{001549B4-5508-4292-A65C-5BD69B00E7BA}">
      <dgm:prSet phldrT="[Текст]"/>
      <dgm:spPr/>
      <dgm:t>
        <a:bodyPr/>
        <a:lstStyle/>
        <a:p>
          <a:r>
            <a:rPr lang="kk-KZ" dirty="0" smtClean="0"/>
            <a:t>фрезерлеу</a:t>
          </a:r>
          <a:endParaRPr lang="ru-RU" dirty="0"/>
        </a:p>
      </dgm:t>
    </dgm:pt>
    <dgm:pt modelId="{D8ED7E48-F5D1-424D-B734-1FA354F080AB}" type="parTrans" cxnId="{84349EB7-66B4-4184-86BD-4010DF8ABEFE}">
      <dgm:prSet/>
      <dgm:spPr/>
      <dgm:t>
        <a:bodyPr/>
        <a:lstStyle/>
        <a:p>
          <a:endParaRPr lang="ru-RU"/>
        </a:p>
      </dgm:t>
    </dgm:pt>
    <dgm:pt modelId="{B3B8D824-1C35-4954-889F-4B047F2222DC}" type="sibTrans" cxnId="{84349EB7-66B4-4184-86BD-4010DF8ABEFE}">
      <dgm:prSet/>
      <dgm:spPr/>
      <dgm:t>
        <a:bodyPr/>
        <a:lstStyle/>
        <a:p>
          <a:endParaRPr lang="ru-RU"/>
        </a:p>
      </dgm:t>
    </dgm:pt>
    <dgm:pt modelId="{AF5B1C04-2FCB-4DB9-8E5E-426E72F6D0E2}">
      <dgm:prSet phldrT="[Текст]"/>
      <dgm:spPr/>
      <dgm:t>
        <a:bodyPr/>
        <a:lstStyle/>
        <a:p>
          <a:r>
            <a:rPr lang="kk-KZ" dirty="0" smtClean="0"/>
            <a:t>Шымды шабындықтарды және шымтезекті топырақтарды өңдеуге қолданылады</a:t>
          </a:r>
          <a:endParaRPr lang="ru-RU" dirty="0"/>
        </a:p>
      </dgm:t>
    </dgm:pt>
    <dgm:pt modelId="{C54F0DAD-4D5E-4503-A71E-56B0DF65B289}" type="parTrans" cxnId="{6C4766EA-21E0-47D1-A5A0-5A485A1DF4BB}">
      <dgm:prSet/>
      <dgm:spPr/>
      <dgm:t>
        <a:bodyPr/>
        <a:lstStyle/>
        <a:p>
          <a:endParaRPr lang="ru-RU"/>
        </a:p>
      </dgm:t>
    </dgm:pt>
    <dgm:pt modelId="{81C40D00-3DDC-422C-90C2-0A17987FC576}" type="sibTrans" cxnId="{6C4766EA-21E0-47D1-A5A0-5A485A1DF4BB}">
      <dgm:prSet/>
      <dgm:spPr/>
      <dgm:t>
        <a:bodyPr/>
        <a:lstStyle/>
        <a:p>
          <a:endParaRPr lang="ru-RU"/>
        </a:p>
      </dgm:t>
    </dgm:pt>
    <dgm:pt modelId="{C3EAB47B-0A51-409A-96CA-B18B29973C5D}">
      <dgm:prSet phldrT="[Текст]"/>
      <dgm:spPr/>
      <dgm:t>
        <a:bodyPr/>
        <a:lstStyle/>
        <a:p>
          <a:r>
            <a:rPr lang="kk-KZ" dirty="0" smtClean="0"/>
            <a:t>Өңдеу тереңдігі </a:t>
          </a:r>
          <a:r>
            <a:rPr lang="en-US" dirty="0" smtClean="0"/>
            <a:t>25-40 </a:t>
          </a:r>
          <a:r>
            <a:rPr lang="ru-RU" dirty="0" smtClean="0"/>
            <a:t>см</a:t>
          </a:r>
          <a:endParaRPr lang="ru-RU" dirty="0"/>
        </a:p>
      </dgm:t>
    </dgm:pt>
    <dgm:pt modelId="{7E7EB156-AA8B-4112-9CC9-52FDEDB1F254}" type="parTrans" cxnId="{3B7A8372-CCF0-41C5-A69D-839B91D9EB54}">
      <dgm:prSet/>
      <dgm:spPr/>
      <dgm:t>
        <a:bodyPr/>
        <a:lstStyle/>
        <a:p>
          <a:endParaRPr lang="ru-RU"/>
        </a:p>
      </dgm:t>
    </dgm:pt>
    <dgm:pt modelId="{848A320F-4DA0-41F3-AAAA-B5FE6B2A34DB}" type="sibTrans" cxnId="{3B7A8372-CCF0-41C5-A69D-839B91D9EB54}">
      <dgm:prSet/>
      <dgm:spPr/>
      <dgm:t>
        <a:bodyPr/>
        <a:lstStyle/>
        <a:p>
          <a:endParaRPr lang="ru-RU"/>
        </a:p>
      </dgm:t>
    </dgm:pt>
    <dgm:pt modelId="{460CA0EB-1C22-4D37-AE79-1CABC71EB009}">
      <dgm:prSet phldrT="[Текст]"/>
      <dgm:spPr/>
      <dgm:t>
        <a:bodyPr/>
        <a:lstStyle/>
        <a:p>
          <a:r>
            <a:rPr lang="kk-KZ" dirty="0" smtClean="0"/>
            <a:t>саңылаулау</a:t>
          </a:r>
          <a:endParaRPr lang="ru-RU" dirty="0"/>
        </a:p>
      </dgm:t>
    </dgm:pt>
    <dgm:pt modelId="{80E94227-11EF-4B7B-8116-58DC8EC4B6F0}" type="parTrans" cxnId="{323B3C38-971B-4514-B843-C883926AF790}">
      <dgm:prSet/>
      <dgm:spPr/>
      <dgm:t>
        <a:bodyPr/>
        <a:lstStyle/>
        <a:p>
          <a:endParaRPr lang="ru-RU"/>
        </a:p>
      </dgm:t>
    </dgm:pt>
    <dgm:pt modelId="{8C51E3AD-8917-4E7E-AE15-09FFBC35672B}" type="sibTrans" cxnId="{323B3C38-971B-4514-B843-C883926AF790}">
      <dgm:prSet/>
      <dgm:spPr/>
      <dgm:t>
        <a:bodyPr/>
        <a:lstStyle/>
        <a:p>
          <a:endParaRPr lang="ru-RU"/>
        </a:p>
      </dgm:t>
    </dgm:pt>
    <dgm:pt modelId="{AB67D514-E44B-49B9-93A6-21C2C49B1A29}">
      <dgm:prSet phldrT="[Текст]"/>
      <dgm:spPr/>
      <dgm:t>
        <a:bodyPr/>
        <a:lstStyle/>
        <a:p>
          <a:r>
            <a:rPr lang="kk-KZ" dirty="0" smtClean="0"/>
            <a:t>Топырақтың су өткізгіштігін жақсарту</a:t>
          </a:r>
          <a:endParaRPr lang="ru-RU" dirty="0"/>
        </a:p>
      </dgm:t>
    </dgm:pt>
    <dgm:pt modelId="{1F9913FD-5048-40F6-B535-69577FFD0C49}" type="parTrans" cxnId="{D2444375-88AE-4DA2-9AB4-3AE0E3099629}">
      <dgm:prSet/>
      <dgm:spPr/>
      <dgm:t>
        <a:bodyPr/>
        <a:lstStyle/>
        <a:p>
          <a:endParaRPr lang="ru-RU"/>
        </a:p>
      </dgm:t>
    </dgm:pt>
    <dgm:pt modelId="{1E0DEDDB-AE8B-475A-8262-00E7AB973164}" type="sibTrans" cxnId="{D2444375-88AE-4DA2-9AB4-3AE0E3099629}">
      <dgm:prSet/>
      <dgm:spPr/>
      <dgm:t>
        <a:bodyPr/>
        <a:lstStyle/>
        <a:p>
          <a:endParaRPr lang="ru-RU"/>
        </a:p>
      </dgm:t>
    </dgm:pt>
    <dgm:pt modelId="{65C2B914-3638-412E-B4C4-FB6DAAEBA7B2}">
      <dgm:prSet phldrT="[Текст]"/>
      <dgm:spPr/>
      <dgm:t>
        <a:bodyPr/>
        <a:lstStyle/>
        <a:p>
          <a:r>
            <a:rPr lang="kk-KZ" dirty="0" smtClean="0"/>
            <a:t>Ені </a:t>
          </a:r>
          <a:r>
            <a:rPr lang="en-US" dirty="0" smtClean="0"/>
            <a:t>3-5 </a:t>
          </a:r>
          <a:r>
            <a:rPr lang="kk-KZ" dirty="0" smtClean="0"/>
            <a:t>см, ал тереңдігі </a:t>
          </a:r>
          <a:r>
            <a:rPr lang="en-US" dirty="0" smtClean="0"/>
            <a:t>1,5 </a:t>
          </a:r>
          <a:r>
            <a:rPr lang="kk-KZ" dirty="0" smtClean="0"/>
            <a:t>метрге дейін саңылау жасалады.</a:t>
          </a:r>
          <a:endParaRPr lang="ru-RU" dirty="0"/>
        </a:p>
      </dgm:t>
    </dgm:pt>
    <dgm:pt modelId="{E2CC4989-C549-42FF-B406-51B1B2189FDE}" type="parTrans" cxnId="{F7E30D15-C2ED-490D-8F45-65729FF41611}">
      <dgm:prSet/>
      <dgm:spPr/>
      <dgm:t>
        <a:bodyPr/>
        <a:lstStyle/>
        <a:p>
          <a:endParaRPr lang="ru-RU"/>
        </a:p>
      </dgm:t>
    </dgm:pt>
    <dgm:pt modelId="{B97667CA-B9DF-46D1-AA17-057B32D57B8D}" type="sibTrans" cxnId="{F7E30D15-C2ED-490D-8F45-65729FF41611}">
      <dgm:prSet/>
      <dgm:spPr/>
      <dgm:t>
        <a:bodyPr/>
        <a:lstStyle/>
        <a:p>
          <a:endParaRPr lang="ru-RU"/>
        </a:p>
      </dgm:t>
    </dgm:pt>
    <dgm:pt modelId="{7424D904-A462-4998-9B9A-566416A3DA76}">
      <dgm:prSet phldrT="[Текст]"/>
      <dgm:spPr/>
      <dgm:t>
        <a:bodyPr/>
        <a:lstStyle/>
        <a:p>
          <a:r>
            <a:rPr lang="kk-KZ" dirty="0" smtClean="0"/>
            <a:t>жыралау</a:t>
          </a:r>
          <a:endParaRPr lang="ru-RU" dirty="0"/>
        </a:p>
      </dgm:t>
    </dgm:pt>
    <dgm:pt modelId="{772673BF-8693-4636-B8D1-8C672184A376}" type="parTrans" cxnId="{D47E12A6-1C8C-4977-A106-825EBFE49FED}">
      <dgm:prSet/>
      <dgm:spPr/>
      <dgm:t>
        <a:bodyPr/>
        <a:lstStyle/>
        <a:p>
          <a:endParaRPr lang="ru-RU"/>
        </a:p>
      </dgm:t>
    </dgm:pt>
    <dgm:pt modelId="{2092EEA8-6AFD-49E9-AF9A-51A51CAA5893}" type="sibTrans" cxnId="{D47E12A6-1C8C-4977-A106-825EBFE49FED}">
      <dgm:prSet/>
      <dgm:spPr/>
      <dgm:t>
        <a:bodyPr/>
        <a:lstStyle/>
        <a:p>
          <a:endParaRPr lang="ru-RU"/>
        </a:p>
      </dgm:t>
    </dgm:pt>
    <dgm:pt modelId="{AB61F151-63EB-41A5-ABB2-BB05A5C4C917}">
      <dgm:prSet phldrT="[Текст]"/>
      <dgm:spPr/>
      <dgm:t>
        <a:bodyPr/>
        <a:lstStyle/>
        <a:p>
          <a:r>
            <a:rPr lang="kk-KZ" dirty="0" smtClean="0"/>
            <a:t>Гранулометриялық құрамы ауыр, су өткізгіштігі нашар топырақтарға арналған</a:t>
          </a:r>
          <a:endParaRPr lang="ru-RU" dirty="0"/>
        </a:p>
      </dgm:t>
    </dgm:pt>
    <dgm:pt modelId="{6B7FFA65-086C-4350-ADB8-B32E5932737C}" type="parTrans" cxnId="{8FCB0FE0-0209-48E6-9C7C-61835CA4F676}">
      <dgm:prSet/>
      <dgm:spPr/>
      <dgm:t>
        <a:bodyPr/>
        <a:lstStyle/>
        <a:p>
          <a:endParaRPr lang="ru-RU"/>
        </a:p>
      </dgm:t>
    </dgm:pt>
    <dgm:pt modelId="{D5345DAC-7C1E-4DFB-9803-33EAAD52C5B1}" type="sibTrans" cxnId="{8FCB0FE0-0209-48E6-9C7C-61835CA4F676}">
      <dgm:prSet/>
      <dgm:spPr/>
      <dgm:t>
        <a:bodyPr/>
        <a:lstStyle/>
        <a:p>
          <a:endParaRPr lang="ru-RU"/>
        </a:p>
      </dgm:t>
    </dgm:pt>
    <dgm:pt modelId="{292FD1A2-0F3B-430B-8D53-C183F1F19282}">
      <dgm:prSet phldrT="[Текст]"/>
      <dgm:spPr/>
      <dgm:t>
        <a:bodyPr/>
        <a:lstStyle/>
        <a:p>
          <a:r>
            <a:rPr lang="en-US" dirty="0" smtClean="0"/>
            <a:t>35-40</a:t>
          </a:r>
          <a:r>
            <a:rPr lang="ru-RU" dirty="0" smtClean="0"/>
            <a:t> см  </a:t>
          </a:r>
          <a:r>
            <a:rPr lang="ru-RU" dirty="0" err="1" smtClean="0"/>
            <a:t>тере</a:t>
          </a:r>
          <a:r>
            <a:rPr lang="kk-KZ" dirty="0" smtClean="0"/>
            <a:t>ңдікте , диаметрі </a:t>
          </a:r>
          <a:r>
            <a:rPr lang="ru-RU" dirty="0" smtClean="0"/>
            <a:t>6-8 см </a:t>
          </a:r>
          <a:r>
            <a:rPr lang="ru-RU" dirty="0" err="1" smtClean="0"/>
            <a:t>дөңгелер жыралар</a:t>
          </a:r>
          <a:r>
            <a:rPr lang="ru-RU" dirty="0" smtClean="0"/>
            <a:t> </a:t>
          </a:r>
          <a:r>
            <a:rPr lang="ru-RU" dirty="0" err="1" smtClean="0"/>
            <a:t>жасалады</a:t>
          </a:r>
          <a:r>
            <a:rPr lang="ru-RU" dirty="0" smtClean="0"/>
            <a:t>. </a:t>
          </a:r>
          <a:r>
            <a:rPr lang="ru-RU" dirty="0" err="1" smtClean="0"/>
            <a:t>Арақашықтығы </a:t>
          </a:r>
          <a:r>
            <a:rPr lang="ru-RU" dirty="0" smtClean="0"/>
            <a:t>0,7- 1,4 метр</a:t>
          </a:r>
          <a:endParaRPr lang="ru-RU" dirty="0"/>
        </a:p>
      </dgm:t>
    </dgm:pt>
    <dgm:pt modelId="{86A02901-3F57-44DC-91AE-D45843800598}" type="parTrans" cxnId="{52B9D6F2-7ED1-445E-8802-FF97D33448AB}">
      <dgm:prSet/>
      <dgm:spPr/>
      <dgm:t>
        <a:bodyPr/>
        <a:lstStyle/>
        <a:p>
          <a:endParaRPr lang="ru-RU"/>
        </a:p>
      </dgm:t>
    </dgm:pt>
    <dgm:pt modelId="{C0FB8250-A3F3-4D07-BCF1-3B3A88E0F932}" type="sibTrans" cxnId="{52B9D6F2-7ED1-445E-8802-FF97D33448AB}">
      <dgm:prSet/>
      <dgm:spPr/>
      <dgm:t>
        <a:bodyPr/>
        <a:lstStyle/>
        <a:p>
          <a:endParaRPr lang="ru-RU"/>
        </a:p>
      </dgm:t>
    </dgm:pt>
    <dgm:pt modelId="{ADB063F4-91C8-4B4E-90D6-BBC154DD956B}">
      <dgm:prSet phldrT="[Текст]"/>
      <dgm:spPr/>
      <dgm:t>
        <a:bodyPr/>
        <a:lstStyle/>
        <a:p>
          <a:r>
            <a:rPr lang="ru-RU" dirty="0" smtClean="0"/>
            <a:t>3 </a:t>
          </a:r>
          <a:r>
            <a:rPr lang="kk-KZ" dirty="0" smtClean="0"/>
            <a:t>топқа бөлінеді:</a:t>
          </a:r>
          <a:endParaRPr lang="ru-RU" dirty="0"/>
        </a:p>
      </dgm:t>
    </dgm:pt>
    <dgm:pt modelId="{9811F179-5D6D-42A5-AB2A-067B79BC3C3E}" type="parTrans" cxnId="{AC2D1A18-27DB-4F0C-8B96-6DE2BE656D1E}">
      <dgm:prSet/>
      <dgm:spPr/>
      <dgm:t>
        <a:bodyPr/>
        <a:lstStyle/>
        <a:p>
          <a:endParaRPr lang="ru-RU"/>
        </a:p>
      </dgm:t>
    </dgm:pt>
    <dgm:pt modelId="{94347D26-6F72-4E9C-AEBC-08A7DC74D7C5}" type="sibTrans" cxnId="{AC2D1A18-27DB-4F0C-8B96-6DE2BE656D1E}">
      <dgm:prSet/>
      <dgm:spPr/>
      <dgm:t>
        <a:bodyPr/>
        <a:lstStyle/>
        <a:p>
          <a:endParaRPr lang="ru-RU"/>
        </a:p>
      </dgm:t>
    </dgm:pt>
    <dgm:pt modelId="{78C1257A-D17C-4286-86AC-C1C410CDA942}">
      <dgm:prSet phldrT="[Текст]"/>
      <dgm:spPr/>
      <dgm:t>
        <a:bodyPr/>
        <a:lstStyle/>
        <a:p>
          <a:r>
            <a:rPr lang="kk-KZ" dirty="0" smtClean="0"/>
            <a:t>Жаппай өңдеу</a:t>
          </a:r>
          <a:endParaRPr lang="ru-RU" dirty="0"/>
        </a:p>
      </dgm:t>
    </dgm:pt>
    <dgm:pt modelId="{5A7B7417-37E8-47B2-A231-19ABBFF384D7}" type="parTrans" cxnId="{8E169A34-B69B-4A1F-A1BA-91AE9D2F6314}">
      <dgm:prSet/>
      <dgm:spPr/>
      <dgm:t>
        <a:bodyPr/>
        <a:lstStyle/>
        <a:p>
          <a:endParaRPr lang="ru-RU"/>
        </a:p>
      </dgm:t>
    </dgm:pt>
    <dgm:pt modelId="{601BA3CA-79C4-436D-B63E-3C6FD0283052}" type="sibTrans" cxnId="{8E169A34-B69B-4A1F-A1BA-91AE9D2F6314}">
      <dgm:prSet/>
      <dgm:spPr/>
      <dgm:t>
        <a:bodyPr/>
        <a:lstStyle/>
        <a:p>
          <a:endParaRPr lang="ru-RU"/>
        </a:p>
      </dgm:t>
    </dgm:pt>
    <dgm:pt modelId="{625A8DE9-E083-4CFE-8DD1-4A103E9A4B0A}">
      <dgm:prSet phldrT="[Текст]"/>
      <dgm:spPr/>
      <dgm:t>
        <a:bodyPr/>
        <a:lstStyle/>
        <a:p>
          <a:r>
            <a:rPr lang="kk-KZ" dirty="0" smtClean="0"/>
            <a:t>Арық қазу</a:t>
          </a:r>
          <a:endParaRPr lang="ru-RU" dirty="0"/>
        </a:p>
      </dgm:t>
    </dgm:pt>
    <dgm:pt modelId="{E74FC4A6-2373-4BE9-93FE-D50C35E86DE3}" type="parTrans" cxnId="{3EC1ABEF-F74A-4C68-A08C-DA0C0FD7C5C2}">
      <dgm:prSet/>
      <dgm:spPr/>
      <dgm:t>
        <a:bodyPr/>
        <a:lstStyle/>
        <a:p>
          <a:endParaRPr lang="ru-RU"/>
        </a:p>
      </dgm:t>
    </dgm:pt>
    <dgm:pt modelId="{117C36EF-2E2C-4DA3-9744-693B9B2747B7}" type="sibTrans" cxnId="{3EC1ABEF-F74A-4C68-A08C-DA0C0FD7C5C2}">
      <dgm:prSet/>
      <dgm:spPr/>
      <dgm:t>
        <a:bodyPr/>
        <a:lstStyle/>
        <a:p>
          <a:endParaRPr lang="ru-RU"/>
        </a:p>
      </dgm:t>
    </dgm:pt>
    <dgm:pt modelId="{2615375A-9333-44D8-A470-C13AC69067C5}">
      <dgm:prSet phldrT="[Текст]"/>
      <dgm:spPr/>
      <dgm:t>
        <a:bodyPr/>
        <a:lstStyle/>
        <a:p>
          <a:r>
            <a:rPr lang="kk-KZ" dirty="0" smtClean="0"/>
            <a:t>Отамалы дақылдар қатараралығы</a:t>
          </a:r>
          <a:endParaRPr lang="ru-RU" dirty="0"/>
        </a:p>
      </dgm:t>
    </dgm:pt>
    <dgm:pt modelId="{C972F271-940E-4634-8386-E70E558BBE67}" type="parTrans" cxnId="{82CE0CC4-DA9D-4327-A6A6-C0CF54AB8B9F}">
      <dgm:prSet/>
      <dgm:spPr/>
      <dgm:t>
        <a:bodyPr/>
        <a:lstStyle/>
        <a:p>
          <a:endParaRPr lang="ru-RU"/>
        </a:p>
      </dgm:t>
    </dgm:pt>
    <dgm:pt modelId="{800CC6F8-E38F-45D5-8F27-467A95E399FC}" type="sibTrans" cxnId="{82CE0CC4-DA9D-4327-A6A6-C0CF54AB8B9F}">
      <dgm:prSet/>
      <dgm:spPr/>
      <dgm:t>
        <a:bodyPr/>
        <a:lstStyle/>
        <a:p>
          <a:endParaRPr lang="ru-RU"/>
        </a:p>
      </dgm:t>
    </dgm:pt>
    <dgm:pt modelId="{B90400BA-A75D-4F28-811A-92D03DB0BBF2}" type="pres">
      <dgm:prSet presAssocID="{36776B11-337B-4DC4-B3F4-272A6EA69AB2}" presName="Name0" presStyleCnt="0">
        <dgm:presLayoutVars>
          <dgm:dir/>
          <dgm:animLvl val="lvl"/>
          <dgm:resizeHandles val="exact"/>
        </dgm:presLayoutVars>
      </dgm:prSet>
      <dgm:spPr/>
      <dgm:t>
        <a:bodyPr/>
        <a:lstStyle/>
        <a:p>
          <a:endParaRPr lang="ru-RU"/>
        </a:p>
      </dgm:t>
    </dgm:pt>
    <dgm:pt modelId="{AF176920-433B-45B9-AF51-A5C6A54F5579}" type="pres">
      <dgm:prSet presAssocID="{001549B4-5508-4292-A65C-5BD69B00E7BA}" presName="composite" presStyleCnt="0"/>
      <dgm:spPr/>
    </dgm:pt>
    <dgm:pt modelId="{95849549-172D-4D1D-8D25-626D78C43DDD}" type="pres">
      <dgm:prSet presAssocID="{001549B4-5508-4292-A65C-5BD69B00E7BA}" presName="parTx" presStyleLbl="alignNode1" presStyleIdx="0" presStyleCnt="3" custLinFactY="-100000" custLinFactNeighborX="1606" custLinFactNeighborY="-179935">
        <dgm:presLayoutVars>
          <dgm:chMax val="0"/>
          <dgm:chPref val="0"/>
          <dgm:bulletEnabled val="1"/>
        </dgm:presLayoutVars>
      </dgm:prSet>
      <dgm:spPr/>
      <dgm:t>
        <a:bodyPr/>
        <a:lstStyle/>
        <a:p>
          <a:endParaRPr lang="ru-RU"/>
        </a:p>
      </dgm:t>
    </dgm:pt>
    <dgm:pt modelId="{EA24E71E-7A86-4498-9415-E3A53FCBE25D}" type="pres">
      <dgm:prSet presAssocID="{001549B4-5508-4292-A65C-5BD69B00E7BA}" presName="desTx" presStyleLbl="alignAccFollowNode1" presStyleIdx="0" presStyleCnt="3" custScaleY="134447" custLinFactNeighborX="4455" custLinFactNeighborY="-6909">
        <dgm:presLayoutVars>
          <dgm:bulletEnabled val="1"/>
        </dgm:presLayoutVars>
      </dgm:prSet>
      <dgm:spPr/>
      <dgm:t>
        <a:bodyPr/>
        <a:lstStyle/>
        <a:p>
          <a:endParaRPr lang="ru-RU"/>
        </a:p>
      </dgm:t>
    </dgm:pt>
    <dgm:pt modelId="{E6B83CB0-9B68-40D6-AC49-F5CDFE4E4056}" type="pres">
      <dgm:prSet presAssocID="{B3B8D824-1C35-4954-889F-4B047F2222DC}" presName="space" presStyleCnt="0"/>
      <dgm:spPr/>
    </dgm:pt>
    <dgm:pt modelId="{CE055E11-3DDE-4454-BC16-17038C6F793D}" type="pres">
      <dgm:prSet presAssocID="{460CA0EB-1C22-4D37-AE79-1CABC71EB009}" presName="composite" presStyleCnt="0"/>
      <dgm:spPr/>
    </dgm:pt>
    <dgm:pt modelId="{5C4DC406-DE9F-44F9-9926-5D6EF7A79579}" type="pres">
      <dgm:prSet presAssocID="{460CA0EB-1C22-4D37-AE79-1CABC71EB009}" presName="parTx" presStyleLbl="alignNode1" presStyleIdx="1" presStyleCnt="3" custLinFactY="-100000" custLinFactNeighborX="-1282" custLinFactNeighborY="-179935">
        <dgm:presLayoutVars>
          <dgm:chMax val="0"/>
          <dgm:chPref val="0"/>
          <dgm:bulletEnabled val="1"/>
        </dgm:presLayoutVars>
      </dgm:prSet>
      <dgm:spPr/>
      <dgm:t>
        <a:bodyPr/>
        <a:lstStyle/>
        <a:p>
          <a:endParaRPr lang="ru-RU"/>
        </a:p>
      </dgm:t>
    </dgm:pt>
    <dgm:pt modelId="{5E560DA2-D0FA-499F-A7A4-17E091FC8166}" type="pres">
      <dgm:prSet presAssocID="{460CA0EB-1C22-4D37-AE79-1CABC71EB009}" presName="desTx" presStyleLbl="alignAccFollowNode1" presStyleIdx="1" presStyleCnt="3" custScaleY="126308">
        <dgm:presLayoutVars>
          <dgm:bulletEnabled val="1"/>
        </dgm:presLayoutVars>
      </dgm:prSet>
      <dgm:spPr/>
      <dgm:t>
        <a:bodyPr/>
        <a:lstStyle/>
        <a:p>
          <a:endParaRPr lang="ru-RU"/>
        </a:p>
      </dgm:t>
    </dgm:pt>
    <dgm:pt modelId="{8FF4E206-DAE4-4D88-85DB-52043A0BF0A6}" type="pres">
      <dgm:prSet presAssocID="{8C51E3AD-8917-4E7E-AE15-09FFBC35672B}" presName="space" presStyleCnt="0"/>
      <dgm:spPr/>
    </dgm:pt>
    <dgm:pt modelId="{20308008-A09D-4707-A2F4-A6CFD0656844}" type="pres">
      <dgm:prSet presAssocID="{7424D904-A462-4998-9B9A-566416A3DA76}" presName="composite" presStyleCnt="0"/>
      <dgm:spPr/>
    </dgm:pt>
    <dgm:pt modelId="{B6CA992A-A66D-438F-BCD2-9DDE578841D8}" type="pres">
      <dgm:prSet presAssocID="{7424D904-A462-4998-9B9A-566416A3DA76}" presName="parTx" presStyleLbl="alignNode1" presStyleIdx="2" presStyleCnt="3" custLinFactY="-100000" custLinFactNeighborX="-1321" custLinFactNeighborY="-179935">
        <dgm:presLayoutVars>
          <dgm:chMax val="0"/>
          <dgm:chPref val="0"/>
          <dgm:bulletEnabled val="1"/>
        </dgm:presLayoutVars>
      </dgm:prSet>
      <dgm:spPr/>
      <dgm:t>
        <a:bodyPr/>
        <a:lstStyle/>
        <a:p>
          <a:endParaRPr lang="ru-RU"/>
        </a:p>
      </dgm:t>
    </dgm:pt>
    <dgm:pt modelId="{C53B57EB-0CF8-4846-B9AA-26FDEA09E086}" type="pres">
      <dgm:prSet presAssocID="{7424D904-A462-4998-9B9A-566416A3DA76}" presName="desTx" presStyleLbl="alignAccFollowNode1" presStyleIdx="2" presStyleCnt="3" custScaleY="146523">
        <dgm:presLayoutVars>
          <dgm:bulletEnabled val="1"/>
        </dgm:presLayoutVars>
      </dgm:prSet>
      <dgm:spPr/>
      <dgm:t>
        <a:bodyPr/>
        <a:lstStyle/>
        <a:p>
          <a:endParaRPr lang="ru-RU"/>
        </a:p>
      </dgm:t>
    </dgm:pt>
  </dgm:ptLst>
  <dgm:cxnLst>
    <dgm:cxn modelId="{8FCB0FE0-0209-48E6-9C7C-61835CA4F676}" srcId="{7424D904-A462-4998-9B9A-566416A3DA76}" destId="{AB61F151-63EB-41A5-ABB2-BB05A5C4C917}" srcOrd="0" destOrd="0" parTransId="{6B7FFA65-086C-4350-ADB8-B32E5932737C}" sibTransId="{D5345DAC-7C1E-4DFB-9803-33EAAD52C5B1}"/>
    <dgm:cxn modelId="{AC2D1A18-27DB-4F0C-8B96-6DE2BE656D1E}" srcId="{001549B4-5508-4292-A65C-5BD69B00E7BA}" destId="{ADB063F4-91C8-4B4E-90D6-BBC154DD956B}" srcOrd="2" destOrd="0" parTransId="{9811F179-5D6D-42A5-AB2A-067B79BC3C3E}" sibTransId="{94347D26-6F72-4E9C-AEBC-08A7DC74D7C5}"/>
    <dgm:cxn modelId="{DFA36BB3-60D8-4246-93FF-DC110E97CC89}" type="presOf" srcId="{ADB063F4-91C8-4B4E-90D6-BBC154DD956B}" destId="{EA24E71E-7A86-4498-9415-E3A53FCBE25D}" srcOrd="0" destOrd="2" presId="urn:microsoft.com/office/officeart/2005/8/layout/hList1"/>
    <dgm:cxn modelId="{52B9D6F2-7ED1-445E-8802-FF97D33448AB}" srcId="{7424D904-A462-4998-9B9A-566416A3DA76}" destId="{292FD1A2-0F3B-430B-8D53-C183F1F19282}" srcOrd="1" destOrd="0" parTransId="{86A02901-3F57-44DC-91AE-D45843800598}" sibTransId="{C0FB8250-A3F3-4D07-BCF1-3B3A88E0F932}"/>
    <dgm:cxn modelId="{64465FF9-6840-4695-BC06-BB16DB898F1D}" type="presOf" srcId="{2615375A-9333-44D8-A470-C13AC69067C5}" destId="{EA24E71E-7A86-4498-9415-E3A53FCBE25D}" srcOrd="0" destOrd="5" presId="urn:microsoft.com/office/officeart/2005/8/layout/hList1"/>
    <dgm:cxn modelId="{6C4766EA-21E0-47D1-A5A0-5A485A1DF4BB}" srcId="{001549B4-5508-4292-A65C-5BD69B00E7BA}" destId="{AF5B1C04-2FCB-4DB9-8E5E-426E72F6D0E2}" srcOrd="0" destOrd="0" parTransId="{C54F0DAD-4D5E-4503-A71E-56B0DF65B289}" sibTransId="{81C40D00-3DDC-422C-90C2-0A17987FC576}"/>
    <dgm:cxn modelId="{5449D1B9-B410-4079-967E-A8EDC05184DB}" type="presOf" srcId="{C3EAB47B-0A51-409A-96CA-B18B29973C5D}" destId="{EA24E71E-7A86-4498-9415-E3A53FCBE25D}" srcOrd="0" destOrd="1" presId="urn:microsoft.com/office/officeart/2005/8/layout/hList1"/>
    <dgm:cxn modelId="{090DD7F8-E59D-4959-B77E-E7E19A0009C8}" type="presOf" srcId="{001549B4-5508-4292-A65C-5BD69B00E7BA}" destId="{95849549-172D-4D1D-8D25-626D78C43DDD}" srcOrd="0" destOrd="0" presId="urn:microsoft.com/office/officeart/2005/8/layout/hList1"/>
    <dgm:cxn modelId="{E82974E8-A0E1-4DA9-BD7F-8F6849E08716}" type="presOf" srcId="{460CA0EB-1C22-4D37-AE79-1CABC71EB009}" destId="{5C4DC406-DE9F-44F9-9926-5D6EF7A79579}" srcOrd="0" destOrd="0" presId="urn:microsoft.com/office/officeart/2005/8/layout/hList1"/>
    <dgm:cxn modelId="{D2444375-88AE-4DA2-9AB4-3AE0E3099629}" srcId="{460CA0EB-1C22-4D37-AE79-1CABC71EB009}" destId="{AB67D514-E44B-49B9-93A6-21C2C49B1A29}" srcOrd="0" destOrd="0" parTransId="{1F9913FD-5048-40F6-B535-69577FFD0C49}" sibTransId="{1E0DEDDB-AE8B-475A-8262-00E7AB973164}"/>
    <dgm:cxn modelId="{7469283C-B095-45A6-BFCF-780F12E4EC6B}" type="presOf" srcId="{65C2B914-3638-412E-B4C4-FB6DAAEBA7B2}" destId="{5E560DA2-D0FA-499F-A7A4-17E091FC8166}" srcOrd="0" destOrd="1" presId="urn:microsoft.com/office/officeart/2005/8/layout/hList1"/>
    <dgm:cxn modelId="{8E169A34-B69B-4A1F-A1BA-91AE9D2F6314}" srcId="{001549B4-5508-4292-A65C-5BD69B00E7BA}" destId="{78C1257A-D17C-4286-86AC-C1C410CDA942}" srcOrd="3" destOrd="0" parTransId="{5A7B7417-37E8-47B2-A231-19ABBFF384D7}" sibTransId="{601BA3CA-79C4-436D-B63E-3C6FD0283052}"/>
    <dgm:cxn modelId="{323B3C38-971B-4514-B843-C883926AF790}" srcId="{36776B11-337B-4DC4-B3F4-272A6EA69AB2}" destId="{460CA0EB-1C22-4D37-AE79-1CABC71EB009}" srcOrd="1" destOrd="0" parTransId="{80E94227-11EF-4B7B-8116-58DC8EC4B6F0}" sibTransId="{8C51E3AD-8917-4E7E-AE15-09FFBC35672B}"/>
    <dgm:cxn modelId="{82CE0CC4-DA9D-4327-A6A6-C0CF54AB8B9F}" srcId="{001549B4-5508-4292-A65C-5BD69B00E7BA}" destId="{2615375A-9333-44D8-A470-C13AC69067C5}" srcOrd="5" destOrd="0" parTransId="{C972F271-940E-4634-8386-E70E558BBE67}" sibTransId="{800CC6F8-E38F-45D5-8F27-467A95E399FC}"/>
    <dgm:cxn modelId="{CCA22CAE-B09B-406E-A39A-E539DBA31071}" type="presOf" srcId="{AB67D514-E44B-49B9-93A6-21C2C49B1A29}" destId="{5E560DA2-D0FA-499F-A7A4-17E091FC8166}" srcOrd="0" destOrd="0" presId="urn:microsoft.com/office/officeart/2005/8/layout/hList1"/>
    <dgm:cxn modelId="{84349EB7-66B4-4184-86BD-4010DF8ABEFE}" srcId="{36776B11-337B-4DC4-B3F4-272A6EA69AB2}" destId="{001549B4-5508-4292-A65C-5BD69B00E7BA}" srcOrd="0" destOrd="0" parTransId="{D8ED7E48-F5D1-424D-B734-1FA354F080AB}" sibTransId="{B3B8D824-1C35-4954-889F-4B047F2222DC}"/>
    <dgm:cxn modelId="{161A2C61-FF21-4167-9F18-60E0CCA52BBA}" type="presOf" srcId="{78C1257A-D17C-4286-86AC-C1C410CDA942}" destId="{EA24E71E-7A86-4498-9415-E3A53FCBE25D}" srcOrd="0" destOrd="3" presId="urn:microsoft.com/office/officeart/2005/8/layout/hList1"/>
    <dgm:cxn modelId="{D47E12A6-1C8C-4977-A106-825EBFE49FED}" srcId="{36776B11-337B-4DC4-B3F4-272A6EA69AB2}" destId="{7424D904-A462-4998-9B9A-566416A3DA76}" srcOrd="2" destOrd="0" parTransId="{772673BF-8693-4636-B8D1-8C672184A376}" sibTransId="{2092EEA8-6AFD-49E9-AF9A-51A51CAA5893}"/>
    <dgm:cxn modelId="{3EC1ABEF-F74A-4C68-A08C-DA0C0FD7C5C2}" srcId="{001549B4-5508-4292-A65C-5BD69B00E7BA}" destId="{625A8DE9-E083-4CFE-8DD1-4A103E9A4B0A}" srcOrd="4" destOrd="0" parTransId="{E74FC4A6-2373-4BE9-93FE-D50C35E86DE3}" sibTransId="{117C36EF-2E2C-4DA3-9744-693B9B2747B7}"/>
    <dgm:cxn modelId="{0DB66445-A639-410B-9C39-04E46114FFB0}" type="presOf" srcId="{36776B11-337B-4DC4-B3F4-272A6EA69AB2}" destId="{B90400BA-A75D-4F28-811A-92D03DB0BBF2}" srcOrd="0" destOrd="0" presId="urn:microsoft.com/office/officeart/2005/8/layout/hList1"/>
    <dgm:cxn modelId="{04D09D83-B9E6-4BE3-A723-E89316120E00}" type="presOf" srcId="{625A8DE9-E083-4CFE-8DD1-4A103E9A4B0A}" destId="{EA24E71E-7A86-4498-9415-E3A53FCBE25D}" srcOrd="0" destOrd="4" presId="urn:microsoft.com/office/officeart/2005/8/layout/hList1"/>
    <dgm:cxn modelId="{F7E30D15-C2ED-490D-8F45-65729FF41611}" srcId="{460CA0EB-1C22-4D37-AE79-1CABC71EB009}" destId="{65C2B914-3638-412E-B4C4-FB6DAAEBA7B2}" srcOrd="1" destOrd="0" parTransId="{E2CC4989-C549-42FF-B406-51B1B2189FDE}" sibTransId="{B97667CA-B9DF-46D1-AA17-057B32D57B8D}"/>
    <dgm:cxn modelId="{917AAD70-A612-4DCF-81A9-7537259DC4AF}" type="presOf" srcId="{7424D904-A462-4998-9B9A-566416A3DA76}" destId="{B6CA992A-A66D-438F-BCD2-9DDE578841D8}" srcOrd="0" destOrd="0" presId="urn:microsoft.com/office/officeart/2005/8/layout/hList1"/>
    <dgm:cxn modelId="{6FEE9078-0278-4B59-A790-B58BE17AFB68}" type="presOf" srcId="{292FD1A2-0F3B-430B-8D53-C183F1F19282}" destId="{C53B57EB-0CF8-4846-B9AA-26FDEA09E086}" srcOrd="0" destOrd="1" presId="urn:microsoft.com/office/officeart/2005/8/layout/hList1"/>
    <dgm:cxn modelId="{5A5E4031-B25B-44B6-8194-044B42415D99}" type="presOf" srcId="{AF5B1C04-2FCB-4DB9-8E5E-426E72F6D0E2}" destId="{EA24E71E-7A86-4498-9415-E3A53FCBE25D}" srcOrd="0" destOrd="0" presId="urn:microsoft.com/office/officeart/2005/8/layout/hList1"/>
    <dgm:cxn modelId="{3B7A8372-CCF0-41C5-A69D-839B91D9EB54}" srcId="{001549B4-5508-4292-A65C-5BD69B00E7BA}" destId="{C3EAB47B-0A51-409A-96CA-B18B29973C5D}" srcOrd="1" destOrd="0" parTransId="{7E7EB156-AA8B-4112-9CC9-52FDEDB1F254}" sibTransId="{848A320F-4DA0-41F3-AAAA-B5FE6B2A34DB}"/>
    <dgm:cxn modelId="{91062F74-1230-44FA-81C4-95A92AF42297}" type="presOf" srcId="{AB61F151-63EB-41A5-ABB2-BB05A5C4C917}" destId="{C53B57EB-0CF8-4846-B9AA-26FDEA09E086}" srcOrd="0" destOrd="0" presId="urn:microsoft.com/office/officeart/2005/8/layout/hList1"/>
    <dgm:cxn modelId="{BFC39DF8-7EC4-4583-958A-794C0A1A69F4}" type="presParOf" srcId="{B90400BA-A75D-4F28-811A-92D03DB0BBF2}" destId="{AF176920-433B-45B9-AF51-A5C6A54F5579}" srcOrd="0" destOrd="0" presId="urn:microsoft.com/office/officeart/2005/8/layout/hList1"/>
    <dgm:cxn modelId="{61AAF793-FBFD-40FB-9266-0E449DA1CDC6}" type="presParOf" srcId="{AF176920-433B-45B9-AF51-A5C6A54F5579}" destId="{95849549-172D-4D1D-8D25-626D78C43DDD}" srcOrd="0" destOrd="0" presId="urn:microsoft.com/office/officeart/2005/8/layout/hList1"/>
    <dgm:cxn modelId="{8D83B624-4B12-4484-80EB-0D00677D97C1}" type="presParOf" srcId="{AF176920-433B-45B9-AF51-A5C6A54F5579}" destId="{EA24E71E-7A86-4498-9415-E3A53FCBE25D}" srcOrd="1" destOrd="0" presId="urn:microsoft.com/office/officeart/2005/8/layout/hList1"/>
    <dgm:cxn modelId="{24160491-102C-430B-B1AB-AD04FB888FB1}" type="presParOf" srcId="{B90400BA-A75D-4F28-811A-92D03DB0BBF2}" destId="{E6B83CB0-9B68-40D6-AC49-F5CDFE4E4056}" srcOrd="1" destOrd="0" presId="urn:microsoft.com/office/officeart/2005/8/layout/hList1"/>
    <dgm:cxn modelId="{7F23CF84-818D-47C3-9F18-CB8D9027689A}" type="presParOf" srcId="{B90400BA-A75D-4F28-811A-92D03DB0BBF2}" destId="{CE055E11-3DDE-4454-BC16-17038C6F793D}" srcOrd="2" destOrd="0" presId="urn:microsoft.com/office/officeart/2005/8/layout/hList1"/>
    <dgm:cxn modelId="{28E1A285-D0B4-49F5-ADD8-E5F760D5502F}" type="presParOf" srcId="{CE055E11-3DDE-4454-BC16-17038C6F793D}" destId="{5C4DC406-DE9F-44F9-9926-5D6EF7A79579}" srcOrd="0" destOrd="0" presId="urn:microsoft.com/office/officeart/2005/8/layout/hList1"/>
    <dgm:cxn modelId="{964C443C-65E1-4E2F-A6E3-B586F4818C15}" type="presParOf" srcId="{CE055E11-3DDE-4454-BC16-17038C6F793D}" destId="{5E560DA2-D0FA-499F-A7A4-17E091FC8166}" srcOrd="1" destOrd="0" presId="urn:microsoft.com/office/officeart/2005/8/layout/hList1"/>
    <dgm:cxn modelId="{48F6A5E4-F3A9-427B-9DB2-EEA6085E2E8D}" type="presParOf" srcId="{B90400BA-A75D-4F28-811A-92D03DB0BBF2}" destId="{8FF4E206-DAE4-4D88-85DB-52043A0BF0A6}" srcOrd="3" destOrd="0" presId="urn:microsoft.com/office/officeart/2005/8/layout/hList1"/>
    <dgm:cxn modelId="{51D518DB-EBF5-4D1F-9983-163F18209031}" type="presParOf" srcId="{B90400BA-A75D-4F28-811A-92D03DB0BBF2}" destId="{20308008-A09D-4707-A2F4-A6CFD0656844}" srcOrd="4" destOrd="0" presId="urn:microsoft.com/office/officeart/2005/8/layout/hList1"/>
    <dgm:cxn modelId="{64B7B620-BDE7-4DE2-B3AA-A42C3801B7F5}" type="presParOf" srcId="{20308008-A09D-4707-A2F4-A6CFD0656844}" destId="{B6CA992A-A66D-438F-BCD2-9DDE578841D8}" srcOrd="0" destOrd="0" presId="urn:microsoft.com/office/officeart/2005/8/layout/hList1"/>
    <dgm:cxn modelId="{A3FD1235-1556-472C-A17B-79878F717FC9}" type="presParOf" srcId="{20308008-A09D-4707-A2F4-A6CFD0656844}" destId="{C53B57EB-0CF8-4846-B9AA-26FDEA09E08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849549-172D-4D1D-8D25-626D78C43DDD}">
      <dsp:nvSpPr>
        <dsp:cNvPr id="0" name=""/>
        <dsp:cNvSpPr/>
      </dsp:nvSpPr>
      <dsp:spPr>
        <a:xfrm>
          <a:off x="43162" y="0"/>
          <a:ext cx="2526244" cy="460800"/>
        </a:xfrm>
        <a:prstGeom prst="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satMod val="105000"/>
              <a:alpha val="48000"/>
            </a:scheme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фрезерлеу</a:t>
          </a:r>
          <a:endParaRPr lang="ru-RU" sz="1600" kern="1200" dirty="0"/>
        </a:p>
      </dsp:txBody>
      <dsp:txXfrm>
        <a:off x="43162" y="0"/>
        <a:ext cx="2526244" cy="460800"/>
      </dsp:txXfrm>
    </dsp:sp>
    <dsp:sp modelId="{EA24E71E-7A86-4498-9415-E3A53FCBE25D}">
      <dsp:nvSpPr>
        <dsp:cNvPr id="0" name=""/>
        <dsp:cNvSpPr/>
      </dsp:nvSpPr>
      <dsp:spPr>
        <a:xfrm>
          <a:off x="115135" y="740115"/>
          <a:ext cx="2526244" cy="4251536"/>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Шымды шабындықтарды және шымтезекті топырақтарды өңдеуге қолданылады</a:t>
          </a:r>
          <a:endParaRPr lang="ru-RU" sz="1600" kern="1200" dirty="0"/>
        </a:p>
        <a:p>
          <a:pPr marL="171450" lvl="1" indent="-171450" algn="l" defTabSz="711200">
            <a:lnSpc>
              <a:spcPct val="90000"/>
            </a:lnSpc>
            <a:spcBef>
              <a:spcPct val="0"/>
            </a:spcBef>
            <a:spcAft>
              <a:spcPct val="15000"/>
            </a:spcAft>
            <a:buChar char="••"/>
          </a:pPr>
          <a:r>
            <a:rPr lang="kk-KZ" sz="1600" kern="1200" dirty="0" smtClean="0"/>
            <a:t>Өңдеу тереңдігі </a:t>
          </a:r>
          <a:r>
            <a:rPr lang="en-US" sz="1600" kern="1200" dirty="0" smtClean="0"/>
            <a:t>25-40 </a:t>
          </a:r>
          <a:r>
            <a:rPr lang="ru-RU" sz="1600" kern="1200" dirty="0" smtClean="0"/>
            <a:t>см</a:t>
          </a:r>
          <a:endParaRPr lang="ru-RU" sz="1600" kern="1200" dirty="0"/>
        </a:p>
        <a:p>
          <a:pPr marL="171450" lvl="1" indent="-171450" algn="l" defTabSz="711200">
            <a:lnSpc>
              <a:spcPct val="90000"/>
            </a:lnSpc>
            <a:spcBef>
              <a:spcPct val="0"/>
            </a:spcBef>
            <a:spcAft>
              <a:spcPct val="15000"/>
            </a:spcAft>
            <a:buChar char="••"/>
          </a:pPr>
          <a:r>
            <a:rPr lang="ru-RU" sz="1600" kern="1200" dirty="0" smtClean="0"/>
            <a:t>3 </a:t>
          </a:r>
          <a:r>
            <a:rPr lang="kk-KZ" sz="1600" kern="1200" dirty="0" smtClean="0"/>
            <a:t>топқа бөлінеді:</a:t>
          </a:r>
          <a:endParaRPr lang="ru-RU" sz="1600" kern="1200" dirty="0"/>
        </a:p>
        <a:p>
          <a:pPr marL="171450" lvl="1" indent="-171450" algn="l" defTabSz="711200">
            <a:lnSpc>
              <a:spcPct val="90000"/>
            </a:lnSpc>
            <a:spcBef>
              <a:spcPct val="0"/>
            </a:spcBef>
            <a:spcAft>
              <a:spcPct val="15000"/>
            </a:spcAft>
            <a:buChar char="••"/>
          </a:pPr>
          <a:r>
            <a:rPr lang="kk-KZ" sz="1600" kern="1200" dirty="0" smtClean="0"/>
            <a:t>Жаппай өңдеу</a:t>
          </a:r>
          <a:endParaRPr lang="ru-RU" sz="1600" kern="1200" dirty="0"/>
        </a:p>
        <a:p>
          <a:pPr marL="171450" lvl="1" indent="-171450" algn="l" defTabSz="711200">
            <a:lnSpc>
              <a:spcPct val="90000"/>
            </a:lnSpc>
            <a:spcBef>
              <a:spcPct val="0"/>
            </a:spcBef>
            <a:spcAft>
              <a:spcPct val="15000"/>
            </a:spcAft>
            <a:buChar char="••"/>
          </a:pPr>
          <a:r>
            <a:rPr lang="kk-KZ" sz="1600" kern="1200" dirty="0" smtClean="0"/>
            <a:t>Арық қазу</a:t>
          </a:r>
          <a:endParaRPr lang="ru-RU" sz="1600" kern="1200" dirty="0"/>
        </a:p>
        <a:p>
          <a:pPr marL="171450" lvl="1" indent="-171450" algn="l" defTabSz="711200">
            <a:lnSpc>
              <a:spcPct val="90000"/>
            </a:lnSpc>
            <a:spcBef>
              <a:spcPct val="0"/>
            </a:spcBef>
            <a:spcAft>
              <a:spcPct val="15000"/>
            </a:spcAft>
            <a:buChar char="••"/>
          </a:pPr>
          <a:r>
            <a:rPr lang="kk-KZ" sz="1600" kern="1200" dirty="0" smtClean="0"/>
            <a:t>Отамалы дақылдар қатараралығы</a:t>
          </a:r>
          <a:endParaRPr lang="ru-RU" sz="1600" kern="1200" dirty="0"/>
        </a:p>
      </dsp:txBody>
      <dsp:txXfrm>
        <a:off x="115135" y="740115"/>
        <a:ext cx="2526244" cy="4251536"/>
      </dsp:txXfrm>
    </dsp:sp>
    <dsp:sp modelId="{5C4DC406-DE9F-44F9-9926-5D6EF7A79579}">
      <dsp:nvSpPr>
        <dsp:cNvPr id="0" name=""/>
        <dsp:cNvSpPr/>
      </dsp:nvSpPr>
      <dsp:spPr>
        <a:xfrm>
          <a:off x="2850123" y="0"/>
          <a:ext cx="2526244" cy="460800"/>
        </a:xfrm>
        <a:prstGeom prst="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satMod val="105000"/>
              <a:alpha val="48000"/>
            </a:scheme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саңылаулау</a:t>
          </a:r>
          <a:endParaRPr lang="ru-RU" sz="1600" kern="1200" dirty="0"/>
        </a:p>
      </dsp:txBody>
      <dsp:txXfrm>
        <a:off x="2850123" y="0"/>
        <a:ext cx="2526244" cy="460800"/>
      </dsp:txXfrm>
    </dsp:sp>
    <dsp:sp modelId="{5E560DA2-D0FA-499F-A7A4-17E091FC8166}">
      <dsp:nvSpPr>
        <dsp:cNvPr id="0" name=""/>
        <dsp:cNvSpPr/>
      </dsp:nvSpPr>
      <dsp:spPr>
        <a:xfrm>
          <a:off x="2882509" y="1109701"/>
          <a:ext cx="2526244" cy="3994162"/>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Топырақтың су өткізгіштігін жақсарту</a:t>
          </a:r>
          <a:endParaRPr lang="ru-RU" sz="1600" kern="1200" dirty="0"/>
        </a:p>
        <a:p>
          <a:pPr marL="171450" lvl="1" indent="-171450" algn="l" defTabSz="711200">
            <a:lnSpc>
              <a:spcPct val="90000"/>
            </a:lnSpc>
            <a:spcBef>
              <a:spcPct val="0"/>
            </a:spcBef>
            <a:spcAft>
              <a:spcPct val="15000"/>
            </a:spcAft>
            <a:buChar char="••"/>
          </a:pPr>
          <a:r>
            <a:rPr lang="kk-KZ" sz="1600" kern="1200" dirty="0" smtClean="0"/>
            <a:t>Ені </a:t>
          </a:r>
          <a:r>
            <a:rPr lang="en-US" sz="1600" kern="1200" dirty="0" smtClean="0"/>
            <a:t>3-5 </a:t>
          </a:r>
          <a:r>
            <a:rPr lang="kk-KZ" sz="1600" kern="1200" dirty="0" smtClean="0"/>
            <a:t>см, ал тереңдігі </a:t>
          </a:r>
          <a:r>
            <a:rPr lang="en-US" sz="1600" kern="1200" dirty="0" smtClean="0"/>
            <a:t>1,5 </a:t>
          </a:r>
          <a:r>
            <a:rPr lang="kk-KZ" sz="1600" kern="1200" dirty="0" smtClean="0"/>
            <a:t>метрге дейін саңылау жасалады.</a:t>
          </a:r>
          <a:endParaRPr lang="ru-RU" sz="1600" kern="1200" dirty="0"/>
        </a:p>
      </dsp:txBody>
      <dsp:txXfrm>
        <a:off x="2882509" y="1109701"/>
        <a:ext cx="2526244" cy="3994162"/>
      </dsp:txXfrm>
    </dsp:sp>
    <dsp:sp modelId="{B6CA992A-A66D-438F-BCD2-9DDE578841D8}">
      <dsp:nvSpPr>
        <dsp:cNvPr id="0" name=""/>
        <dsp:cNvSpPr/>
      </dsp:nvSpPr>
      <dsp:spPr>
        <a:xfrm>
          <a:off x="5729056" y="0"/>
          <a:ext cx="2526244" cy="460800"/>
        </a:xfrm>
        <a:prstGeom prst="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satMod val="105000"/>
              <a:alpha val="48000"/>
            </a:scheme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жыралау</a:t>
          </a:r>
          <a:endParaRPr lang="ru-RU" sz="1600" kern="1200" dirty="0"/>
        </a:p>
      </dsp:txBody>
      <dsp:txXfrm>
        <a:off x="5729056" y="0"/>
        <a:ext cx="2526244" cy="460800"/>
      </dsp:txXfrm>
    </dsp:sp>
    <dsp:sp modelId="{C53B57EB-0CF8-4846-B9AA-26FDEA09E086}">
      <dsp:nvSpPr>
        <dsp:cNvPr id="0" name=""/>
        <dsp:cNvSpPr/>
      </dsp:nvSpPr>
      <dsp:spPr>
        <a:xfrm>
          <a:off x="5762428" y="767659"/>
          <a:ext cx="2526244" cy="463340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Гранулометриялық құрамы ауыр, су өткізгіштігі нашар топырақтарға арналған</a:t>
          </a:r>
          <a:endParaRPr lang="ru-RU" sz="1600" kern="1200" dirty="0"/>
        </a:p>
        <a:p>
          <a:pPr marL="171450" lvl="1" indent="-171450" algn="l" defTabSz="711200">
            <a:lnSpc>
              <a:spcPct val="90000"/>
            </a:lnSpc>
            <a:spcBef>
              <a:spcPct val="0"/>
            </a:spcBef>
            <a:spcAft>
              <a:spcPct val="15000"/>
            </a:spcAft>
            <a:buChar char="••"/>
          </a:pPr>
          <a:r>
            <a:rPr lang="en-US" sz="1600" kern="1200" dirty="0" smtClean="0"/>
            <a:t>35-40</a:t>
          </a:r>
          <a:r>
            <a:rPr lang="ru-RU" sz="1600" kern="1200" dirty="0" smtClean="0"/>
            <a:t> см  </a:t>
          </a:r>
          <a:r>
            <a:rPr lang="ru-RU" sz="1600" kern="1200" dirty="0" err="1" smtClean="0"/>
            <a:t>тере</a:t>
          </a:r>
          <a:r>
            <a:rPr lang="kk-KZ" sz="1600" kern="1200" dirty="0" smtClean="0"/>
            <a:t>ңдікте , диаметрі </a:t>
          </a:r>
          <a:r>
            <a:rPr lang="ru-RU" sz="1600" kern="1200" dirty="0" smtClean="0"/>
            <a:t>6-8 см </a:t>
          </a:r>
          <a:r>
            <a:rPr lang="ru-RU" sz="1600" kern="1200" dirty="0" err="1" smtClean="0"/>
            <a:t>дөңгелер жыралар</a:t>
          </a:r>
          <a:r>
            <a:rPr lang="ru-RU" sz="1600" kern="1200" dirty="0" smtClean="0"/>
            <a:t> </a:t>
          </a:r>
          <a:r>
            <a:rPr lang="ru-RU" sz="1600" kern="1200" dirty="0" err="1" smtClean="0"/>
            <a:t>жасалады</a:t>
          </a:r>
          <a:r>
            <a:rPr lang="ru-RU" sz="1600" kern="1200" dirty="0" smtClean="0"/>
            <a:t>. </a:t>
          </a:r>
          <a:r>
            <a:rPr lang="ru-RU" sz="1600" kern="1200" dirty="0" err="1" smtClean="0"/>
            <a:t>Арақашықтығы </a:t>
          </a:r>
          <a:r>
            <a:rPr lang="ru-RU" sz="1600" kern="1200" dirty="0" smtClean="0"/>
            <a:t>0,7- 1,4 метр</a:t>
          </a:r>
          <a:endParaRPr lang="ru-RU" sz="1600" kern="1200" dirty="0"/>
        </a:p>
      </dsp:txBody>
      <dsp:txXfrm>
        <a:off x="5762428" y="767659"/>
        <a:ext cx="2526244" cy="463340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20.11.2016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20.11.2016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20.11.2016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20.11.2016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20.11.2016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20.11.2016</a:t>
            </a:fld>
            <a:endParaRPr lang="ru-RU">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21337105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4282591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20.11.2016</a:t>
            </a:fld>
            <a:endParaRPr lang="ru-RU">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2330663215"/>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261456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3219038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70217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498879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648818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1393978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684868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9336881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20.11.2016</a:t>
            </a:fld>
            <a:endParaRPr lang="ru-RU">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3378972423"/>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6697903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20.11.2016</a:t>
            </a:fld>
            <a:endParaRPr lang="ru-RU">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306588731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2077397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8952479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6480974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4116632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622189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20966336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9187936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3497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20.11.2016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42728100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20.11.2016</a:t>
            </a:fld>
            <a:endParaRPr lang="ru-RU">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17678165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4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style>
          <a:lnRef idx="1">
            <a:schemeClr val="accent6"/>
          </a:lnRef>
          <a:fillRef idx="3">
            <a:schemeClr val="accent6"/>
          </a:fillRef>
          <a:effectRef idx="2">
            <a:schemeClr val="accent6"/>
          </a:effectRef>
          <a:fontRef idx="minor">
            <a:schemeClr val="lt1"/>
          </a:fontRef>
        </p:style>
        <p:txBody>
          <a:bodyPr/>
          <a:lstStyle/>
          <a:p>
            <a:r>
              <a:rPr lang="kk-KZ" i="1" dirty="0" smtClean="0">
                <a:solidFill>
                  <a:schemeClr val="bg1"/>
                </a:solidFill>
              </a:rPr>
              <a:t>Ауыспалы егісте жаздық дақылдар үшін топырақ өңдеу</a:t>
            </a:r>
            <a:endParaRPr lang="ru-RU" i="1" dirty="0">
              <a:solidFill>
                <a:schemeClr val="bg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994" y="4005064"/>
            <a:ext cx="3928300"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260648"/>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76101"/>
            <a:ext cx="4300427"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2" y="3975551"/>
            <a:ext cx="4262015" cy="2477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78170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746" y="188640"/>
            <a:ext cx="8229600" cy="1143000"/>
          </a:xfrm>
        </p:spPr>
        <p:txBody>
          <a:bodyPr/>
          <a:lstStyle/>
          <a:p>
            <a:r>
              <a:rPr lang="kk-KZ" dirty="0" smtClean="0"/>
              <a:t>Ауыспалы егіс</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851003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57208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301608" cy="1368152"/>
          </a:xfrm>
        </p:spPr>
        <p:txBody>
          <a:bodyPr/>
          <a:lstStyle/>
          <a:p>
            <a:r>
              <a:rPr lang="kk-KZ"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kk-KZ"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Ауыспалы егіс туралы түсінік</a:t>
            </a:r>
            <a:endParaRPr lang="ru-RU" b="1" i="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Объект 2"/>
          <p:cNvSpPr>
            <a:spLocks noGrp="1"/>
          </p:cNvSpPr>
          <p:nvPr>
            <p:ph idx="1"/>
          </p:nvPr>
        </p:nvSpPr>
        <p:spPr>
          <a:xfrm>
            <a:off x="251520" y="1484784"/>
            <a:ext cx="8496944" cy="4824536"/>
          </a:xfrm>
        </p:spPr>
        <p:style>
          <a:lnRef idx="0">
            <a:schemeClr val="accent2"/>
          </a:lnRef>
          <a:fillRef idx="3">
            <a:schemeClr val="accent2"/>
          </a:fillRef>
          <a:effectRef idx="3">
            <a:schemeClr val="accent2"/>
          </a:effectRef>
          <a:fontRef idx="minor">
            <a:schemeClr val="lt1"/>
          </a:fontRef>
        </p:style>
        <p:txBody>
          <a:bodyPr>
            <a:normAutofit fontScale="92500" lnSpcReduction="20000"/>
          </a:bodyPr>
          <a:lstStyle/>
          <a:p>
            <a:r>
              <a:rPr lang="kk-KZ" i="1" dirty="0" smtClean="0">
                <a:solidFill>
                  <a:srgbClr val="C00000"/>
                </a:solidFill>
                <a:effectLst>
                  <a:outerShdw blurRad="50800" dist="38100" dir="2700000" algn="tl" rotWithShape="0">
                    <a:prstClr val="black">
                      <a:alpha val="40000"/>
                    </a:prstClr>
                  </a:outerShdw>
                </a:effectLst>
              </a:rPr>
              <a:t>Ауыспалы егіс- егіншілік жүйесінің басты буындарының бірі. Ол егілген дақылдардың көлемі мен алмастырып егу тәртібін анықтап қана қоймай, көп жылдар бойы жүргізілетін агромелиоративтік және басқа шараларды жүйелі түрде іске асыруға негіз болады. Осыған байланысты егіншілік мәдениетін арттыру, оның арқасында әр гектардан алынатын өнімді жылма-жыл молайту, егін шаруашылығының тұрақтылығын арттыру шарттарының бірі ауыспалы егістерді ендіру және игеру болып есептеледі.   </a:t>
            </a:r>
            <a:endParaRPr lang="ru-RU" i="1" dirty="0">
              <a:solidFill>
                <a:srgbClr val="C000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03672009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marL="0" indent="0">
              <a:buNone/>
            </a:pP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3812027"/>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785" y="404664"/>
            <a:ext cx="7200800" cy="926976"/>
          </a:xfrm>
        </p:spPr>
        <p:style>
          <a:lnRef idx="1">
            <a:schemeClr val="accent3"/>
          </a:lnRef>
          <a:fillRef idx="2">
            <a:schemeClr val="accent3"/>
          </a:fillRef>
          <a:effectRef idx="1">
            <a:schemeClr val="accent3"/>
          </a:effectRef>
          <a:fontRef idx="minor">
            <a:schemeClr val="dk1"/>
          </a:fontRef>
        </p:style>
        <p:txBody>
          <a:bodyPr/>
          <a:lstStyle/>
          <a:p>
            <a:r>
              <a:rPr lang="kk-KZ" dirty="0" smtClean="0"/>
              <a:t>Топырақты негізгі өңдеу</a:t>
            </a:r>
            <a:endParaRPr lang="ru-RU" dirty="0"/>
          </a:p>
        </p:txBody>
      </p:sp>
      <p:sp>
        <p:nvSpPr>
          <p:cNvPr id="3" name="Объект 2"/>
          <p:cNvSpPr>
            <a:spLocks noGrp="1"/>
          </p:cNvSpPr>
          <p:nvPr>
            <p:ph idx="1"/>
          </p:nvPr>
        </p:nvSpPr>
        <p:spPr>
          <a:xfrm>
            <a:off x="3203848" y="1556792"/>
            <a:ext cx="5688632" cy="5040560"/>
          </a:xfrm>
        </p:spPr>
        <p:style>
          <a:lnRef idx="3">
            <a:schemeClr val="lt1"/>
          </a:lnRef>
          <a:fillRef idx="1">
            <a:schemeClr val="accent1"/>
          </a:fillRef>
          <a:effectRef idx="1">
            <a:schemeClr val="accent1"/>
          </a:effectRef>
          <a:fontRef idx="minor">
            <a:schemeClr val="lt1"/>
          </a:fontRef>
        </p:style>
        <p:txBody>
          <a:bodyPr>
            <a:normAutofit lnSpcReduction="10000"/>
          </a:bodyPr>
          <a:lstStyle/>
          <a:p>
            <a:r>
              <a:rPr lang="ru-RU" dirty="0" smtClean="0"/>
              <a:t>«</a:t>
            </a:r>
            <a:r>
              <a:rPr lang="kk-KZ" dirty="0" smtClean="0"/>
              <a:t>Э. Расел топырақ өңдеудің маңыздылығы оның құнарлығын арттыру үшін қолдан берілетін тыңайытқыштардан да зор, өйткені тыңайытқыш беру арқылы оны қопсытып ауа, жылу, ылғал және қоректік заттар режимдерін қолайлы жағдайға келтіреміз»- деген еді</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28" y="1844824"/>
            <a:ext cx="2808312" cy="34577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75530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1519469" y="2353586"/>
            <a:ext cx="5972007" cy="20162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600" i="1" dirty="0">
                <a:solidFill>
                  <a:schemeClr val="bg1"/>
                </a:solidFill>
                <a:ea typeface="+mj-ea"/>
                <a:cs typeface="+mj-cs"/>
              </a:rPr>
              <a:t>Топырақтың технологиялық қасиеттері </a:t>
            </a:r>
            <a:endParaRPr lang="ru-RU" sz="3600" i="1" dirty="0">
              <a:solidFill>
                <a:schemeClr val="bg1"/>
              </a:solidFill>
            </a:endParaRPr>
          </a:p>
        </p:txBody>
      </p:sp>
      <p:sp>
        <p:nvSpPr>
          <p:cNvPr id="5" name="Овал 4"/>
          <p:cNvSpPr/>
          <p:nvPr/>
        </p:nvSpPr>
        <p:spPr>
          <a:xfrm>
            <a:off x="6771364" y="908720"/>
            <a:ext cx="2301585" cy="1238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FF0000"/>
                </a:solidFill>
              </a:rPr>
              <a:t>байланыстылығы</a:t>
            </a:r>
            <a:endParaRPr lang="ru-RU" sz="2000" b="1" i="1" dirty="0">
              <a:solidFill>
                <a:srgbClr val="FF0000"/>
              </a:solidFill>
            </a:endParaRPr>
          </a:p>
        </p:txBody>
      </p:sp>
      <p:sp>
        <p:nvSpPr>
          <p:cNvPr id="6" name="Овал 5"/>
          <p:cNvSpPr/>
          <p:nvPr/>
        </p:nvSpPr>
        <p:spPr>
          <a:xfrm>
            <a:off x="2242146" y="214197"/>
            <a:ext cx="2376264"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FF0000"/>
                </a:solidFill>
              </a:rPr>
              <a:t>Жабысқақтығы</a:t>
            </a:r>
            <a:endParaRPr lang="ru-RU" sz="2000" b="1" i="1" dirty="0">
              <a:solidFill>
                <a:srgbClr val="FF0000"/>
              </a:solidFill>
            </a:endParaRPr>
          </a:p>
        </p:txBody>
      </p:sp>
      <p:sp>
        <p:nvSpPr>
          <p:cNvPr id="7" name="Овал 6"/>
          <p:cNvSpPr/>
          <p:nvPr/>
        </p:nvSpPr>
        <p:spPr>
          <a:xfrm>
            <a:off x="187189" y="908720"/>
            <a:ext cx="2484408" cy="12110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FF0000"/>
                </a:solidFill>
              </a:rPr>
              <a:t>Созымдылығы</a:t>
            </a:r>
            <a:endParaRPr lang="ru-RU" sz="2000" b="1" i="1" dirty="0">
              <a:solidFill>
                <a:srgbClr val="FF0000"/>
              </a:solidFill>
            </a:endParaRPr>
          </a:p>
        </p:txBody>
      </p:sp>
      <p:sp>
        <p:nvSpPr>
          <p:cNvPr id="8" name="Овал 7"/>
          <p:cNvSpPr/>
          <p:nvPr/>
        </p:nvSpPr>
        <p:spPr>
          <a:xfrm>
            <a:off x="4776678" y="214197"/>
            <a:ext cx="237728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FF0000"/>
                </a:solidFill>
              </a:rPr>
              <a:t>қаттылығы</a:t>
            </a:r>
            <a:endParaRPr lang="ru-RU" sz="2000" b="1" i="1" dirty="0">
              <a:solidFill>
                <a:srgbClr val="FF0000"/>
              </a:solidFill>
            </a:endParaRPr>
          </a:p>
        </p:txBody>
      </p:sp>
      <p:sp>
        <p:nvSpPr>
          <p:cNvPr id="9" name="Овал 8"/>
          <p:cNvSpPr/>
          <p:nvPr/>
        </p:nvSpPr>
        <p:spPr>
          <a:xfrm>
            <a:off x="3604415" y="5227901"/>
            <a:ext cx="2407745" cy="13992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FF0000"/>
                </a:solidFill>
              </a:rPr>
              <a:t>Физикалық пісіп жетілуі</a:t>
            </a:r>
            <a:endParaRPr lang="ru-RU" sz="2000" b="1" i="1" dirty="0">
              <a:solidFill>
                <a:srgbClr val="FF0000"/>
              </a:solidFill>
            </a:endParaRPr>
          </a:p>
        </p:txBody>
      </p:sp>
      <p:sp>
        <p:nvSpPr>
          <p:cNvPr id="10" name="Овал 9"/>
          <p:cNvSpPr/>
          <p:nvPr/>
        </p:nvSpPr>
        <p:spPr>
          <a:xfrm>
            <a:off x="6862465" y="4545326"/>
            <a:ext cx="2061984" cy="13651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FF0000"/>
                </a:solidFill>
              </a:rPr>
              <a:t>Топырақтың ісінгіштігі</a:t>
            </a:r>
            <a:endParaRPr lang="ru-RU" sz="2000" b="1" i="1" dirty="0">
              <a:solidFill>
                <a:srgbClr val="FF0000"/>
              </a:solidFill>
            </a:endParaRPr>
          </a:p>
        </p:txBody>
      </p:sp>
      <p:sp>
        <p:nvSpPr>
          <p:cNvPr id="11" name="Овал 10"/>
          <p:cNvSpPr/>
          <p:nvPr/>
        </p:nvSpPr>
        <p:spPr>
          <a:xfrm>
            <a:off x="367341" y="4580133"/>
            <a:ext cx="2304256" cy="13651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solidFill>
                  <a:srgbClr val="FF0000"/>
                </a:solidFill>
              </a:rPr>
              <a:t>Топырақтың шөгуі</a:t>
            </a:r>
            <a:endParaRPr lang="ru-RU" sz="2000" b="1" i="1" dirty="0">
              <a:solidFill>
                <a:srgbClr val="FF0000"/>
              </a:solidFill>
            </a:endParaRPr>
          </a:p>
        </p:txBody>
      </p:sp>
      <p:sp>
        <p:nvSpPr>
          <p:cNvPr id="13" name="Стрелка вниз 12"/>
          <p:cNvSpPr/>
          <p:nvPr/>
        </p:nvSpPr>
        <p:spPr>
          <a:xfrm>
            <a:off x="4505472" y="4469891"/>
            <a:ext cx="361056" cy="682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лево 13"/>
          <p:cNvSpPr/>
          <p:nvPr/>
        </p:nvSpPr>
        <p:spPr>
          <a:xfrm rot="2710841">
            <a:off x="1982671" y="2011730"/>
            <a:ext cx="677058" cy="3946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rot="19178764">
            <a:off x="6447328" y="2008928"/>
            <a:ext cx="648072" cy="370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низ 15"/>
          <p:cNvSpPr/>
          <p:nvPr/>
        </p:nvSpPr>
        <p:spPr>
          <a:xfrm rot="1724710">
            <a:off x="1863483" y="4120571"/>
            <a:ext cx="360040" cy="4984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p:cNvSpPr/>
          <p:nvPr/>
        </p:nvSpPr>
        <p:spPr>
          <a:xfrm rot="2040975">
            <a:off x="6896916" y="4099837"/>
            <a:ext cx="54006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трелка вверх 18"/>
          <p:cNvSpPr/>
          <p:nvPr/>
        </p:nvSpPr>
        <p:spPr>
          <a:xfrm>
            <a:off x="5148064" y="1525012"/>
            <a:ext cx="355618" cy="6840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вверх 19"/>
          <p:cNvSpPr/>
          <p:nvPr/>
        </p:nvSpPr>
        <p:spPr>
          <a:xfrm>
            <a:off x="3604415" y="1485724"/>
            <a:ext cx="391521" cy="72333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1784151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3645024"/>
            <a:ext cx="8785512" cy="3096344"/>
          </a:xfrm>
        </p:spPr>
        <p:style>
          <a:lnRef idx="3">
            <a:schemeClr val="lt1"/>
          </a:lnRef>
          <a:fillRef idx="1">
            <a:schemeClr val="accent6"/>
          </a:fillRef>
          <a:effectRef idx="1">
            <a:schemeClr val="accent6"/>
          </a:effectRef>
          <a:fontRef idx="minor">
            <a:schemeClr val="lt1"/>
          </a:fontRef>
        </p:style>
        <p:txBody>
          <a:bodyPr>
            <a:normAutofit/>
          </a:bodyPr>
          <a:lstStyle/>
          <a:p>
            <a:r>
              <a:rPr lang="kk-KZ" sz="2400" dirty="0" smtClean="0">
                <a:solidFill>
                  <a:schemeClr val="bg1"/>
                </a:solidFill>
              </a:rPr>
              <a:t>Еңбек шығыны және энергияны қажет етуі жағынан топырақ өңдеу егіншілікте басқа агротехникалық шаралармен алмастыруға болмайды. Топырақ өңдеу жүйесі дұрыс және сапалы жүргізілсе, ауыл шаруашылық дақылдарының өсіп-дамуына қолайлы жағдай туып, олардың түсімі артады. Топырақты өңдеуге үлкен қаражат және көп еңбек, энергия қуаты жұмсалады. Егіншілікте жұмсалатынбарлық энергия қуатының 30-40% топырақ өңдеудің үлесіне тиеді</a:t>
            </a:r>
            <a:endParaRPr lang="ru-RU" sz="2400" dirty="0">
              <a:solidFill>
                <a:schemeClr val="bg1"/>
              </a:solidFill>
            </a:endParaRPr>
          </a:p>
        </p:txBody>
      </p:sp>
      <p:sp>
        <p:nvSpPr>
          <p:cNvPr id="4" name="Прямоугольник 3"/>
          <p:cNvSpPr/>
          <p:nvPr/>
        </p:nvSpPr>
        <p:spPr>
          <a:xfrm>
            <a:off x="4355976" y="379635"/>
            <a:ext cx="4608512" cy="304698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kk-KZ" sz="2400" dirty="0">
                <a:solidFill>
                  <a:schemeClr val="bg1"/>
                </a:solidFill>
              </a:rPr>
              <a:t>Сонымен </a:t>
            </a:r>
            <a:r>
              <a:rPr lang="kk-KZ" sz="2400" b="1" dirty="0">
                <a:solidFill>
                  <a:schemeClr val="bg1"/>
                </a:solidFill>
              </a:rPr>
              <a:t>топырақ өңдеу </a:t>
            </a:r>
            <a:r>
              <a:rPr lang="kk-KZ" sz="2400" dirty="0">
                <a:solidFill>
                  <a:schemeClr val="bg1"/>
                </a:solidFill>
              </a:rPr>
              <a:t>деп- ауыл шаруашылық дақылдарының өсуіне қолайлы жағдай жасау үшін топыраққа ауыл шаруашылық машиналары мен құралдарының жұмыс органдары арқылы механикалық әсер етуді айтады. </a:t>
            </a:r>
            <a:endParaRPr lang="ru-RU" sz="2400" dirty="0">
              <a:solidFill>
                <a:schemeClr val="bg1"/>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4726"/>
            <a:ext cx="3826889" cy="285680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770520284"/>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5068" y="3501008"/>
            <a:ext cx="8533456" cy="3096344"/>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ctr"/>
            <a:r>
              <a:rPr lang="kk-KZ" dirty="0" smtClean="0">
                <a:solidFill>
                  <a:schemeClr val="bg1"/>
                </a:solidFill>
              </a:rPr>
              <a:t>Топырақ өңдеу тәсілдерінің арасындағы ең ауыр, сондықтан күш пен қаражаттты көп мөлшерде жұмсауға тура келетіні- </a:t>
            </a:r>
            <a:r>
              <a:rPr lang="kk-KZ" i="1" dirty="0" smtClean="0">
                <a:solidFill>
                  <a:srgbClr val="FF0000"/>
                </a:solidFill>
              </a:rPr>
              <a:t>жер жырту</a:t>
            </a:r>
            <a:r>
              <a:rPr lang="kk-KZ" dirty="0" smtClean="0">
                <a:solidFill>
                  <a:schemeClr val="bg1"/>
                </a:solidFill>
              </a:rPr>
              <a:t>. Тек жерді жырту үшін ғана дүние жүзінде бір жыл ішінде 8*10</a:t>
            </a:r>
            <a:r>
              <a:rPr lang="en-US" dirty="0">
                <a:solidFill>
                  <a:schemeClr val="bg1"/>
                </a:solidFill>
              </a:rPr>
              <a:t>¹</a:t>
            </a:r>
            <a:r>
              <a:rPr lang="en-US" dirty="0" smtClean="0">
                <a:solidFill>
                  <a:schemeClr val="bg1"/>
                </a:solidFill>
              </a:rPr>
              <a:t>⁰</a:t>
            </a:r>
            <a:r>
              <a:rPr lang="kk-KZ" dirty="0" smtClean="0">
                <a:solidFill>
                  <a:schemeClr val="bg1"/>
                </a:solidFill>
              </a:rPr>
              <a:t> дәрежесіндегі тонна топырақ аударылады екен. Егер осы қопсыған топырақты бір жерге үйіп алып төксек, оның көлемі 20км² құрайды.</a:t>
            </a:r>
            <a:endParaRPr lang="ru-RU" dirty="0">
              <a:solidFill>
                <a:schemeClr val="bg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4152770" cy="27435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404664"/>
            <a:ext cx="4134139" cy="27435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570308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964488" cy="3312368"/>
          </a:xfrm>
        </p:spPr>
        <p:txBody>
          <a:bodyPr>
            <a:normAutofit lnSpcReduction="10000"/>
          </a:bodyPr>
          <a:lstStyle/>
          <a:p>
            <a:r>
              <a:rPr lang="kk-KZ" sz="2400" i="1" dirty="0">
                <a:solidFill>
                  <a:schemeClr val="bg1"/>
                </a:solidFill>
                <a:cs typeface="Times New Roman" panose="02020603050405020304" pitchFamily="18" charset="0"/>
              </a:rPr>
              <a:t>Жерді аударып жырту ертеден келе жатқан топырақты негізгі өңдеудің басты тәсілдердің бірі. Жерді жыртқанда ол</a:t>
            </a:r>
            <a:r>
              <a:rPr lang="ru-RU" sz="2400" i="1" dirty="0">
                <a:solidFill>
                  <a:schemeClr val="bg1"/>
                </a:solidFill>
                <a:cs typeface="Times New Roman" panose="02020603050405020304" pitchFamily="18" charset="0"/>
              </a:rPr>
              <a:t> 180 </a:t>
            </a:r>
            <a:r>
              <a:rPr lang="kk-KZ" sz="2400" i="1" dirty="0">
                <a:solidFill>
                  <a:schemeClr val="bg1"/>
                </a:solidFill>
                <a:cs typeface="Times New Roman" panose="02020603050405020304" pitchFamily="18" charset="0"/>
              </a:rPr>
              <a:t>градусқа аударылып топырақтың беткі қыртысы асына түседі, астыңғы қабаты үстіне шығады, онымен бірге топырақ қопсытылады, араластырылады және арамшөптер қырқылады. Жерді әр түрлі  соқалармен жыртады. Топырақтың қыртысының жақсы аударылуы , үгітілуі , қопсуы соқаның қайырмасының түрлеріне байланысты. Қайырма түрлеріне байланысты соқалар:</a:t>
            </a:r>
          </a:p>
          <a:p>
            <a:pPr marL="0" indent="0">
              <a:buNone/>
            </a:pPr>
            <a:endParaRPr lang="kk-KZ" sz="2400" dirty="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064406363"/>
              </p:ext>
            </p:extLst>
          </p:nvPr>
        </p:nvGraphicFramePr>
        <p:xfrm>
          <a:off x="395536" y="3356992"/>
          <a:ext cx="8516937" cy="1114426"/>
        </p:xfrm>
        <a:graphic>
          <a:graphicData uri="http://schemas.openxmlformats.org/drawingml/2006/table">
            <a:tbl>
              <a:tblPr firstRow="1" bandRow="1"/>
              <a:tblGrid>
                <a:gridCol w="2838979">
                  <a:extLst>
                    <a:ext uri="{9D8B030D-6E8A-4147-A177-3AD203B41FA5}">
                      <a16:colId xmlns:a16="http://schemas.microsoft.com/office/drawing/2014/main" xmlns="" val="686199255"/>
                    </a:ext>
                  </a:extLst>
                </a:gridCol>
                <a:gridCol w="2838979">
                  <a:extLst>
                    <a:ext uri="{9D8B030D-6E8A-4147-A177-3AD203B41FA5}">
                      <a16:colId xmlns:a16="http://schemas.microsoft.com/office/drawing/2014/main" xmlns="" val="4007644746"/>
                    </a:ext>
                  </a:extLst>
                </a:gridCol>
                <a:gridCol w="2838979">
                  <a:extLst>
                    <a:ext uri="{9D8B030D-6E8A-4147-A177-3AD203B41FA5}">
                      <a16:colId xmlns:a16="http://schemas.microsoft.com/office/drawing/2014/main" xmlns="" val="3303408858"/>
                    </a:ext>
                  </a:extLst>
                </a:gridCol>
              </a:tblGrid>
              <a:tr h="1114426">
                <a:tc>
                  <a:txBody>
                    <a:bodyPr/>
                    <a:lstStyle>
                      <a:lvl1pPr marL="0" algn="l" defTabSz="914400" rtl="0" eaLnBrk="1" latinLnBrk="0" hangingPunct="1">
                        <a:defRPr sz="1800" b="1" kern="1200">
                          <a:solidFill>
                            <a:schemeClr val="tx1"/>
                          </a:solidFill>
                          <a:latin typeface="Palatino Linotype"/>
                        </a:defRPr>
                      </a:lvl1pPr>
                      <a:lvl2pPr marL="457200" algn="l" defTabSz="914400" rtl="0" eaLnBrk="1" latinLnBrk="0" hangingPunct="1">
                        <a:defRPr sz="1800" b="1" kern="1200">
                          <a:solidFill>
                            <a:schemeClr val="tx1"/>
                          </a:solidFill>
                          <a:latin typeface="Palatino Linotype"/>
                        </a:defRPr>
                      </a:lvl2pPr>
                      <a:lvl3pPr marL="914400" algn="l" defTabSz="914400" rtl="0" eaLnBrk="1" latinLnBrk="0" hangingPunct="1">
                        <a:defRPr sz="1800" b="1" kern="1200">
                          <a:solidFill>
                            <a:schemeClr val="tx1"/>
                          </a:solidFill>
                          <a:latin typeface="Palatino Linotype"/>
                        </a:defRPr>
                      </a:lvl3pPr>
                      <a:lvl4pPr marL="1371600" algn="l" defTabSz="914400" rtl="0" eaLnBrk="1" latinLnBrk="0" hangingPunct="1">
                        <a:defRPr sz="1800" b="1" kern="1200">
                          <a:solidFill>
                            <a:schemeClr val="tx1"/>
                          </a:solidFill>
                          <a:latin typeface="Palatino Linotype"/>
                        </a:defRPr>
                      </a:lvl4pPr>
                      <a:lvl5pPr marL="1828800" algn="l" defTabSz="914400" rtl="0" eaLnBrk="1" latinLnBrk="0" hangingPunct="1">
                        <a:defRPr sz="1800" b="1" kern="1200">
                          <a:solidFill>
                            <a:schemeClr val="tx1"/>
                          </a:solidFill>
                          <a:latin typeface="Palatino Linotype"/>
                        </a:defRPr>
                      </a:lvl5pPr>
                      <a:lvl6pPr marL="2286000" algn="l" defTabSz="914400" rtl="0" eaLnBrk="1" latinLnBrk="0" hangingPunct="1">
                        <a:defRPr sz="1800" b="1" kern="1200">
                          <a:solidFill>
                            <a:schemeClr val="tx1"/>
                          </a:solidFill>
                          <a:latin typeface="Palatino Linotype"/>
                        </a:defRPr>
                      </a:lvl6pPr>
                      <a:lvl7pPr marL="2743200" algn="l" defTabSz="914400" rtl="0" eaLnBrk="1" latinLnBrk="0" hangingPunct="1">
                        <a:defRPr sz="1800" b="1" kern="1200">
                          <a:solidFill>
                            <a:schemeClr val="tx1"/>
                          </a:solidFill>
                          <a:latin typeface="Palatino Linotype"/>
                        </a:defRPr>
                      </a:lvl7pPr>
                      <a:lvl8pPr marL="3200400" algn="l" defTabSz="914400" rtl="0" eaLnBrk="1" latinLnBrk="0" hangingPunct="1">
                        <a:defRPr sz="1800" b="1" kern="1200">
                          <a:solidFill>
                            <a:schemeClr val="tx1"/>
                          </a:solidFill>
                          <a:latin typeface="Palatino Linotype"/>
                        </a:defRPr>
                      </a:lvl8pPr>
                      <a:lvl9pPr marL="3657600" algn="l" defTabSz="914400" rtl="0" eaLnBrk="1" latinLnBrk="0" hangingPunct="1">
                        <a:defRPr sz="1800" b="1" kern="1200">
                          <a:solidFill>
                            <a:schemeClr val="tx1"/>
                          </a:solidFill>
                          <a:latin typeface="Palatino Linotype"/>
                        </a:defRPr>
                      </a:lvl9pPr>
                    </a:lstStyle>
                    <a:p>
                      <a:r>
                        <a:rPr lang="kk-KZ" sz="2400" b="1" dirty="0">
                          <a:solidFill>
                            <a:srgbClr val="FF0000"/>
                          </a:solidFill>
                          <a:latin typeface="Times New Roman" panose="02020603050405020304" pitchFamily="18" charset="0"/>
                          <a:cs typeface="Times New Roman" panose="02020603050405020304" pitchFamily="18" charset="0"/>
                        </a:rPr>
                        <a:t>Цилиндрлі</a:t>
                      </a:r>
                      <a:endParaRPr lang="ru-RU" sz="2400" b="1" dirty="0">
                        <a:solidFill>
                          <a:srgbClr val="FF0000"/>
                        </a:solidFill>
                        <a:latin typeface="Times New Roman" panose="02020603050405020304" pitchFamily="18" charset="0"/>
                        <a:cs typeface="Times New Roman" panose="02020603050405020304" pitchFamily="18" charset="0"/>
                      </a:endParaRPr>
                    </a:p>
                  </a:txBody>
                  <a:tcPr>
                    <a:lnL w="12700" cmpd="sng">
                      <a:solidFill>
                        <a:srgbClr val="2FB6C6"/>
                      </a:solidFill>
                    </a:lnL>
                    <a:lnR w="12700" cmpd="sng">
                      <a:solidFill>
                        <a:srgbClr val="2FB6C6"/>
                      </a:solidFill>
                    </a:lnR>
                    <a:lnT w="12700" cmpd="sng">
                      <a:solidFill>
                        <a:srgbClr val="2FB6C6"/>
                      </a:solidFill>
                    </a:lnT>
                    <a:lnB w="25400" cmpd="sng">
                      <a:solidFill>
                        <a:srgbClr val="2FB6C6"/>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Palatino Linotype"/>
                        </a:defRPr>
                      </a:lvl1pPr>
                      <a:lvl2pPr marL="457200" algn="l" defTabSz="914400" rtl="0" eaLnBrk="1" latinLnBrk="0" hangingPunct="1">
                        <a:defRPr sz="1800" b="1" kern="1200">
                          <a:solidFill>
                            <a:schemeClr val="tx1"/>
                          </a:solidFill>
                          <a:latin typeface="Palatino Linotype"/>
                        </a:defRPr>
                      </a:lvl2pPr>
                      <a:lvl3pPr marL="914400" algn="l" defTabSz="914400" rtl="0" eaLnBrk="1" latinLnBrk="0" hangingPunct="1">
                        <a:defRPr sz="1800" b="1" kern="1200">
                          <a:solidFill>
                            <a:schemeClr val="tx1"/>
                          </a:solidFill>
                          <a:latin typeface="Palatino Linotype"/>
                        </a:defRPr>
                      </a:lvl3pPr>
                      <a:lvl4pPr marL="1371600" algn="l" defTabSz="914400" rtl="0" eaLnBrk="1" latinLnBrk="0" hangingPunct="1">
                        <a:defRPr sz="1800" b="1" kern="1200">
                          <a:solidFill>
                            <a:schemeClr val="tx1"/>
                          </a:solidFill>
                          <a:latin typeface="Palatino Linotype"/>
                        </a:defRPr>
                      </a:lvl4pPr>
                      <a:lvl5pPr marL="1828800" algn="l" defTabSz="914400" rtl="0" eaLnBrk="1" latinLnBrk="0" hangingPunct="1">
                        <a:defRPr sz="1800" b="1" kern="1200">
                          <a:solidFill>
                            <a:schemeClr val="tx1"/>
                          </a:solidFill>
                          <a:latin typeface="Palatino Linotype"/>
                        </a:defRPr>
                      </a:lvl5pPr>
                      <a:lvl6pPr marL="2286000" algn="l" defTabSz="914400" rtl="0" eaLnBrk="1" latinLnBrk="0" hangingPunct="1">
                        <a:defRPr sz="1800" b="1" kern="1200">
                          <a:solidFill>
                            <a:schemeClr val="tx1"/>
                          </a:solidFill>
                          <a:latin typeface="Palatino Linotype"/>
                        </a:defRPr>
                      </a:lvl6pPr>
                      <a:lvl7pPr marL="2743200" algn="l" defTabSz="914400" rtl="0" eaLnBrk="1" latinLnBrk="0" hangingPunct="1">
                        <a:defRPr sz="1800" b="1" kern="1200">
                          <a:solidFill>
                            <a:schemeClr val="tx1"/>
                          </a:solidFill>
                          <a:latin typeface="Palatino Linotype"/>
                        </a:defRPr>
                      </a:lvl7pPr>
                      <a:lvl8pPr marL="3200400" algn="l" defTabSz="914400" rtl="0" eaLnBrk="1" latinLnBrk="0" hangingPunct="1">
                        <a:defRPr sz="1800" b="1" kern="1200">
                          <a:solidFill>
                            <a:schemeClr val="tx1"/>
                          </a:solidFill>
                          <a:latin typeface="Palatino Linotype"/>
                        </a:defRPr>
                      </a:lvl8pPr>
                      <a:lvl9pPr marL="3657600" algn="l" defTabSz="914400" rtl="0" eaLnBrk="1" latinLnBrk="0" hangingPunct="1">
                        <a:defRPr sz="1800" b="1" kern="1200">
                          <a:solidFill>
                            <a:schemeClr val="tx1"/>
                          </a:solidFill>
                          <a:latin typeface="Palatino Linotype"/>
                        </a:defRPr>
                      </a:lvl9pPr>
                    </a:lstStyle>
                    <a:p>
                      <a:r>
                        <a:rPr lang="kk-KZ" sz="2400" b="1" dirty="0">
                          <a:solidFill>
                            <a:srgbClr val="FF0000"/>
                          </a:solidFill>
                          <a:latin typeface="Times New Roman" panose="02020603050405020304" pitchFamily="18" charset="0"/>
                          <a:cs typeface="Times New Roman" panose="02020603050405020304" pitchFamily="18" charset="0"/>
                        </a:rPr>
                        <a:t>Жартылай бұрандалы</a:t>
                      </a:r>
                      <a:endParaRPr lang="ru-RU" sz="2400" b="1" dirty="0">
                        <a:solidFill>
                          <a:srgbClr val="FF0000"/>
                        </a:solidFill>
                        <a:latin typeface="Times New Roman" panose="02020603050405020304" pitchFamily="18" charset="0"/>
                        <a:cs typeface="Times New Roman" panose="02020603050405020304" pitchFamily="18" charset="0"/>
                      </a:endParaRPr>
                    </a:p>
                  </a:txBody>
                  <a:tcPr>
                    <a:lnL w="12700" cmpd="sng">
                      <a:solidFill>
                        <a:srgbClr val="2FB6C6"/>
                      </a:solidFill>
                    </a:lnL>
                    <a:lnR w="12700" cmpd="sng">
                      <a:solidFill>
                        <a:srgbClr val="2FB6C6"/>
                      </a:solidFill>
                    </a:lnR>
                    <a:lnT w="12700" cmpd="sng">
                      <a:solidFill>
                        <a:srgbClr val="2FB6C6"/>
                      </a:solidFill>
                    </a:lnT>
                    <a:lnB w="25400" cmpd="sng">
                      <a:solidFill>
                        <a:srgbClr val="2FB6C6"/>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Palatino Linotype"/>
                        </a:defRPr>
                      </a:lvl1pPr>
                      <a:lvl2pPr marL="457200" algn="l" defTabSz="914400" rtl="0" eaLnBrk="1" latinLnBrk="0" hangingPunct="1">
                        <a:defRPr sz="1800" b="1" kern="1200">
                          <a:solidFill>
                            <a:schemeClr val="tx1"/>
                          </a:solidFill>
                          <a:latin typeface="Palatino Linotype"/>
                        </a:defRPr>
                      </a:lvl2pPr>
                      <a:lvl3pPr marL="914400" algn="l" defTabSz="914400" rtl="0" eaLnBrk="1" latinLnBrk="0" hangingPunct="1">
                        <a:defRPr sz="1800" b="1" kern="1200">
                          <a:solidFill>
                            <a:schemeClr val="tx1"/>
                          </a:solidFill>
                          <a:latin typeface="Palatino Linotype"/>
                        </a:defRPr>
                      </a:lvl3pPr>
                      <a:lvl4pPr marL="1371600" algn="l" defTabSz="914400" rtl="0" eaLnBrk="1" latinLnBrk="0" hangingPunct="1">
                        <a:defRPr sz="1800" b="1" kern="1200">
                          <a:solidFill>
                            <a:schemeClr val="tx1"/>
                          </a:solidFill>
                          <a:latin typeface="Palatino Linotype"/>
                        </a:defRPr>
                      </a:lvl4pPr>
                      <a:lvl5pPr marL="1828800" algn="l" defTabSz="914400" rtl="0" eaLnBrk="1" latinLnBrk="0" hangingPunct="1">
                        <a:defRPr sz="1800" b="1" kern="1200">
                          <a:solidFill>
                            <a:schemeClr val="tx1"/>
                          </a:solidFill>
                          <a:latin typeface="Palatino Linotype"/>
                        </a:defRPr>
                      </a:lvl5pPr>
                      <a:lvl6pPr marL="2286000" algn="l" defTabSz="914400" rtl="0" eaLnBrk="1" latinLnBrk="0" hangingPunct="1">
                        <a:defRPr sz="1800" b="1" kern="1200">
                          <a:solidFill>
                            <a:schemeClr val="tx1"/>
                          </a:solidFill>
                          <a:latin typeface="Palatino Linotype"/>
                        </a:defRPr>
                      </a:lvl6pPr>
                      <a:lvl7pPr marL="2743200" algn="l" defTabSz="914400" rtl="0" eaLnBrk="1" latinLnBrk="0" hangingPunct="1">
                        <a:defRPr sz="1800" b="1" kern="1200">
                          <a:solidFill>
                            <a:schemeClr val="tx1"/>
                          </a:solidFill>
                          <a:latin typeface="Palatino Linotype"/>
                        </a:defRPr>
                      </a:lvl7pPr>
                      <a:lvl8pPr marL="3200400" algn="l" defTabSz="914400" rtl="0" eaLnBrk="1" latinLnBrk="0" hangingPunct="1">
                        <a:defRPr sz="1800" b="1" kern="1200">
                          <a:solidFill>
                            <a:schemeClr val="tx1"/>
                          </a:solidFill>
                          <a:latin typeface="Palatino Linotype"/>
                        </a:defRPr>
                      </a:lvl8pPr>
                      <a:lvl9pPr marL="3657600" algn="l" defTabSz="914400" rtl="0" eaLnBrk="1" latinLnBrk="0" hangingPunct="1">
                        <a:defRPr sz="1800" b="1" kern="1200">
                          <a:solidFill>
                            <a:schemeClr val="tx1"/>
                          </a:solidFill>
                          <a:latin typeface="Palatino Linotype"/>
                        </a:defRPr>
                      </a:lvl9pPr>
                    </a:lstStyle>
                    <a:p>
                      <a:r>
                        <a:rPr lang="kk-KZ" sz="2400" b="1" dirty="0">
                          <a:solidFill>
                            <a:srgbClr val="FF0000"/>
                          </a:solidFill>
                          <a:latin typeface="Times New Roman" panose="02020603050405020304" pitchFamily="18" charset="0"/>
                          <a:cs typeface="Times New Roman" panose="02020603050405020304" pitchFamily="18" charset="0"/>
                        </a:rPr>
                        <a:t>Мәдени</a:t>
                      </a:r>
                      <a:endParaRPr lang="ru-RU" sz="2400" b="1" dirty="0">
                        <a:solidFill>
                          <a:srgbClr val="FF0000"/>
                        </a:solidFill>
                        <a:latin typeface="Times New Roman" panose="02020603050405020304" pitchFamily="18" charset="0"/>
                        <a:cs typeface="Times New Roman" panose="02020603050405020304" pitchFamily="18" charset="0"/>
                      </a:endParaRPr>
                    </a:p>
                  </a:txBody>
                  <a:tcPr>
                    <a:lnL w="12700" cmpd="sng">
                      <a:solidFill>
                        <a:srgbClr val="2FB6C6"/>
                      </a:solidFill>
                    </a:lnL>
                    <a:lnR w="12700" cmpd="sng">
                      <a:solidFill>
                        <a:srgbClr val="2FB6C6"/>
                      </a:solidFill>
                    </a:lnR>
                    <a:lnT w="12700" cmpd="sng">
                      <a:solidFill>
                        <a:srgbClr val="2FB6C6"/>
                      </a:solidFill>
                    </a:lnT>
                    <a:lnB w="25400" cmpd="sng">
                      <a:solidFill>
                        <a:srgbClr val="2FB6C6"/>
                      </a:solidFill>
                    </a:lnB>
                    <a:lnTlToBr w="12700" cmpd="sng">
                      <a:noFill/>
                      <a:prstDash val="solid"/>
                    </a:lnTlToBr>
                    <a:lnBlToTr w="12700" cmpd="sng">
                      <a:noFill/>
                      <a:prstDash val="solid"/>
                    </a:lnBlToTr>
                    <a:noFill/>
                  </a:tcPr>
                </a:tc>
                <a:extLst>
                  <a:ext uri="{0D108BD9-81ED-4DB2-BD59-A6C34878D82A}">
                    <a16:rowId xmlns:a16="http://schemas.microsoft.com/office/drawing/2014/main" xmlns="" val="2656012624"/>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176749906"/>
              </p:ext>
            </p:extLst>
          </p:nvPr>
        </p:nvGraphicFramePr>
        <p:xfrm>
          <a:off x="395536" y="4509120"/>
          <a:ext cx="8516937" cy="2057400"/>
        </p:xfrm>
        <a:graphic>
          <a:graphicData uri="http://schemas.openxmlformats.org/drawingml/2006/table">
            <a:tbl>
              <a:tblPr firstRow="1" bandRow="1"/>
              <a:tblGrid>
                <a:gridCol w="2838979">
                  <a:extLst>
                    <a:ext uri="{9D8B030D-6E8A-4147-A177-3AD203B41FA5}">
                      <a16:colId xmlns:a16="http://schemas.microsoft.com/office/drawing/2014/main" xmlns="" val="538990841"/>
                    </a:ext>
                  </a:extLst>
                </a:gridCol>
                <a:gridCol w="2838979">
                  <a:extLst>
                    <a:ext uri="{9D8B030D-6E8A-4147-A177-3AD203B41FA5}">
                      <a16:colId xmlns:a16="http://schemas.microsoft.com/office/drawing/2014/main" xmlns="" val="4154866934"/>
                    </a:ext>
                  </a:extLst>
                </a:gridCol>
                <a:gridCol w="2838979">
                  <a:extLst>
                    <a:ext uri="{9D8B030D-6E8A-4147-A177-3AD203B41FA5}">
                      <a16:colId xmlns:a16="http://schemas.microsoft.com/office/drawing/2014/main" xmlns="" val="1504468230"/>
                    </a:ext>
                  </a:extLst>
                </a:gridCol>
              </a:tblGrid>
              <a:tr h="2057400">
                <a:tc>
                  <a:txBody>
                    <a:bodyPr/>
                    <a:lstStyle>
                      <a:lvl1pPr marL="0" algn="l" defTabSz="914400" rtl="0" eaLnBrk="1" latinLnBrk="0" hangingPunct="1">
                        <a:defRPr sz="1800" b="1" kern="1200">
                          <a:solidFill>
                            <a:schemeClr val="tx1"/>
                          </a:solidFill>
                          <a:latin typeface="Palatino Linotype"/>
                        </a:defRPr>
                      </a:lvl1pPr>
                      <a:lvl2pPr marL="457200" algn="l" defTabSz="914400" rtl="0" eaLnBrk="1" latinLnBrk="0" hangingPunct="1">
                        <a:defRPr sz="1800" b="1" kern="1200">
                          <a:solidFill>
                            <a:schemeClr val="tx1"/>
                          </a:solidFill>
                          <a:latin typeface="Palatino Linotype"/>
                        </a:defRPr>
                      </a:lvl2pPr>
                      <a:lvl3pPr marL="914400" algn="l" defTabSz="914400" rtl="0" eaLnBrk="1" latinLnBrk="0" hangingPunct="1">
                        <a:defRPr sz="1800" b="1" kern="1200">
                          <a:solidFill>
                            <a:schemeClr val="tx1"/>
                          </a:solidFill>
                          <a:latin typeface="Palatino Linotype"/>
                        </a:defRPr>
                      </a:lvl3pPr>
                      <a:lvl4pPr marL="1371600" algn="l" defTabSz="914400" rtl="0" eaLnBrk="1" latinLnBrk="0" hangingPunct="1">
                        <a:defRPr sz="1800" b="1" kern="1200">
                          <a:solidFill>
                            <a:schemeClr val="tx1"/>
                          </a:solidFill>
                          <a:latin typeface="Palatino Linotype"/>
                        </a:defRPr>
                      </a:lvl4pPr>
                      <a:lvl5pPr marL="1828800" algn="l" defTabSz="914400" rtl="0" eaLnBrk="1" latinLnBrk="0" hangingPunct="1">
                        <a:defRPr sz="1800" b="1" kern="1200">
                          <a:solidFill>
                            <a:schemeClr val="tx1"/>
                          </a:solidFill>
                          <a:latin typeface="Palatino Linotype"/>
                        </a:defRPr>
                      </a:lvl5pPr>
                      <a:lvl6pPr marL="2286000" algn="l" defTabSz="914400" rtl="0" eaLnBrk="1" latinLnBrk="0" hangingPunct="1">
                        <a:defRPr sz="1800" b="1" kern="1200">
                          <a:solidFill>
                            <a:schemeClr val="tx1"/>
                          </a:solidFill>
                          <a:latin typeface="Palatino Linotype"/>
                        </a:defRPr>
                      </a:lvl6pPr>
                      <a:lvl7pPr marL="2743200" algn="l" defTabSz="914400" rtl="0" eaLnBrk="1" latinLnBrk="0" hangingPunct="1">
                        <a:defRPr sz="1800" b="1" kern="1200">
                          <a:solidFill>
                            <a:schemeClr val="tx1"/>
                          </a:solidFill>
                          <a:latin typeface="Palatino Linotype"/>
                        </a:defRPr>
                      </a:lvl7pPr>
                      <a:lvl8pPr marL="3200400" algn="l" defTabSz="914400" rtl="0" eaLnBrk="1" latinLnBrk="0" hangingPunct="1">
                        <a:defRPr sz="1800" b="1" kern="1200">
                          <a:solidFill>
                            <a:schemeClr val="tx1"/>
                          </a:solidFill>
                          <a:latin typeface="Palatino Linotype"/>
                        </a:defRPr>
                      </a:lvl8pPr>
                      <a:lvl9pPr marL="3657600" algn="l" defTabSz="914400" rtl="0" eaLnBrk="1" latinLnBrk="0" hangingPunct="1">
                        <a:defRPr sz="1800" b="1" kern="1200">
                          <a:solidFill>
                            <a:schemeClr val="tx1"/>
                          </a:solidFill>
                          <a:latin typeface="Palatino Linotype"/>
                        </a:defRPr>
                      </a:lvl9pPr>
                    </a:lstStyle>
                    <a:p>
                      <a:r>
                        <a:rPr lang="kk-KZ" sz="2400" b="1" i="1" dirty="0">
                          <a:solidFill>
                            <a:schemeClr val="bg1"/>
                          </a:solidFill>
                          <a:latin typeface="Times New Roman" panose="02020603050405020304" pitchFamily="18" charset="0"/>
                          <a:cs typeface="Times New Roman" panose="02020603050405020304" pitchFamily="18" charset="0"/>
                        </a:rPr>
                        <a:t>Топырақ жақсы үгіледі және</a:t>
                      </a:r>
                      <a:r>
                        <a:rPr lang="kk-KZ" sz="2400" b="1" i="1" baseline="0" dirty="0">
                          <a:solidFill>
                            <a:schemeClr val="bg1"/>
                          </a:solidFill>
                          <a:latin typeface="Times New Roman" panose="02020603050405020304" pitchFamily="18" charset="0"/>
                          <a:cs typeface="Times New Roman" panose="02020603050405020304" pitchFamily="18" charset="0"/>
                        </a:rPr>
                        <a:t> араласады, бірақ нашар аударылады</a:t>
                      </a:r>
                      <a:r>
                        <a:rPr lang="kk-KZ" sz="2400" b="0" baseline="0" dirty="0">
                          <a:solidFill>
                            <a:schemeClr val="bg1"/>
                          </a:solidFill>
                          <a:latin typeface="Times New Roman" panose="02020603050405020304" pitchFamily="18" charset="0"/>
                          <a:cs typeface="Times New Roman" panose="02020603050405020304" pitchFamily="18" charset="0"/>
                        </a:rPr>
                        <a:t>.</a:t>
                      </a:r>
                      <a:endParaRPr lang="ru-RU" sz="2400" b="0" dirty="0">
                        <a:solidFill>
                          <a:schemeClr val="bg1"/>
                        </a:solidFill>
                        <a:latin typeface="Times New Roman" panose="02020603050405020304" pitchFamily="18" charset="0"/>
                        <a:cs typeface="Times New Roman" panose="02020603050405020304" pitchFamily="18" charset="0"/>
                      </a:endParaRPr>
                    </a:p>
                  </a:txBody>
                  <a:tcPr>
                    <a:lnL w="12700" cmpd="sng">
                      <a:solidFill>
                        <a:srgbClr val="2FB6C6"/>
                      </a:solidFill>
                    </a:lnL>
                    <a:lnR w="12700" cmpd="sng">
                      <a:solidFill>
                        <a:srgbClr val="2FB6C6"/>
                      </a:solidFill>
                    </a:lnR>
                    <a:lnT w="12700" cmpd="sng">
                      <a:solidFill>
                        <a:srgbClr val="2FB6C6"/>
                      </a:solidFill>
                    </a:lnT>
                    <a:lnB w="25400" cmpd="sng">
                      <a:solidFill>
                        <a:srgbClr val="2FB6C6"/>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Palatino Linotype"/>
                        </a:defRPr>
                      </a:lvl1pPr>
                      <a:lvl2pPr marL="457200" algn="l" defTabSz="914400" rtl="0" eaLnBrk="1" latinLnBrk="0" hangingPunct="1">
                        <a:defRPr sz="1800" b="1" kern="1200">
                          <a:solidFill>
                            <a:schemeClr val="tx1"/>
                          </a:solidFill>
                          <a:latin typeface="Palatino Linotype"/>
                        </a:defRPr>
                      </a:lvl2pPr>
                      <a:lvl3pPr marL="914400" algn="l" defTabSz="914400" rtl="0" eaLnBrk="1" latinLnBrk="0" hangingPunct="1">
                        <a:defRPr sz="1800" b="1" kern="1200">
                          <a:solidFill>
                            <a:schemeClr val="tx1"/>
                          </a:solidFill>
                          <a:latin typeface="Palatino Linotype"/>
                        </a:defRPr>
                      </a:lvl3pPr>
                      <a:lvl4pPr marL="1371600" algn="l" defTabSz="914400" rtl="0" eaLnBrk="1" latinLnBrk="0" hangingPunct="1">
                        <a:defRPr sz="1800" b="1" kern="1200">
                          <a:solidFill>
                            <a:schemeClr val="tx1"/>
                          </a:solidFill>
                          <a:latin typeface="Palatino Linotype"/>
                        </a:defRPr>
                      </a:lvl4pPr>
                      <a:lvl5pPr marL="1828800" algn="l" defTabSz="914400" rtl="0" eaLnBrk="1" latinLnBrk="0" hangingPunct="1">
                        <a:defRPr sz="1800" b="1" kern="1200">
                          <a:solidFill>
                            <a:schemeClr val="tx1"/>
                          </a:solidFill>
                          <a:latin typeface="Palatino Linotype"/>
                        </a:defRPr>
                      </a:lvl5pPr>
                      <a:lvl6pPr marL="2286000" algn="l" defTabSz="914400" rtl="0" eaLnBrk="1" latinLnBrk="0" hangingPunct="1">
                        <a:defRPr sz="1800" b="1" kern="1200">
                          <a:solidFill>
                            <a:schemeClr val="tx1"/>
                          </a:solidFill>
                          <a:latin typeface="Palatino Linotype"/>
                        </a:defRPr>
                      </a:lvl6pPr>
                      <a:lvl7pPr marL="2743200" algn="l" defTabSz="914400" rtl="0" eaLnBrk="1" latinLnBrk="0" hangingPunct="1">
                        <a:defRPr sz="1800" b="1" kern="1200">
                          <a:solidFill>
                            <a:schemeClr val="tx1"/>
                          </a:solidFill>
                          <a:latin typeface="Palatino Linotype"/>
                        </a:defRPr>
                      </a:lvl7pPr>
                      <a:lvl8pPr marL="3200400" algn="l" defTabSz="914400" rtl="0" eaLnBrk="1" latinLnBrk="0" hangingPunct="1">
                        <a:defRPr sz="1800" b="1" kern="1200">
                          <a:solidFill>
                            <a:schemeClr val="tx1"/>
                          </a:solidFill>
                          <a:latin typeface="Palatino Linotype"/>
                        </a:defRPr>
                      </a:lvl8pPr>
                      <a:lvl9pPr marL="3657600" algn="l" defTabSz="914400" rtl="0" eaLnBrk="1" latinLnBrk="0" hangingPunct="1">
                        <a:defRPr sz="1800" b="1" kern="1200">
                          <a:solidFill>
                            <a:schemeClr val="tx1"/>
                          </a:solidFill>
                          <a:latin typeface="Palatino Linotype"/>
                        </a:defRPr>
                      </a:lvl9pPr>
                    </a:lstStyle>
                    <a:p>
                      <a:r>
                        <a:rPr lang="kk-KZ" sz="2400" b="1" i="1" dirty="0">
                          <a:solidFill>
                            <a:schemeClr val="bg1"/>
                          </a:solidFill>
                          <a:latin typeface="Times New Roman" panose="02020603050405020304" pitchFamily="18" charset="0"/>
                          <a:cs typeface="Times New Roman" panose="02020603050405020304" pitchFamily="18" charset="0"/>
                        </a:rPr>
                        <a:t>Топырақ жақсы</a:t>
                      </a:r>
                      <a:r>
                        <a:rPr lang="kk-KZ" sz="2400" b="1" i="1" baseline="0" dirty="0">
                          <a:solidFill>
                            <a:schemeClr val="bg1"/>
                          </a:solidFill>
                          <a:latin typeface="Times New Roman" panose="02020603050405020304" pitchFamily="18" charset="0"/>
                          <a:cs typeface="Times New Roman" panose="02020603050405020304" pitchFamily="18" charset="0"/>
                        </a:rPr>
                        <a:t> үгітіледі, бірақ нашар аударылады</a:t>
                      </a:r>
                      <a:r>
                        <a:rPr lang="kk-KZ" sz="2400" b="0" baseline="0" dirty="0">
                          <a:solidFill>
                            <a:schemeClr val="bg1"/>
                          </a:solidFill>
                          <a:latin typeface="Times New Roman" panose="02020603050405020304" pitchFamily="18" charset="0"/>
                          <a:cs typeface="Times New Roman" panose="02020603050405020304" pitchFamily="18" charset="0"/>
                        </a:rPr>
                        <a:t>.</a:t>
                      </a:r>
                      <a:endParaRPr lang="ru-RU" sz="2400" b="0" dirty="0">
                        <a:solidFill>
                          <a:schemeClr val="bg1"/>
                        </a:solidFill>
                        <a:latin typeface="Times New Roman" panose="02020603050405020304" pitchFamily="18" charset="0"/>
                        <a:cs typeface="Times New Roman" panose="02020603050405020304" pitchFamily="18" charset="0"/>
                      </a:endParaRPr>
                    </a:p>
                  </a:txBody>
                  <a:tcPr>
                    <a:lnL w="12700" cmpd="sng">
                      <a:solidFill>
                        <a:srgbClr val="2FB6C6"/>
                      </a:solidFill>
                    </a:lnL>
                    <a:lnR w="12700" cmpd="sng">
                      <a:solidFill>
                        <a:srgbClr val="2FB6C6"/>
                      </a:solidFill>
                    </a:lnR>
                    <a:lnT w="12700" cmpd="sng">
                      <a:solidFill>
                        <a:srgbClr val="2FB6C6"/>
                      </a:solidFill>
                    </a:lnT>
                    <a:lnB w="25400" cmpd="sng">
                      <a:solidFill>
                        <a:srgbClr val="2FB6C6"/>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Palatino Linotype"/>
                        </a:defRPr>
                      </a:lvl1pPr>
                      <a:lvl2pPr marL="457200" algn="l" defTabSz="914400" rtl="0" eaLnBrk="1" latinLnBrk="0" hangingPunct="1">
                        <a:defRPr sz="1800" b="1" kern="1200">
                          <a:solidFill>
                            <a:schemeClr val="tx1"/>
                          </a:solidFill>
                          <a:latin typeface="Palatino Linotype"/>
                        </a:defRPr>
                      </a:lvl2pPr>
                      <a:lvl3pPr marL="914400" algn="l" defTabSz="914400" rtl="0" eaLnBrk="1" latinLnBrk="0" hangingPunct="1">
                        <a:defRPr sz="1800" b="1" kern="1200">
                          <a:solidFill>
                            <a:schemeClr val="tx1"/>
                          </a:solidFill>
                          <a:latin typeface="Palatino Linotype"/>
                        </a:defRPr>
                      </a:lvl3pPr>
                      <a:lvl4pPr marL="1371600" algn="l" defTabSz="914400" rtl="0" eaLnBrk="1" latinLnBrk="0" hangingPunct="1">
                        <a:defRPr sz="1800" b="1" kern="1200">
                          <a:solidFill>
                            <a:schemeClr val="tx1"/>
                          </a:solidFill>
                          <a:latin typeface="Palatino Linotype"/>
                        </a:defRPr>
                      </a:lvl4pPr>
                      <a:lvl5pPr marL="1828800" algn="l" defTabSz="914400" rtl="0" eaLnBrk="1" latinLnBrk="0" hangingPunct="1">
                        <a:defRPr sz="1800" b="1" kern="1200">
                          <a:solidFill>
                            <a:schemeClr val="tx1"/>
                          </a:solidFill>
                          <a:latin typeface="Palatino Linotype"/>
                        </a:defRPr>
                      </a:lvl5pPr>
                      <a:lvl6pPr marL="2286000" algn="l" defTabSz="914400" rtl="0" eaLnBrk="1" latinLnBrk="0" hangingPunct="1">
                        <a:defRPr sz="1800" b="1" kern="1200">
                          <a:solidFill>
                            <a:schemeClr val="tx1"/>
                          </a:solidFill>
                          <a:latin typeface="Palatino Linotype"/>
                        </a:defRPr>
                      </a:lvl6pPr>
                      <a:lvl7pPr marL="2743200" algn="l" defTabSz="914400" rtl="0" eaLnBrk="1" latinLnBrk="0" hangingPunct="1">
                        <a:defRPr sz="1800" b="1" kern="1200">
                          <a:solidFill>
                            <a:schemeClr val="tx1"/>
                          </a:solidFill>
                          <a:latin typeface="Palatino Linotype"/>
                        </a:defRPr>
                      </a:lvl7pPr>
                      <a:lvl8pPr marL="3200400" algn="l" defTabSz="914400" rtl="0" eaLnBrk="1" latinLnBrk="0" hangingPunct="1">
                        <a:defRPr sz="1800" b="1" kern="1200">
                          <a:solidFill>
                            <a:schemeClr val="tx1"/>
                          </a:solidFill>
                          <a:latin typeface="Palatino Linotype"/>
                        </a:defRPr>
                      </a:lvl8pPr>
                      <a:lvl9pPr marL="3657600" algn="l" defTabSz="914400" rtl="0" eaLnBrk="1" latinLnBrk="0" hangingPunct="1">
                        <a:defRPr sz="1800" b="1" kern="1200">
                          <a:solidFill>
                            <a:schemeClr val="tx1"/>
                          </a:solidFill>
                          <a:latin typeface="Palatino Linotype"/>
                        </a:defRPr>
                      </a:lvl9pPr>
                    </a:lstStyle>
                    <a:p>
                      <a:r>
                        <a:rPr lang="kk-KZ" sz="2400" b="1" i="1" dirty="0">
                          <a:solidFill>
                            <a:schemeClr val="bg1"/>
                          </a:solidFill>
                          <a:latin typeface="Times New Roman" panose="02020603050405020304" pitchFamily="18" charset="0"/>
                          <a:cs typeface="Times New Roman" panose="02020603050405020304" pitchFamily="18" charset="0"/>
                        </a:rPr>
                        <a:t>Топырақ жақсы</a:t>
                      </a:r>
                      <a:r>
                        <a:rPr lang="kk-KZ" sz="2400" b="1" i="1" baseline="0" dirty="0">
                          <a:solidFill>
                            <a:schemeClr val="bg1"/>
                          </a:solidFill>
                          <a:latin typeface="Times New Roman" panose="02020603050405020304" pitchFamily="18" charset="0"/>
                          <a:cs typeface="Times New Roman" panose="02020603050405020304" pitchFamily="18" charset="0"/>
                        </a:rPr>
                        <a:t> аударылады және үгітеді</a:t>
                      </a:r>
                      <a:r>
                        <a:rPr lang="kk-KZ" sz="2400" b="0" baseline="0" dirty="0">
                          <a:solidFill>
                            <a:schemeClr val="bg1"/>
                          </a:solidFill>
                          <a:latin typeface="Times New Roman" panose="02020603050405020304" pitchFamily="18" charset="0"/>
                          <a:cs typeface="Times New Roman" panose="02020603050405020304" pitchFamily="18" charset="0"/>
                        </a:rPr>
                        <a:t>.</a:t>
                      </a:r>
                      <a:endParaRPr lang="ru-RU" sz="2400" b="0" dirty="0">
                        <a:solidFill>
                          <a:schemeClr val="bg1"/>
                        </a:solidFill>
                        <a:latin typeface="Times New Roman" panose="02020603050405020304" pitchFamily="18" charset="0"/>
                        <a:cs typeface="Times New Roman" panose="02020603050405020304" pitchFamily="18" charset="0"/>
                      </a:endParaRPr>
                    </a:p>
                  </a:txBody>
                  <a:tcPr>
                    <a:lnL w="12700" cmpd="sng">
                      <a:solidFill>
                        <a:srgbClr val="2FB6C6"/>
                      </a:solidFill>
                    </a:lnL>
                    <a:lnR w="12700" cmpd="sng">
                      <a:solidFill>
                        <a:srgbClr val="2FB6C6"/>
                      </a:solidFill>
                    </a:lnR>
                    <a:lnT w="12700" cmpd="sng">
                      <a:solidFill>
                        <a:srgbClr val="2FB6C6"/>
                      </a:solidFill>
                    </a:lnT>
                    <a:lnB w="25400" cmpd="sng">
                      <a:solidFill>
                        <a:srgbClr val="2FB6C6"/>
                      </a:solidFill>
                    </a:lnB>
                    <a:lnTlToBr w="12700" cmpd="sng">
                      <a:noFill/>
                      <a:prstDash val="solid"/>
                    </a:lnTlToBr>
                    <a:lnBlToTr w="12700" cmpd="sng">
                      <a:noFill/>
                      <a:prstDash val="solid"/>
                    </a:lnBlToTr>
                    <a:noFill/>
                  </a:tcPr>
                </a:tc>
                <a:extLst>
                  <a:ext uri="{0D108BD9-81ED-4DB2-BD59-A6C34878D82A}">
                    <a16:rowId xmlns:a16="http://schemas.microsoft.com/office/drawing/2014/main" xmlns="" val="1505870997"/>
                  </a:ext>
                </a:extLst>
              </a:tr>
            </a:tbl>
          </a:graphicData>
        </a:graphic>
      </p:graphicFrame>
    </p:spTree>
    <p:extLst>
      <p:ext uri="{BB962C8B-B14F-4D97-AF65-F5344CB8AC3E}">
        <p14:creationId xmlns:p14="http://schemas.microsoft.com/office/powerpoint/2010/main" val="4024843814"/>
      </p:ext>
    </p:extLst>
  </p:cSld>
  <p:clrMapOvr>
    <a:masterClrMapping/>
  </p:clrMapOvr>
  <p:transition spd="slow">
    <p:wipe/>
    <p:sndAc>
      <p:stSnd>
        <p:snd r:embed="rId2" name="camera.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777\Downloads\lemeshny-plug.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260648"/>
            <a:ext cx="4462807" cy="26642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1259632" y="3059668"/>
            <a:ext cx="1151277" cy="369332"/>
          </a:xfrm>
          <a:prstGeom prst="rect">
            <a:avLst/>
          </a:prstGeom>
        </p:spPr>
        <p:txBody>
          <a:bodyPr wrap="none">
            <a:spAutoFit/>
          </a:bodyPr>
          <a:lstStyle/>
          <a:p>
            <a:r>
              <a:rPr lang="ru-RU" b="1" i="1" dirty="0">
                <a:solidFill>
                  <a:schemeClr val="bg1"/>
                </a:solidFill>
                <a:latin typeface="Calibri" pitchFamily="34" charset="0"/>
                <a:cs typeface="Calibri" pitchFamily="34" charset="0"/>
              </a:rPr>
              <a:t>ПЛН-5−35</a:t>
            </a:r>
          </a:p>
        </p:txBody>
      </p:sp>
      <p:sp>
        <p:nvSpPr>
          <p:cNvPr id="10" name="Прямоугольник 9"/>
          <p:cNvSpPr/>
          <p:nvPr/>
        </p:nvSpPr>
        <p:spPr>
          <a:xfrm>
            <a:off x="6084168" y="3059668"/>
            <a:ext cx="1812099" cy="369332"/>
          </a:xfrm>
          <a:prstGeom prst="rect">
            <a:avLst/>
          </a:prstGeom>
        </p:spPr>
        <p:txBody>
          <a:bodyPr wrap="none">
            <a:spAutoFit/>
          </a:bodyPr>
          <a:lstStyle/>
          <a:p>
            <a:r>
              <a:rPr lang="ru-RU" b="1" i="1" dirty="0">
                <a:solidFill>
                  <a:schemeClr val="bg1"/>
                </a:solidFill>
                <a:latin typeface="Calibri" pitchFamily="34" charset="0"/>
                <a:cs typeface="Calibri" pitchFamily="34" charset="0"/>
              </a:rPr>
              <a:t>Прицепной плуг</a:t>
            </a:r>
            <a:endParaRPr lang="ru-RU" b="1" dirty="0">
              <a:solidFill>
                <a:schemeClr val="bg1"/>
              </a:solidFill>
              <a:latin typeface="Calibri" pitchFamily="34" charset="0"/>
              <a:cs typeface="Calibri" pitchFamily="34" charset="0"/>
            </a:endParaRPr>
          </a:p>
        </p:txBody>
      </p:sp>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260648"/>
            <a:ext cx="4050450" cy="26642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Прямоугольник 11"/>
          <p:cNvSpPr/>
          <p:nvPr/>
        </p:nvSpPr>
        <p:spPr>
          <a:xfrm>
            <a:off x="971600" y="6189928"/>
            <a:ext cx="1917513" cy="369332"/>
          </a:xfrm>
          <a:prstGeom prst="rect">
            <a:avLst/>
          </a:prstGeom>
        </p:spPr>
        <p:txBody>
          <a:bodyPr wrap="none">
            <a:spAutoFit/>
          </a:bodyPr>
          <a:lstStyle/>
          <a:p>
            <a:r>
              <a:rPr lang="ru-RU" i="1" dirty="0" err="1">
                <a:solidFill>
                  <a:schemeClr val="bg1"/>
                </a:solidFill>
                <a:latin typeface="Open Sans"/>
              </a:rPr>
              <a:t>Чизельный</a:t>
            </a:r>
            <a:r>
              <a:rPr lang="ru-RU" i="1" dirty="0">
                <a:solidFill>
                  <a:schemeClr val="bg1"/>
                </a:solidFill>
                <a:latin typeface="Open Sans"/>
              </a:rPr>
              <a:t> плуг</a:t>
            </a:r>
            <a:endParaRPr lang="ru-RU" dirty="0">
              <a:solidFill>
                <a:schemeClr val="bg1"/>
              </a:solidFill>
            </a:endParaRPr>
          </a:p>
        </p:txBody>
      </p:sp>
      <p:pic>
        <p:nvPicPr>
          <p:cNvPr id="13" name="Рисунок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1" y="3429000"/>
            <a:ext cx="4462807" cy="26443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Рисунок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0458" y="3429000"/>
            <a:ext cx="4109003" cy="26026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TextBox 14"/>
          <p:cNvSpPr txBox="1"/>
          <p:nvPr/>
        </p:nvSpPr>
        <p:spPr>
          <a:xfrm>
            <a:off x="5726404" y="6202911"/>
            <a:ext cx="2317109" cy="369332"/>
          </a:xfrm>
          <a:prstGeom prst="rect">
            <a:avLst/>
          </a:prstGeom>
          <a:noFill/>
        </p:spPr>
        <p:txBody>
          <a:bodyPr wrap="none" rtlCol="0">
            <a:spAutoFit/>
          </a:bodyPr>
          <a:lstStyle/>
          <a:p>
            <a:r>
              <a:rPr lang="ru-RU" b="1" i="1" dirty="0" smtClean="0">
                <a:solidFill>
                  <a:schemeClr val="bg1"/>
                </a:solidFill>
              </a:rPr>
              <a:t>Гидравлический плуг</a:t>
            </a:r>
            <a:endParaRPr lang="ru-RU" b="1" i="1" dirty="0">
              <a:solidFill>
                <a:schemeClr val="bg1"/>
              </a:solidFill>
            </a:endParaRPr>
          </a:p>
        </p:txBody>
      </p:sp>
    </p:spTree>
    <p:extLst>
      <p:ext uri="{BB962C8B-B14F-4D97-AF65-F5344CB8AC3E}">
        <p14:creationId xmlns:p14="http://schemas.microsoft.com/office/powerpoint/2010/main" val="2440154678"/>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947275094"/>
              </p:ext>
            </p:extLst>
          </p:nvPr>
        </p:nvGraphicFramePr>
        <p:xfrm>
          <a:off x="457200" y="428625"/>
          <a:ext cx="8291264" cy="61687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2256976"/>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568952" cy="1143000"/>
          </a:xfrm>
        </p:spPr>
        <p:txBody>
          <a:bodyPr>
            <a:normAutofit fontScale="90000"/>
          </a:bodyPr>
          <a:lstStyle/>
          <a:p>
            <a:r>
              <a:rPr lang="kk-KZ"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Топырақ өңдегенде жүретін операциялар</a:t>
            </a:r>
            <a:endParaRPr lang="ru-RU"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Объект 2"/>
          <p:cNvSpPr>
            <a:spLocks noGrp="1"/>
          </p:cNvSpPr>
          <p:nvPr>
            <p:ph idx="1"/>
          </p:nvPr>
        </p:nvSpPr>
        <p:spPr>
          <a:xfrm>
            <a:off x="179512" y="1340768"/>
            <a:ext cx="8856984" cy="5328592"/>
          </a:xfrm>
        </p:spPr>
        <p:style>
          <a:lnRef idx="1">
            <a:schemeClr val="accent5"/>
          </a:lnRef>
          <a:fillRef idx="3">
            <a:schemeClr val="accent5"/>
          </a:fillRef>
          <a:effectRef idx="2">
            <a:schemeClr val="accent5"/>
          </a:effectRef>
          <a:fontRef idx="minor">
            <a:schemeClr val="lt1"/>
          </a:fontRef>
        </p:style>
        <p:txBody>
          <a:bodyPr>
            <a:noAutofit/>
          </a:bodyPr>
          <a:lstStyle/>
          <a:p>
            <a:r>
              <a:rPr lang="kk-KZ" sz="2400" b="1" i="1" u="sng" dirty="0" smtClean="0">
                <a:solidFill>
                  <a:srgbClr val="FF0000"/>
                </a:solidFill>
              </a:rPr>
              <a:t>Топырақты қопсыту- </a:t>
            </a:r>
            <a:r>
              <a:rPr lang="kk-KZ" sz="2400" dirty="0" smtClean="0">
                <a:solidFill>
                  <a:schemeClr val="bg1"/>
                </a:solidFill>
              </a:rPr>
              <a:t>Топырақ </a:t>
            </a:r>
            <a:r>
              <a:rPr lang="kk-KZ" sz="2400" dirty="0">
                <a:solidFill>
                  <a:schemeClr val="bg1"/>
                </a:solidFill>
              </a:rPr>
              <a:t>көлемін ұлғайту үшін оның бөлшектерінің өзара орналасуын өзгертуді топырақ қопсыту дейді. Қардың, механикалық, физикалық-химиялық және басқа факторлардың әсерінен нығыздалады сондықтан ондағы ауа атмосфераға ығыстырылып шығарылады, яғни оның ауа режимі нашарлайды, сондықтан топырақты қопсытып тұру </a:t>
            </a:r>
            <a:r>
              <a:rPr lang="kk-KZ" sz="2400" dirty="0" smtClean="0">
                <a:solidFill>
                  <a:schemeClr val="bg1"/>
                </a:solidFill>
              </a:rPr>
              <a:t>керек.Қопсыту нәтижесінде топыраққа оттегінің келуінің арқасында ондағы аэробты микроорганизмдердің тіршілік белсенділігі артып, осының арқасында топырақта органикалық қалдықтар жақсы ыдырап, тез минерализацияланады.Қопсыту жиілігі мен ауа райына, дақылдың биологиялық ерекшелігіне нығыздлу дәрежесіне байланысты 3-4 см-ден 14-16 см-ге дейін ауытқиды. Топырақты қопсыту үшін соқалар, сыдыра жыртқыштар, тырмалар, культиваторлар қолданылады.</a:t>
            </a:r>
            <a:endParaRPr lang="ru-RU" sz="2400" dirty="0">
              <a:solidFill>
                <a:schemeClr val="bg1"/>
              </a:solidFill>
            </a:endParaRPr>
          </a:p>
          <a:p>
            <a:endParaRPr lang="ru-RU" sz="2400" dirty="0">
              <a:solidFill>
                <a:schemeClr val="bg1"/>
              </a:solidFill>
            </a:endParaRPr>
          </a:p>
        </p:txBody>
      </p:sp>
    </p:spTree>
    <p:extLst>
      <p:ext uri="{BB962C8B-B14F-4D97-AF65-F5344CB8AC3E}">
        <p14:creationId xmlns:p14="http://schemas.microsoft.com/office/powerpoint/2010/main" val="196336006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8568952" cy="6225555"/>
          </a:xfrm>
        </p:spPr>
        <p:style>
          <a:lnRef idx="2">
            <a:schemeClr val="accent1">
              <a:shade val="50000"/>
            </a:schemeClr>
          </a:lnRef>
          <a:fillRef idx="1">
            <a:schemeClr val="accent1"/>
          </a:fillRef>
          <a:effectRef idx="0">
            <a:schemeClr val="accent1"/>
          </a:effectRef>
          <a:fontRef idx="minor">
            <a:schemeClr val="lt1"/>
          </a:fontRef>
        </p:style>
        <p:txBody>
          <a:bodyPr>
            <a:normAutofit fontScale="85000" lnSpcReduction="20000"/>
          </a:bodyPr>
          <a:lstStyle/>
          <a:p>
            <a:r>
              <a:rPr lang="kk-KZ" dirty="0" smtClean="0"/>
              <a:t>       </a:t>
            </a:r>
            <a:r>
              <a:rPr lang="kk-KZ" dirty="0" smtClean="0">
                <a:solidFill>
                  <a:schemeClr val="bg1"/>
                </a:solidFill>
              </a:rPr>
              <a:t>Ауыл шаруашылық дақылдарының өсіп-өнуіне және жақсы дамуына жерді тек терең өңдеу жеткіліксіз, сондықтан оның беткі қабатын өңдеу керек. </a:t>
            </a:r>
            <a:r>
              <a:rPr lang="kk-KZ" dirty="0">
                <a:solidFill>
                  <a:schemeClr val="bg1"/>
                </a:solidFill>
              </a:rPr>
              <a:t>О</a:t>
            </a:r>
            <a:r>
              <a:rPr lang="kk-KZ" dirty="0" smtClean="0">
                <a:solidFill>
                  <a:schemeClr val="bg1"/>
                </a:solidFill>
              </a:rPr>
              <a:t>сыған орай топырақты негізгі өңдегенге деін, не одан кейін немесе терең өңдеу тәсілі қолданбай-ақ топырақтың беткі қабатын өңдейді.</a:t>
            </a:r>
          </a:p>
          <a:p>
            <a:r>
              <a:rPr lang="kk-KZ" dirty="0">
                <a:solidFill>
                  <a:schemeClr val="bg1"/>
                </a:solidFill>
              </a:rPr>
              <a:t> </a:t>
            </a:r>
            <a:r>
              <a:rPr lang="kk-KZ" dirty="0" smtClean="0">
                <a:solidFill>
                  <a:schemeClr val="bg1"/>
                </a:solidFill>
              </a:rPr>
              <a:t>      Жердің беткі қабатын өңдеуге сыдыра жырту, культивациялау, тырмалау, катоктау, малалау және басқа әдістері жатады.</a:t>
            </a:r>
            <a:endParaRPr lang="ru-RU" dirty="0" smtClean="0">
              <a:solidFill>
                <a:schemeClr val="bg1"/>
              </a:solidFill>
            </a:endParaRPr>
          </a:p>
          <a:p>
            <a:r>
              <a:rPr lang="ru-RU" b="1" i="1" dirty="0" smtClean="0">
                <a:solidFill>
                  <a:srgbClr val="FF0000"/>
                </a:solidFill>
              </a:rPr>
              <a:t>        </a:t>
            </a:r>
            <a:r>
              <a:rPr lang="ru-RU" b="1" i="1" dirty="0" err="1" smtClean="0">
                <a:solidFill>
                  <a:srgbClr val="FF0000"/>
                </a:solidFill>
              </a:rPr>
              <a:t>Сыдыра</a:t>
            </a:r>
            <a:r>
              <a:rPr lang="ru-RU" b="1" i="1" dirty="0" smtClean="0">
                <a:solidFill>
                  <a:srgbClr val="FF0000"/>
                </a:solidFill>
              </a:rPr>
              <a:t> </a:t>
            </a:r>
            <a:r>
              <a:rPr lang="ru-RU" b="1" i="1" dirty="0" err="1" smtClean="0">
                <a:solidFill>
                  <a:srgbClr val="FF0000"/>
                </a:solidFill>
              </a:rPr>
              <a:t>жырту</a:t>
            </a:r>
            <a:r>
              <a:rPr lang="ru-RU" dirty="0" smtClean="0">
                <a:solidFill>
                  <a:srgbClr val="FF0000"/>
                </a:solidFill>
              </a:rPr>
              <a:t>. </a:t>
            </a:r>
            <a:r>
              <a:rPr lang="ru-RU" dirty="0" err="1" smtClean="0">
                <a:solidFill>
                  <a:schemeClr val="bg1"/>
                </a:solidFill>
              </a:rPr>
              <a:t>Топыра</a:t>
            </a:r>
            <a:r>
              <a:rPr lang="kk-KZ" dirty="0">
                <a:solidFill>
                  <a:schemeClr val="bg1"/>
                </a:solidFill>
              </a:rPr>
              <a:t>қтың беткі 10-12 см тереңдігін қопсытып, оның қыртысын болмашы аударып өңдейді. Ол үшін сыдыражыртқыштар қолданылады. Бұл құрал арамшөпті отайды, жыртылған топырақтың қабатында ылғалды сақтайды. Сыдыражыртқыш ойық және дискілі болып бөлінеді</a:t>
            </a:r>
            <a:r>
              <a:rPr lang="kk-KZ" sz="3600" dirty="0">
                <a:solidFill>
                  <a:schemeClr val="bg1"/>
                </a:solidFill>
              </a:rPr>
              <a:t>.</a:t>
            </a:r>
            <a:endParaRPr lang="ru-RU" sz="3600" dirty="0">
              <a:solidFill>
                <a:schemeClr val="bg1"/>
              </a:solidFill>
            </a:endParaRPr>
          </a:p>
          <a:p>
            <a:endParaRPr lang="ru-RU" dirty="0"/>
          </a:p>
        </p:txBody>
      </p:sp>
    </p:spTree>
    <p:extLst>
      <p:ext uri="{BB962C8B-B14F-4D97-AF65-F5344CB8AC3E}">
        <p14:creationId xmlns:p14="http://schemas.microsoft.com/office/powerpoint/2010/main" val="2883093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8712968" cy="1938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kk-KZ" sz="2400" dirty="0" smtClean="0">
                <a:solidFill>
                  <a:schemeClr val="bg1"/>
                </a:solidFill>
              </a:rPr>
              <a:t>Сыдыра жырту үшін </a:t>
            </a:r>
            <a:r>
              <a:rPr lang="kk-KZ" sz="2400" b="1" i="1" dirty="0" smtClean="0">
                <a:solidFill>
                  <a:srgbClr val="FF0000"/>
                </a:solidFill>
              </a:rPr>
              <a:t>ЛДГ-10, ЛДГ-15, ЛДГ-20</a:t>
            </a:r>
            <a:r>
              <a:rPr lang="kk-KZ" sz="2400" dirty="0" smtClean="0">
                <a:solidFill>
                  <a:schemeClr val="bg1"/>
                </a:solidFill>
              </a:rPr>
              <a:t>, типтес дискілі сыдыражыртқыштар жиі қолданылады. Олардың жұмыс алымы осыған сәйкес 10 м, 15 м және өңдеу тереңдігі 6-10 см, ылғал жапқандағы қимыл бұрышы 15-20°, ал егін себер алдында топырақ өңдегенде ол 30-35°-тан кем болмауы керек</a:t>
            </a:r>
            <a:r>
              <a:rPr lang="kk-KZ" sz="2000" dirty="0" smtClean="0">
                <a:solidFill>
                  <a:schemeClr val="bg1"/>
                </a:solidFill>
              </a:rPr>
              <a:t>. </a:t>
            </a:r>
            <a:endParaRPr lang="ru-RU" sz="2000"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907" y="2348880"/>
            <a:ext cx="5040560" cy="43295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533414"/>
            <a:ext cx="3682550" cy="39604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54487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88640"/>
            <a:ext cx="8568952" cy="6264696"/>
          </a:xfrm>
        </p:spPr>
        <p:style>
          <a:lnRef idx="0">
            <a:schemeClr val="accent2"/>
          </a:lnRef>
          <a:fillRef idx="3">
            <a:schemeClr val="accent2"/>
          </a:fillRef>
          <a:effectRef idx="3">
            <a:schemeClr val="accent2"/>
          </a:effectRef>
          <a:fontRef idx="minor">
            <a:schemeClr val="lt1"/>
          </a:fontRef>
        </p:style>
        <p:txBody>
          <a:bodyPr>
            <a:normAutofit fontScale="62500" lnSpcReduction="20000"/>
          </a:bodyPr>
          <a:lstStyle/>
          <a:p>
            <a:pPr marL="228600" lvl="0" indent="-228600">
              <a:lnSpc>
                <a:spcPct val="120000"/>
              </a:lnSpc>
              <a:spcBef>
                <a:spcPts val="1000"/>
              </a:spcBef>
              <a:buClr>
                <a:srgbClr val="5FA534"/>
              </a:buClr>
              <a:buSzPct val="100000"/>
            </a:pPr>
            <a:r>
              <a:rPr lang="kk-KZ" sz="3800" b="1" i="1" u="sng" dirty="0" smtClean="0">
                <a:solidFill>
                  <a:srgbClr val="FF0000"/>
                </a:solidFill>
              </a:rPr>
              <a:t>Топырақты нығыздау- </a:t>
            </a:r>
            <a:r>
              <a:rPr lang="kk-KZ" sz="3600" dirty="0" smtClean="0">
                <a:solidFill>
                  <a:schemeClr val="bg1"/>
                </a:solidFill>
              </a:rPr>
              <a:t>топырақты қайта-қайта өңдегенде ол үгітіліп, тым борпылдақ болуы мүмкін, сондықтан оны тығыздауға тура келеді. Тығыздау топырақтың төменгі жағынан үстіңгі қабатына ылғалдың көтерілуін, себілген дақыл тұқымдарының топырақпен және оның ылғалмен жанасуын қамтамасыз етеді.</a:t>
            </a:r>
            <a:r>
              <a:rPr lang="kk-KZ" sz="3600" dirty="0">
                <a:solidFill>
                  <a:prstClr val="black"/>
                </a:solidFill>
                <a:cs typeface="Times New Roman" panose="02020603050405020304" pitchFamily="18" charset="0"/>
              </a:rPr>
              <a:t> </a:t>
            </a:r>
            <a:r>
              <a:rPr lang="kk-KZ" sz="3600" dirty="0" smtClean="0">
                <a:solidFill>
                  <a:prstClr val="black"/>
                </a:solidFill>
                <a:cs typeface="Times New Roman" panose="02020603050405020304" pitchFamily="18" charset="0"/>
              </a:rPr>
              <a:t>Нығыздау </a:t>
            </a:r>
            <a:r>
              <a:rPr lang="kk-KZ" sz="3600" dirty="0">
                <a:solidFill>
                  <a:prstClr val="black"/>
                </a:solidFill>
                <a:cs typeface="Times New Roman" panose="02020603050405020304" pitchFamily="18" charset="0"/>
              </a:rPr>
              <a:t>топырақтың төменгі жағынан үстіңгі қабатына ылғалдың көтерілуін, себілген ауылшаруашылық дақылдары тұқымдарының топырақпен және оның ылғалмен жақсы жанасуын қамтамасыз етеді, соның арақасында тұқымның жақсы бөртіп, жылдам және біркелкі көктеп шығуына мүмкіндік туғызады. Топырақты нығыздау егін себер алдында,сеіп болғаннан кейін жүргізіледі.</a:t>
            </a:r>
          </a:p>
          <a:p>
            <a:pPr marL="228600" lvl="0" indent="-228600">
              <a:lnSpc>
                <a:spcPct val="120000"/>
              </a:lnSpc>
              <a:spcBef>
                <a:spcPts val="1000"/>
              </a:spcBef>
              <a:buClr>
                <a:srgbClr val="5FA534"/>
              </a:buClr>
              <a:buSzPct val="100000"/>
            </a:pPr>
            <a:r>
              <a:rPr lang="kk-KZ" sz="3600" dirty="0">
                <a:solidFill>
                  <a:prstClr val="black"/>
                </a:solidFill>
                <a:cs typeface="Times New Roman" panose="02020603050405020304" pitchFamily="18" charset="0"/>
              </a:rPr>
              <a:t>Топырақты нығыздау мақсаты: себілген топырақтар бірдей тереңдікке сіңірілуін қамтамасыз ету үшін,борпылдақ топырақтар шөккеннен кейін өсімдіктің тамыр жүйесіне зақым келмеуі үшін.</a:t>
            </a:r>
          </a:p>
          <a:p>
            <a:pPr marL="228600" lvl="0" indent="-228600">
              <a:lnSpc>
                <a:spcPct val="120000"/>
              </a:lnSpc>
              <a:spcBef>
                <a:spcPts val="1000"/>
              </a:spcBef>
              <a:buClr>
                <a:srgbClr val="5FA534"/>
              </a:buClr>
              <a:buSzPct val="100000"/>
            </a:pPr>
            <a:endParaRPr lang="kk-KZ" sz="3600"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26257609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9375" y="3861048"/>
            <a:ext cx="8879605" cy="2808312"/>
          </a:xfrm>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algn="ctr"/>
            <a:r>
              <a:rPr lang="kk-KZ" sz="2400" dirty="0">
                <a:solidFill>
                  <a:schemeClr val="bg1"/>
                </a:solidFill>
                <a:cs typeface="Times New Roman" panose="02020603050405020304" pitchFamily="18" charset="0"/>
              </a:rPr>
              <a:t>Топырақты нығыздауды гранулометриялық құрамы жеңіл,егін себер алдында ғана өңделген жерлерде және қуаңшыл аймақтарда жүргізген жөн.Ал, гранулометриялық құрамы ауыр және тым ылғалды топырақтарды нығыздауға болмайды,өйткені өсімдіктің өніп</a:t>
            </a:r>
            <a:r>
              <a:rPr lang="ru-RU" sz="2400" dirty="0">
                <a:solidFill>
                  <a:schemeClr val="bg1"/>
                </a:solidFill>
                <a:cs typeface="Times New Roman" panose="02020603050405020304" pitchFamily="18" charset="0"/>
              </a:rPr>
              <a:t>-</a:t>
            </a:r>
            <a:r>
              <a:rPr lang="kk-KZ" sz="2400" dirty="0">
                <a:solidFill>
                  <a:schemeClr val="bg1"/>
                </a:solidFill>
                <a:cs typeface="Times New Roman" panose="02020603050405020304" pitchFamily="18" charset="0"/>
              </a:rPr>
              <a:t>өсуіне кері әсері тиеді.Топырақты нығыздау әртүрлі катоктармен, малалармен жүргізіледі</a:t>
            </a:r>
            <a:r>
              <a:rPr lang="kk-KZ" sz="2400" dirty="0">
                <a:solidFill>
                  <a:schemeClr val="bg1"/>
                </a:solidFill>
              </a:rPr>
              <a:t>.</a:t>
            </a:r>
            <a:endParaRPr lang="ru-RU" sz="2400" dirty="0">
              <a:solidFill>
                <a:schemeClr val="bg1"/>
              </a:solidFill>
            </a:endParaRPr>
          </a:p>
        </p:txBody>
      </p:sp>
      <p:pic>
        <p:nvPicPr>
          <p:cNvPr id="4" name="Рисунок 3"/>
          <p:cNvPicPr>
            <a:picLocks noChangeAspect="1"/>
          </p:cNvPicPr>
          <p:nvPr/>
        </p:nvPicPr>
        <p:blipFill>
          <a:blip r:embed="rId3"/>
          <a:stretch>
            <a:fillRect/>
          </a:stretch>
        </p:blipFill>
        <p:spPr>
          <a:xfrm>
            <a:off x="4499992" y="332656"/>
            <a:ext cx="3888432" cy="3394304"/>
          </a:xfrm>
          <a:prstGeom prst="rect">
            <a:avLst/>
          </a:prstGeom>
        </p:spPr>
      </p:pic>
      <p:pic>
        <p:nvPicPr>
          <p:cNvPr id="5" name="Рисунок 4"/>
          <p:cNvPicPr>
            <a:picLocks noChangeAspect="1"/>
          </p:cNvPicPr>
          <p:nvPr/>
        </p:nvPicPr>
        <p:blipFill>
          <a:blip r:embed="rId4"/>
          <a:stretch>
            <a:fillRect/>
          </a:stretch>
        </p:blipFill>
        <p:spPr>
          <a:xfrm>
            <a:off x="539552" y="332655"/>
            <a:ext cx="3960440" cy="3394304"/>
          </a:xfrm>
          <a:prstGeom prst="rect">
            <a:avLst/>
          </a:prstGeom>
        </p:spPr>
      </p:pic>
    </p:spTree>
    <p:extLst>
      <p:ext uri="{BB962C8B-B14F-4D97-AF65-F5344CB8AC3E}">
        <p14:creationId xmlns:p14="http://schemas.microsoft.com/office/powerpoint/2010/main" val="161964899"/>
      </p:ext>
    </p:extLst>
  </p:cSld>
  <p:clrMapOvr>
    <a:masterClrMapping/>
  </p:clrMapOvr>
  <p:transition spd="slow">
    <p:wipe/>
    <p:sndAc>
      <p:stSnd>
        <p:snd r:embed="rId2" name="camera.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260648"/>
            <a:ext cx="8640960" cy="6264696"/>
          </a:xfrm>
        </p:spPr>
        <p:style>
          <a:lnRef idx="3">
            <a:schemeClr val="lt1"/>
          </a:lnRef>
          <a:fillRef idx="1">
            <a:schemeClr val="accent4"/>
          </a:fillRef>
          <a:effectRef idx="1">
            <a:schemeClr val="accent4"/>
          </a:effectRef>
          <a:fontRef idx="minor">
            <a:schemeClr val="lt1"/>
          </a:fontRef>
        </p:style>
        <p:txBody>
          <a:bodyPr>
            <a:normAutofit fontScale="92500"/>
          </a:bodyPr>
          <a:lstStyle/>
          <a:p>
            <a:r>
              <a:rPr lang="kk-KZ" b="1" i="1" u="sng" dirty="0" smtClean="0">
                <a:solidFill>
                  <a:srgbClr val="FF0000"/>
                </a:solidFill>
              </a:rPr>
              <a:t>Топырақты араластыру- </a:t>
            </a:r>
            <a:r>
              <a:rPr lang="kk-KZ" sz="2800" dirty="0" smtClean="0">
                <a:solidFill>
                  <a:schemeClr val="bg1"/>
                </a:solidFill>
              </a:rPr>
              <a:t>оның өңделетін қабатының біркелкі болуын қамтамасыз ету және бөлшектерінің мөлшерін кішірейту үшін жүргізілетін технологиялық процесті араластыру деп атайды.Нәтижесінде топырақ бөлшектерінің мөлшері өзгереді, танапқа берілген органикалық, минералдық, жасыл тыңайтқыштар және микроорганизмдер өңделу қабатының өң бойына біркелкі жайылады.Гранулометриялық құрамы жеңіл, эрозияға тез ұшырайтын жерлерде,танап бетінде міндетті түрде аңыз бен өсімдік қалдықтары сақталуға тиісті танаптарда топырақты араластыруға болмайды.Топырақты араластыру шолақ түренсіз соқалармен, сыдыра жыртқыштармен, культиваторлармен, фрезалармен жүзеге асырылады.</a:t>
            </a:r>
          </a:p>
          <a:p>
            <a:endParaRPr lang="kk-KZ" dirty="0" smtClean="0">
              <a:solidFill>
                <a:schemeClr val="bg1"/>
              </a:solidFill>
            </a:endParaRPr>
          </a:p>
          <a:p>
            <a:endParaRPr lang="ru-RU" dirty="0">
              <a:solidFill>
                <a:schemeClr val="bg1"/>
              </a:solidFill>
            </a:endParaRPr>
          </a:p>
        </p:txBody>
      </p:sp>
    </p:spTree>
    <p:extLst>
      <p:ext uri="{BB962C8B-B14F-4D97-AF65-F5344CB8AC3E}">
        <p14:creationId xmlns:p14="http://schemas.microsoft.com/office/powerpoint/2010/main" val="2189537951"/>
      </p:ext>
    </p:extLst>
  </p:cSld>
  <p:clrMapOvr>
    <a:masterClrMapping/>
  </p:clrMapOvr>
  <p:transition spd="slow">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3"/>
            <a:ext cx="5218462" cy="31683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832" y="3345530"/>
            <a:ext cx="5688632" cy="32518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p:cNvSpPr txBox="1"/>
          <p:nvPr/>
        </p:nvSpPr>
        <p:spPr>
          <a:xfrm>
            <a:off x="539552" y="4935663"/>
            <a:ext cx="2376264" cy="646331"/>
          </a:xfrm>
          <a:prstGeom prst="rect">
            <a:avLst/>
          </a:prstGeom>
          <a:noFill/>
        </p:spPr>
        <p:txBody>
          <a:bodyPr wrap="square" rtlCol="0">
            <a:spAutoFit/>
          </a:bodyPr>
          <a:lstStyle/>
          <a:p>
            <a:r>
              <a:rPr lang="kk-KZ" sz="3600" b="1" i="1" dirty="0" smtClean="0">
                <a:solidFill>
                  <a:schemeClr val="bg1"/>
                </a:solidFill>
              </a:rPr>
              <a:t>ПТ-165М</a:t>
            </a:r>
            <a:endParaRPr lang="ru-RU" sz="3600" b="1" i="1" dirty="0">
              <a:solidFill>
                <a:schemeClr val="bg1"/>
              </a:solidFill>
            </a:endParaRPr>
          </a:p>
        </p:txBody>
      </p:sp>
      <p:sp>
        <p:nvSpPr>
          <p:cNvPr id="3" name="TextBox 2"/>
          <p:cNvSpPr txBox="1"/>
          <p:nvPr/>
        </p:nvSpPr>
        <p:spPr>
          <a:xfrm>
            <a:off x="5633957" y="1094927"/>
            <a:ext cx="3114507" cy="646331"/>
          </a:xfrm>
          <a:prstGeom prst="rect">
            <a:avLst/>
          </a:prstGeom>
          <a:noFill/>
        </p:spPr>
        <p:txBody>
          <a:bodyPr wrap="none" rtlCol="0">
            <a:spAutoFit/>
          </a:bodyPr>
          <a:lstStyle/>
          <a:p>
            <a:r>
              <a:rPr lang="en-US" sz="3600" b="1" i="1" dirty="0" smtClean="0">
                <a:solidFill>
                  <a:schemeClr val="bg1"/>
                </a:solidFill>
              </a:rPr>
              <a:t>BACHULS 16</a:t>
            </a:r>
            <a:r>
              <a:rPr lang="kk-KZ" sz="3600" b="1" i="1" dirty="0" smtClean="0">
                <a:solidFill>
                  <a:schemeClr val="bg1"/>
                </a:solidFill>
              </a:rPr>
              <a:t>.36</a:t>
            </a:r>
            <a:endParaRPr lang="ru-RU" sz="3600" b="1" i="1" dirty="0">
              <a:solidFill>
                <a:schemeClr val="bg1"/>
              </a:solidFill>
            </a:endParaRPr>
          </a:p>
        </p:txBody>
      </p:sp>
    </p:spTree>
    <p:extLst>
      <p:ext uri="{BB962C8B-B14F-4D97-AF65-F5344CB8AC3E}">
        <p14:creationId xmlns:p14="http://schemas.microsoft.com/office/powerpoint/2010/main" val="3653753587"/>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39"/>
            <a:ext cx="8856984" cy="3024337"/>
          </a:xfrm>
        </p:spPr>
        <p:style>
          <a:lnRef idx="2">
            <a:schemeClr val="accent4">
              <a:shade val="50000"/>
            </a:schemeClr>
          </a:lnRef>
          <a:fillRef idx="1">
            <a:schemeClr val="accent4"/>
          </a:fillRef>
          <a:effectRef idx="0">
            <a:schemeClr val="accent4"/>
          </a:effectRef>
          <a:fontRef idx="minor">
            <a:schemeClr val="lt1"/>
          </a:fontRef>
        </p:style>
        <p:txBody>
          <a:bodyPr>
            <a:noAutofit/>
          </a:bodyPr>
          <a:lstStyle/>
          <a:p>
            <a:r>
              <a:rPr lang="kk-KZ" sz="2800" b="1" i="1" dirty="0" smtClean="0">
                <a:solidFill>
                  <a:srgbClr val="FF0000"/>
                </a:solidFill>
              </a:rPr>
              <a:t>Малалау-</a:t>
            </a:r>
            <a:r>
              <a:rPr lang="kk-KZ" sz="2800" dirty="0" smtClean="0"/>
              <a:t> </a:t>
            </a:r>
            <a:r>
              <a:rPr lang="kk-KZ" sz="2800" dirty="0" smtClean="0">
                <a:solidFill>
                  <a:schemeClr val="bg1"/>
                </a:solidFill>
              </a:rPr>
              <a:t>суармалы жерлерден танаптардың беткі қабатын тегістеу және нығыздау үшін топырақты малалайды. Ол үшін арнайы құрал мала пайдаланылады. Малалау кезінде жердің ой-шұқыры тегістеліп, ірі кесектер ұсақталып ойпаң жерге жылжып түсіріледі. Малаланған танап біршама тегістеліп, берілген су біркелкі жайылады. </a:t>
            </a:r>
            <a:endParaRPr lang="ru-RU" sz="2800" dirty="0">
              <a:solidFill>
                <a:schemeClr val="bg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384" y="3458433"/>
            <a:ext cx="4824536" cy="32403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2101" y="3392895"/>
            <a:ext cx="3616978" cy="32754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3514304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496944" cy="6120680"/>
          </a:xfrm>
        </p:spPr>
        <p:style>
          <a:lnRef idx="2">
            <a:schemeClr val="accent3">
              <a:shade val="50000"/>
            </a:schemeClr>
          </a:lnRef>
          <a:fillRef idx="1">
            <a:schemeClr val="accent3"/>
          </a:fillRef>
          <a:effectRef idx="0">
            <a:schemeClr val="accent3"/>
          </a:effectRef>
          <a:fontRef idx="minor">
            <a:schemeClr val="lt1"/>
          </a:fontRef>
        </p:style>
        <p:txBody>
          <a:bodyPr>
            <a:noAutofit/>
          </a:bodyPr>
          <a:lstStyle/>
          <a:p>
            <a:r>
              <a:rPr lang="ru-RU" sz="2600" b="1" i="1" u="sng" dirty="0" err="1">
                <a:solidFill>
                  <a:srgbClr val="FF0000"/>
                </a:solidFill>
              </a:rPr>
              <a:t>Тырмалау</a:t>
            </a:r>
            <a:r>
              <a:rPr lang="ru-RU" sz="2600" b="1" dirty="0">
                <a:solidFill>
                  <a:schemeClr val="bg1"/>
                </a:solidFill>
              </a:rPr>
              <a:t> </a:t>
            </a:r>
            <a:r>
              <a:rPr lang="ru-RU" sz="2600" dirty="0">
                <a:solidFill>
                  <a:schemeClr val="bg1"/>
                </a:solidFill>
              </a:rPr>
              <a:t>- </a:t>
            </a:r>
            <a:r>
              <a:rPr lang="ru-RU" sz="2600" dirty="0" err="1">
                <a:solidFill>
                  <a:schemeClr val="bg1"/>
                </a:solidFill>
              </a:rPr>
              <a:t>танапта</a:t>
            </a:r>
            <a:r>
              <a:rPr lang="ru-RU" sz="2600" dirty="0">
                <a:solidFill>
                  <a:schemeClr val="bg1"/>
                </a:solidFill>
              </a:rPr>
              <a:t> </a:t>
            </a:r>
            <a:r>
              <a:rPr lang="ru-RU" sz="2600" dirty="0" err="1">
                <a:solidFill>
                  <a:schemeClr val="bg1"/>
                </a:solidFill>
              </a:rPr>
              <a:t>ылғал</a:t>
            </a:r>
            <a:r>
              <a:rPr lang="ru-RU" sz="2600" dirty="0">
                <a:solidFill>
                  <a:schemeClr val="bg1"/>
                </a:solidFill>
              </a:rPr>
              <a:t> </a:t>
            </a:r>
            <a:r>
              <a:rPr lang="ru-RU" sz="2600" dirty="0" err="1">
                <a:solidFill>
                  <a:schemeClr val="bg1"/>
                </a:solidFill>
              </a:rPr>
              <a:t>сақтау</a:t>
            </a:r>
            <a:r>
              <a:rPr lang="ru-RU" sz="2600" dirty="0">
                <a:solidFill>
                  <a:schemeClr val="bg1"/>
                </a:solidFill>
              </a:rPr>
              <a:t>, </a:t>
            </a:r>
            <a:r>
              <a:rPr lang="ru-RU" sz="2600" dirty="0" err="1">
                <a:solidFill>
                  <a:schemeClr val="bg1"/>
                </a:solidFill>
              </a:rPr>
              <a:t>арамшөптердің</a:t>
            </a:r>
            <a:r>
              <a:rPr lang="ru-RU" sz="2600" dirty="0">
                <a:solidFill>
                  <a:schemeClr val="bg1"/>
                </a:solidFill>
              </a:rPr>
              <a:t>  </a:t>
            </a:r>
            <a:r>
              <a:rPr lang="ru-RU" sz="2600" dirty="0" err="1">
                <a:solidFill>
                  <a:schemeClr val="bg1"/>
                </a:solidFill>
              </a:rPr>
              <a:t>жас</a:t>
            </a:r>
            <a:r>
              <a:rPr lang="ru-RU" sz="2600" dirty="0">
                <a:solidFill>
                  <a:schemeClr val="bg1"/>
                </a:solidFill>
              </a:rPr>
              <a:t> </a:t>
            </a:r>
            <a:r>
              <a:rPr lang="ru-RU" sz="2600" dirty="0" err="1">
                <a:solidFill>
                  <a:schemeClr val="bg1"/>
                </a:solidFill>
              </a:rPr>
              <a:t>өскіндерін</a:t>
            </a:r>
            <a:r>
              <a:rPr lang="ru-RU" sz="2600" dirty="0">
                <a:solidFill>
                  <a:schemeClr val="bg1"/>
                </a:solidFill>
              </a:rPr>
              <a:t> </a:t>
            </a:r>
            <a:r>
              <a:rPr lang="en-US" sz="2600" dirty="0">
                <a:solidFill>
                  <a:schemeClr val="bg1"/>
                </a:solidFill>
              </a:rPr>
              <a:t> (</a:t>
            </a:r>
            <a:r>
              <a:rPr lang="kk-KZ" sz="2600" dirty="0">
                <a:solidFill>
                  <a:schemeClr val="bg1"/>
                </a:solidFill>
              </a:rPr>
              <a:t>жіпшелерін</a:t>
            </a:r>
            <a:r>
              <a:rPr lang="en-US" sz="2600" dirty="0">
                <a:solidFill>
                  <a:schemeClr val="bg1"/>
                </a:solidFill>
              </a:rPr>
              <a:t>)</a:t>
            </a:r>
            <a:r>
              <a:rPr lang="kk-KZ" sz="2600" dirty="0">
                <a:solidFill>
                  <a:schemeClr val="bg1"/>
                </a:solidFill>
              </a:rPr>
              <a:t> құрту, танапты тегістеу үшін жүргізілетін  топырақ өңдеу тәсілі.</a:t>
            </a:r>
            <a:endParaRPr lang="ru-RU" sz="2600" dirty="0">
              <a:solidFill>
                <a:schemeClr val="bg1"/>
              </a:solidFill>
            </a:endParaRPr>
          </a:p>
          <a:p>
            <a:pPr lvl="1"/>
            <a:r>
              <a:rPr lang="kk-KZ" sz="2600" b="1" i="1" dirty="0">
                <a:solidFill>
                  <a:schemeClr val="bg1"/>
                </a:solidFill>
              </a:rPr>
              <a:t>Тісті тырмалар-</a:t>
            </a:r>
            <a:r>
              <a:rPr lang="kk-KZ" sz="2600" dirty="0">
                <a:solidFill>
                  <a:schemeClr val="bg1"/>
                </a:solidFill>
              </a:rPr>
              <a:t>  жер қайырмалы соқалармен өңделен танаптарда қолданылады.</a:t>
            </a:r>
          </a:p>
          <a:p>
            <a:pPr lvl="1"/>
            <a:r>
              <a:rPr lang="kk-KZ" sz="2600" b="1" i="1" dirty="0">
                <a:solidFill>
                  <a:schemeClr val="bg1"/>
                </a:solidFill>
              </a:rPr>
              <a:t>Дискілі тырмалар- </a:t>
            </a:r>
            <a:r>
              <a:rPr lang="kk-KZ" sz="2600" dirty="0">
                <a:solidFill>
                  <a:schemeClr val="bg1"/>
                </a:solidFill>
              </a:rPr>
              <a:t>топырақ кесектерін  жақсы ұсатады, шым қыртысын тіліп, оларды қопсытады.Сондықтан оларды гранулометриялық құрамы ауыр, нашар өңделген жерлерде қолданылады.</a:t>
            </a:r>
          </a:p>
          <a:p>
            <a:pPr lvl="1"/>
            <a:r>
              <a:rPr lang="kk-KZ" sz="2600" b="1" i="1" dirty="0">
                <a:solidFill>
                  <a:schemeClr val="bg1"/>
                </a:solidFill>
              </a:rPr>
              <a:t>Инелі тырмалар-  </a:t>
            </a:r>
            <a:r>
              <a:rPr lang="kk-KZ" sz="2600" dirty="0">
                <a:solidFill>
                  <a:schemeClr val="bg1"/>
                </a:solidFill>
              </a:rPr>
              <a:t>танап бетіне аңыз және өсімдік қалдықтарын сақталу үшін жазықтабан сыдыратілгіш культиваторлармен өңделен танаптарда пайдаланады.</a:t>
            </a:r>
          </a:p>
          <a:p>
            <a:endParaRPr lang="ru-RU" sz="2600" dirty="0">
              <a:solidFill>
                <a:schemeClr val="bg1"/>
              </a:solidFill>
            </a:endParaRPr>
          </a:p>
          <a:p>
            <a:endParaRPr lang="ru-RU" sz="2600" dirty="0">
              <a:solidFill>
                <a:schemeClr val="bg1"/>
              </a:solidFill>
            </a:endParaRPr>
          </a:p>
        </p:txBody>
      </p:sp>
    </p:spTree>
    <p:extLst>
      <p:ext uri="{BB962C8B-B14F-4D97-AF65-F5344CB8AC3E}">
        <p14:creationId xmlns:p14="http://schemas.microsoft.com/office/powerpoint/2010/main" val="142615938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260648"/>
            <a:ext cx="8291264" cy="1257003"/>
          </a:xfrm>
        </p:spPr>
        <p:txBody>
          <a:bodyPr>
            <a:normAutofit fontScale="85000" lnSpcReduction="10000"/>
          </a:bodyPr>
          <a:lstStyle/>
          <a:p>
            <a:r>
              <a:rPr lang="kk-KZ" dirty="0" smtClean="0"/>
              <a:t>Топырақты тырмалау үшін </a:t>
            </a:r>
            <a:r>
              <a:rPr lang="kk-KZ" dirty="0" smtClean="0">
                <a:solidFill>
                  <a:srgbClr val="FFFF00"/>
                </a:solidFill>
              </a:rPr>
              <a:t>тісті БЗСС-1, БЗТС-1, ЗБП-0,6 А, инелі БИГ-3А, дискілі БДТ-7 және ДГ-10, ЛДГ-20П</a:t>
            </a:r>
            <a:r>
              <a:rPr lang="kk-KZ" dirty="0" smtClean="0"/>
              <a:t> сыдыра жыртқыштар қолданылады.</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54130"/>
            <a:ext cx="571500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3940" y="4082058"/>
            <a:ext cx="5416476" cy="2549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590" y="4221088"/>
            <a:ext cx="2839663" cy="2524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9164" y="1571625"/>
            <a:ext cx="2463755" cy="2463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17074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496944" cy="6408712"/>
          </a:xfrm>
        </p:spPr>
        <p:style>
          <a:lnRef idx="2">
            <a:schemeClr val="accent6">
              <a:shade val="50000"/>
            </a:schemeClr>
          </a:lnRef>
          <a:fillRef idx="1">
            <a:schemeClr val="accent6"/>
          </a:fillRef>
          <a:effectRef idx="0">
            <a:schemeClr val="accent6"/>
          </a:effectRef>
          <a:fontRef idx="minor">
            <a:schemeClr val="lt1"/>
          </a:fontRef>
        </p:style>
        <p:txBody>
          <a:bodyPr>
            <a:normAutofit fontScale="85000" lnSpcReduction="10000"/>
          </a:bodyPr>
          <a:lstStyle/>
          <a:p>
            <a:r>
              <a:rPr lang="kk-KZ" b="1" i="1" u="sng" dirty="0">
                <a:solidFill>
                  <a:srgbClr val="FF0000"/>
                </a:solidFill>
              </a:rPr>
              <a:t>Танап бетінде аңызды сақтау- </a:t>
            </a:r>
            <a:r>
              <a:rPr lang="kk-KZ" dirty="0">
                <a:solidFill>
                  <a:schemeClr val="bg1"/>
                </a:solidFill>
              </a:rPr>
              <a:t>топырақты жел эрозиясынан қорғауға, танапта қыста қарды көп тоқтатуға пайдасы бар. Топырақ бетінде қалған өсімдік қалдықтары топырақты біркеп жауып, одан ылғалдың буланып ұшып кетпеуімен қатар атмосфералық жауын-шашынның топыраққа жақсы сіңуін қамтамасыз етеді, яғни оның ылғалдық режимін жақсартады</a:t>
            </a:r>
            <a:r>
              <a:rPr lang="kk-KZ" dirty="0" smtClean="0">
                <a:solidFill>
                  <a:schemeClr val="bg1"/>
                </a:solidFill>
              </a:rPr>
              <a:t>. Жерді түренді соқамен аударып жыртқанда танаптың үстінде ештеңе қалмайды, барлық өсімдік қалдықтарымен аңыздар топыраққа сіңіріліп жіберіледі.Сол себепті танап бетінде аңызды және өсімдік қалдықтарын мүмкіндігінше сақтаған жөн. Ол аңызды сақтау технологиялық процесі арқылы жүзеге асады. Бұл процес әр түлі жазық табан сыдыра қопсытқыштар, инел тырмалар, арнайы дән сепкіштер арқылы жүзеге асырылады.  </a:t>
            </a:r>
            <a:endParaRPr lang="ru-RU" dirty="0">
              <a:solidFill>
                <a:schemeClr val="bg1"/>
              </a:solidFill>
            </a:endParaRPr>
          </a:p>
          <a:p>
            <a:endParaRPr lang="ru-RU" dirty="0"/>
          </a:p>
        </p:txBody>
      </p:sp>
    </p:spTree>
    <p:extLst>
      <p:ext uri="{BB962C8B-B14F-4D97-AF65-F5344CB8AC3E}">
        <p14:creationId xmlns:p14="http://schemas.microsoft.com/office/powerpoint/2010/main" val="2628642635"/>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332657"/>
            <a:ext cx="8784976" cy="6264696"/>
          </a:xfrm>
        </p:spPr>
        <p:style>
          <a:lnRef idx="2">
            <a:schemeClr val="accent1">
              <a:shade val="50000"/>
            </a:schemeClr>
          </a:lnRef>
          <a:fillRef idx="1">
            <a:schemeClr val="accent1"/>
          </a:fillRef>
          <a:effectRef idx="0">
            <a:schemeClr val="accent1"/>
          </a:effectRef>
          <a:fontRef idx="minor">
            <a:schemeClr val="lt1"/>
          </a:fontRef>
        </p:style>
        <p:txBody>
          <a:bodyPr>
            <a:normAutofit fontScale="77500" lnSpcReduction="20000"/>
          </a:bodyPr>
          <a:lstStyle/>
          <a:p>
            <a:r>
              <a:rPr lang="kk-KZ" b="1" i="1" dirty="0" smtClean="0">
                <a:solidFill>
                  <a:srgbClr val="FF0000"/>
                </a:solidFill>
              </a:rPr>
              <a:t>Культивациялау</a:t>
            </a:r>
            <a:r>
              <a:rPr lang="kk-KZ" dirty="0" smtClean="0">
                <a:solidFill>
                  <a:schemeClr val="bg1"/>
                </a:solidFill>
              </a:rPr>
              <a:t>-жер өңдеудегі жыртудан кейінгі көп ең қолданылатын маңызды топырақ өңдеу тәсілі. Культивациялау кезінде топырақ қопсытылады, араластырылады және арамшөптер қырқылады. Сонымен қатар онымен өсімдіктерді түптеуге, үстеп қоректендіруге болады.</a:t>
            </a:r>
          </a:p>
          <a:p>
            <a:r>
              <a:rPr lang="kk-KZ" dirty="0" smtClean="0">
                <a:solidFill>
                  <a:schemeClr val="bg1"/>
                </a:solidFill>
              </a:rPr>
              <a:t>Культивациялаудың екі түрі болады: тегіс және қатараралықты культивациялау.</a:t>
            </a:r>
          </a:p>
          <a:p>
            <a:r>
              <a:rPr lang="kk-KZ" dirty="0" smtClean="0">
                <a:solidFill>
                  <a:schemeClr val="bg1"/>
                </a:solidFill>
              </a:rPr>
              <a:t>Тегіс культивациялау өсімдіктер жоқ жерлерде, яғни егін себер алдында, оны жинағаннан кейін және таза парларда жүргізіледі. Ал қатар аралықты культивациялау отамалы дақылдарды күтіп-баптағанда жүзеге асырылады. Қатар аралықты өңдегенде өсімдіктер қасында өңделмейтін қорғау алаңшалары қалдырылады, олар өсімдік тамырларын қырқылудан сақтайды. Отамалы дақылдардың өніп-өсуі барысында олардың қатар аралықтарын өңдеген кезде минералдық тыңайтқыштарды қосымша қоректік зат есебінен беруге болады.</a:t>
            </a:r>
          </a:p>
        </p:txBody>
      </p:sp>
    </p:spTree>
    <p:extLst>
      <p:ext uri="{BB962C8B-B14F-4D97-AF65-F5344CB8AC3E}">
        <p14:creationId xmlns:p14="http://schemas.microsoft.com/office/powerpoint/2010/main" val="339752386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260648"/>
            <a:ext cx="8229600" cy="1180728"/>
          </a:xfrm>
        </p:spPr>
        <p:txBody>
          <a:bodyPr>
            <a:normAutofit fontScale="77500" lnSpcReduction="20000"/>
          </a:bodyPr>
          <a:lstStyle/>
          <a:p>
            <a:r>
              <a:rPr lang="kk-KZ" dirty="0" smtClean="0"/>
              <a:t>Топырақты культивациялау үшін әр түрлі культиваторлар қолданылады. Оларға </a:t>
            </a:r>
            <a:r>
              <a:rPr lang="kk-KZ" dirty="0" smtClean="0">
                <a:solidFill>
                  <a:srgbClr val="FFFF00"/>
                </a:solidFill>
              </a:rPr>
              <a:t>КРН-4,2 КРН-5,6 РВК-4,2 КОН-4,2 КПШ-9, КПШ-11, ОП-8, Оп-12, ОПТ-3-5 </a:t>
            </a:r>
            <a:r>
              <a:rPr lang="kk-KZ" dirty="0" smtClean="0"/>
              <a:t>және т.б жатады.</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52" y="1412776"/>
            <a:ext cx="4536504" cy="2600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425352"/>
            <a:ext cx="3998200" cy="2507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0536" y="4050410"/>
            <a:ext cx="4257191" cy="2641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752" y="4149080"/>
            <a:ext cx="4430248"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15191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4221088"/>
            <a:ext cx="8568952" cy="2298746"/>
          </a:xfrm>
        </p:spPr>
        <p:style>
          <a:lnRef idx="3">
            <a:schemeClr val="lt1"/>
          </a:lnRef>
          <a:fillRef idx="1">
            <a:schemeClr val="accent3"/>
          </a:fillRef>
          <a:effectRef idx="1">
            <a:schemeClr val="accent3"/>
          </a:effectRef>
          <a:fontRef idx="minor">
            <a:schemeClr val="lt1"/>
          </a:fontRef>
        </p:style>
        <p:txBody>
          <a:bodyPr>
            <a:noAutofit/>
          </a:bodyPr>
          <a:lstStyle/>
          <a:p>
            <a:r>
              <a:rPr lang="ru-RU" sz="2800" dirty="0" err="1" smtClean="0">
                <a:solidFill>
                  <a:schemeClr val="bg1"/>
                </a:solidFill>
              </a:rPr>
              <a:t>Осының</a:t>
            </a:r>
            <a:r>
              <a:rPr lang="ru-RU" sz="2800" dirty="0" smtClean="0">
                <a:solidFill>
                  <a:schemeClr val="bg1"/>
                </a:solidFill>
              </a:rPr>
              <a:t> </a:t>
            </a:r>
            <a:r>
              <a:rPr lang="ru-RU" sz="2800" dirty="0" err="1">
                <a:solidFill>
                  <a:schemeClr val="bg1"/>
                </a:solidFill>
              </a:rPr>
              <a:t>салдарынан</a:t>
            </a:r>
            <a:r>
              <a:rPr lang="ru-RU" sz="2800" dirty="0">
                <a:solidFill>
                  <a:schemeClr val="bg1"/>
                </a:solidFill>
              </a:rPr>
              <a:t> </a:t>
            </a:r>
            <a:r>
              <a:rPr lang="ru-RU" sz="2800" dirty="0" err="1">
                <a:solidFill>
                  <a:schemeClr val="bg1"/>
                </a:solidFill>
              </a:rPr>
              <a:t>топырақтың</a:t>
            </a:r>
            <a:r>
              <a:rPr lang="ru-RU" sz="2800" dirty="0">
                <a:solidFill>
                  <a:schemeClr val="bg1"/>
                </a:solidFill>
              </a:rPr>
              <a:t> </a:t>
            </a:r>
            <a:r>
              <a:rPr lang="ru-RU" sz="2800" dirty="0" err="1">
                <a:solidFill>
                  <a:schemeClr val="bg1"/>
                </a:solidFill>
              </a:rPr>
              <a:t>үстіңгі</a:t>
            </a:r>
            <a:r>
              <a:rPr lang="ru-RU" sz="2800" dirty="0">
                <a:solidFill>
                  <a:schemeClr val="bg1"/>
                </a:solidFill>
              </a:rPr>
              <a:t> </a:t>
            </a:r>
            <a:r>
              <a:rPr lang="ru-RU" sz="2800" dirty="0" err="1">
                <a:solidFill>
                  <a:schemeClr val="bg1"/>
                </a:solidFill>
              </a:rPr>
              <a:t>қабаты</a:t>
            </a:r>
            <a:r>
              <a:rPr lang="ru-RU" sz="2800" dirty="0">
                <a:solidFill>
                  <a:schemeClr val="bg1"/>
                </a:solidFill>
              </a:rPr>
              <a:t> </a:t>
            </a:r>
            <a:r>
              <a:rPr lang="ru-RU" sz="2800" dirty="0" err="1">
                <a:solidFill>
                  <a:schemeClr val="bg1"/>
                </a:solidFill>
              </a:rPr>
              <a:t>зақымдануға</a:t>
            </a:r>
            <a:r>
              <a:rPr lang="ru-RU" sz="2800" dirty="0">
                <a:solidFill>
                  <a:schemeClr val="bg1"/>
                </a:solidFill>
              </a:rPr>
              <a:t> </a:t>
            </a:r>
            <a:r>
              <a:rPr lang="ru-RU" sz="2800" dirty="0" err="1">
                <a:solidFill>
                  <a:schemeClr val="bg1"/>
                </a:solidFill>
              </a:rPr>
              <a:t>ұшырайды</a:t>
            </a:r>
            <a:r>
              <a:rPr lang="ru-RU" sz="2800" dirty="0">
                <a:solidFill>
                  <a:schemeClr val="bg1"/>
                </a:solidFill>
              </a:rPr>
              <a:t>. </a:t>
            </a:r>
            <a:r>
              <a:rPr lang="ru-RU" sz="2800" dirty="0" err="1">
                <a:solidFill>
                  <a:schemeClr val="bg1"/>
                </a:solidFill>
              </a:rPr>
              <a:t>Зақымдануды</a:t>
            </a:r>
            <a:r>
              <a:rPr lang="ru-RU" sz="2800" dirty="0">
                <a:solidFill>
                  <a:schemeClr val="bg1"/>
                </a:solidFill>
              </a:rPr>
              <a:t> </a:t>
            </a:r>
            <a:r>
              <a:rPr lang="ru-RU" sz="2800" dirty="0" err="1">
                <a:solidFill>
                  <a:schemeClr val="bg1"/>
                </a:solidFill>
              </a:rPr>
              <a:t>болдырмау</a:t>
            </a:r>
            <a:r>
              <a:rPr lang="ru-RU" sz="2800" dirty="0">
                <a:solidFill>
                  <a:schemeClr val="bg1"/>
                </a:solidFill>
              </a:rPr>
              <a:t> </a:t>
            </a:r>
            <a:r>
              <a:rPr lang="ru-RU" sz="2800" dirty="0" err="1">
                <a:solidFill>
                  <a:schemeClr val="bg1"/>
                </a:solidFill>
              </a:rPr>
              <a:t>үшін</a:t>
            </a:r>
            <a:r>
              <a:rPr lang="ru-RU" sz="2800" dirty="0">
                <a:solidFill>
                  <a:schemeClr val="bg1"/>
                </a:solidFill>
              </a:rPr>
              <a:t> </a:t>
            </a:r>
            <a:r>
              <a:rPr lang="ru-RU" sz="2800" dirty="0" err="1">
                <a:solidFill>
                  <a:schemeClr val="bg1"/>
                </a:solidFill>
              </a:rPr>
              <a:t>топырақты</a:t>
            </a:r>
            <a:r>
              <a:rPr lang="ru-RU" sz="2800" dirty="0">
                <a:solidFill>
                  <a:schemeClr val="bg1"/>
                </a:solidFill>
              </a:rPr>
              <a:t> 180 </a:t>
            </a:r>
            <a:r>
              <a:rPr lang="ru-RU" sz="2800" dirty="0" err="1">
                <a:solidFill>
                  <a:schemeClr val="bg1"/>
                </a:solidFill>
              </a:rPr>
              <a:t>градусқа</a:t>
            </a:r>
            <a:r>
              <a:rPr lang="ru-RU" sz="2800" dirty="0">
                <a:solidFill>
                  <a:schemeClr val="bg1"/>
                </a:solidFill>
              </a:rPr>
              <a:t> </a:t>
            </a:r>
            <a:r>
              <a:rPr lang="ru-RU" sz="2800" dirty="0" err="1">
                <a:solidFill>
                  <a:schemeClr val="bg1"/>
                </a:solidFill>
              </a:rPr>
              <a:t>аударып</a:t>
            </a:r>
            <a:r>
              <a:rPr lang="ru-RU" sz="2800" dirty="0">
                <a:solidFill>
                  <a:schemeClr val="bg1"/>
                </a:solidFill>
              </a:rPr>
              <a:t> </a:t>
            </a:r>
            <a:r>
              <a:rPr lang="ru-RU" sz="2800" dirty="0" err="1">
                <a:solidFill>
                  <a:schemeClr val="bg1"/>
                </a:solidFill>
              </a:rPr>
              <a:t>төмеге</a:t>
            </a:r>
            <a:r>
              <a:rPr lang="ru-RU" sz="2800" dirty="0">
                <a:solidFill>
                  <a:schemeClr val="bg1"/>
                </a:solidFill>
              </a:rPr>
              <a:t> </a:t>
            </a:r>
            <a:r>
              <a:rPr lang="ru-RU" sz="2800" dirty="0" err="1">
                <a:solidFill>
                  <a:schemeClr val="bg1"/>
                </a:solidFill>
              </a:rPr>
              <a:t>түсіріп</a:t>
            </a:r>
            <a:r>
              <a:rPr lang="ru-RU" sz="2800" dirty="0">
                <a:solidFill>
                  <a:schemeClr val="bg1"/>
                </a:solidFill>
              </a:rPr>
              <a:t>, ал </a:t>
            </a:r>
            <a:r>
              <a:rPr lang="ru-RU" sz="2800" dirty="0" err="1">
                <a:solidFill>
                  <a:schemeClr val="bg1"/>
                </a:solidFill>
              </a:rPr>
              <a:t>астыңғы</a:t>
            </a:r>
            <a:r>
              <a:rPr lang="ru-RU" sz="2800" dirty="0">
                <a:solidFill>
                  <a:schemeClr val="bg1"/>
                </a:solidFill>
              </a:rPr>
              <a:t> </a:t>
            </a:r>
            <a:r>
              <a:rPr lang="ru-RU" sz="2800" dirty="0" err="1">
                <a:solidFill>
                  <a:schemeClr val="bg1"/>
                </a:solidFill>
              </a:rPr>
              <a:t>қабатын</a:t>
            </a:r>
            <a:r>
              <a:rPr lang="ru-RU" sz="2800" dirty="0">
                <a:solidFill>
                  <a:schemeClr val="bg1"/>
                </a:solidFill>
              </a:rPr>
              <a:t> </a:t>
            </a:r>
            <a:r>
              <a:rPr lang="ru-RU" sz="2800" dirty="0" err="1">
                <a:solidFill>
                  <a:schemeClr val="bg1"/>
                </a:solidFill>
              </a:rPr>
              <a:t>үстіне</a:t>
            </a:r>
            <a:r>
              <a:rPr lang="ru-RU" sz="2800" dirty="0">
                <a:solidFill>
                  <a:schemeClr val="bg1"/>
                </a:solidFill>
              </a:rPr>
              <a:t> </a:t>
            </a:r>
            <a:r>
              <a:rPr lang="ru-RU" sz="2800" dirty="0" err="1">
                <a:solidFill>
                  <a:schemeClr val="bg1"/>
                </a:solidFill>
              </a:rPr>
              <a:t>ауыстыру</a:t>
            </a:r>
            <a:r>
              <a:rPr lang="ru-RU" sz="2800" dirty="0">
                <a:solidFill>
                  <a:schemeClr val="bg1"/>
                </a:solidFill>
              </a:rPr>
              <a:t> </a:t>
            </a:r>
            <a:r>
              <a:rPr lang="ru-RU" sz="2800" dirty="0" err="1">
                <a:solidFill>
                  <a:schemeClr val="bg1"/>
                </a:solidFill>
              </a:rPr>
              <a:t>керек</a:t>
            </a:r>
            <a:r>
              <a:rPr lang="ru-RU" sz="2800" dirty="0">
                <a:solidFill>
                  <a:schemeClr val="bg1"/>
                </a:solidFill>
              </a:rPr>
              <a:t>. Осы процесс </a:t>
            </a:r>
            <a:r>
              <a:rPr lang="ru-RU" sz="2800" dirty="0" err="1">
                <a:solidFill>
                  <a:schemeClr val="bg1"/>
                </a:solidFill>
              </a:rPr>
              <a:t>қыртыс</a:t>
            </a:r>
            <a:r>
              <a:rPr lang="ru-RU" sz="2800" dirty="0">
                <a:solidFill>
                  <a:schemeClr val="bg1"/>
                </a:solidFill>
              </a:rPr>
              <a:t> </a:t>
            </a:r>
            <a:r>
              <a:rPr lang="ru-RU" sz="2800" dirty="0" err="1">
                <a:solidFill>
                  <a:schemeClr val="bg1"/>
                </a:solidFill>
              </a:rPr>
              <a:t>аудару</a:t>
            </a:r>
            <a:r>
              <a:rPr lang="ru-RU" sz="2800" dirty="0">
                <a:solidFill>
                  <a:schemeClr val="bg1"/>
                </a:solidFill>
              </a:rPr>
              <a:t> </a:t>
            </a:r>
            <a:r>
              <a:rPr lang="ru-RU" sz="2800" dirty="0" err="1">
                <a:solidFill>
                  <a:schemeClr val="bg1"/>
                </a:solidFill>
              </a:rPr>
              <a:t>деп</a:t>
            </a:r>
            <a:r>
              <a:rPr lang="ru-RU" sz="2800" dirty="0">
                <a:solidFill>
                  <a:schemeClr val="bg1"/>
                </a:solidFill>
              </a:rPr>
              <a:t> </a:t>
            </a:r>
            <a:r>
              <a:rPr lang="ru-RU" sz="2800" dirty="0" err="1">
                <a:solidFill>
                  <a:schemeClr val="bg1"/>
                </a:solidFill>
              </a:rPr>
              <a:t>аталады</a:t>
            </a:r>
            <a:r>
              <a:rPr lang="ru-RU" sz="2800" dirty="0">
                <a:solidFill>
                  <a:schemeClr val="bg1"/>
                </a:solidFill>
              </a:rPr>
              <a:t>.</a:t>
            </a:r>
          </a:p>
          <a:p>
            <a:endParaRPr lang="ru-RU" sz="2800" dirty="0">
              <a:solidFill>
                <a:schemeClr val="bg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66123"/>
            <a:ext cx="3816350" cy="2833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 name="Прямоугольник 4"/>
          <p:cNvSpPr/>
          <p:nvPr/>
        </p:nvSpPr>
        <p:spPr>
          <a:xfrm>
            <a:off x="4247382" y="545488"/>
            <a:ext cx="4717106" cy="3416320"/>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ru-RU" sz="2400" b="1" i="1" dirty="0" err="1">
                <a:solidFill>
                  <a:srgbClr val="FF0000"/>
                </a:solidFill>
              </a:rPr>
              <a:t>Қыртыс</a:t>
            </a:r>
            <a:r>
              <a:rPr lang="ru-RU" sz="2400" b="1" i="1" dirty="0">
                <a:solidFill>
                  <a:srgbClr val="FF0000"/>
                </a:solidFill>
              </a:rPr>
              <a:t> </a:t>
            </a:r>
            <a:r>
              <a:rPr lang="ru-RU" sz="2400" b="1" i="1" dirty="0" err="1">
                <a:solidFill>
                  <a:srgbClr val="FF0000"/>
                </a:solidFill>
              </a:rPr>
              <a:t>аудару</a:t>
            </a:r>
            <a:r>
              <a:rPr lang="ru-RU" sz="2400" b="1" i="1" dirty="0">
                <a:solidFill>
                  <a:srgbClr val="FF0000"/>
                </a:solidFill>
              </a:rPr>
              <a:t>- </a:t>
            </a:r>
            <a:r>
              <a:rPr lang="ru-RU" sz="2400" dirty="0" err="1">
                <a:solidFill>
                  <a:schemeClr val="bg1"/>
                </a:solidFill>
              </a:rPr>
              <a:t>ерте</a:t>
            </a:r>
            <a:r>
              <a:rPr lang="ru-RU" sz="2400" dirty="0">
                <a:solidFill>
                  <a:schemeClr val="bg1"/>
                </a:solidFill>
              </a:rPr>
              <a:t> </a:t>
            </a:r>
            <a:r>
              <a:rPr lang="ru-RU" sz="2400" dirty="0" err="1">
                <a:solidFill>
                  <a:schemeClr val="bg1"/>
                </a:solidFill>
              </a:rPr>
              <a:t>пісетін</a:t>
            </a:r>
            <a:r>
              <a:rPr lang="ru-RU" sz="2400" dirty="0">
                <a:solidFill>
                  <a:schemeClr val="bg1"/>
                </a:solidFill>
              </a:rPr>
              <a:t> </a:t>
            </a:r>
            <a:r>
              <a:rPr lang="ru-RU" sz="2400" dirty="0" err="1">
                <a:solidFill>
                  <a:schemeClr val="bg1"/>
                </a:solidFill>
              </a:rPr>
              <a:t>арамшөп</a:t>
            </a:r>
            <a:r>
              <a:rPr lang="ru-RU" sz="2400" dirty="0">
                <a:solidFill>
                  <a:schemeClr val="bg1"/>
                </a:solidFill>
              </a:rPr>
              <a:t> </a:t>
            </a:r>
            <a:r>
              <a:rPr lang="ru-RU" sz="2400" dirty="0" err="1">
                <a:solidFill>
                  <a:schemeClr val="bg1"/>
                </a:solidFill>
              </a:rPr>
              <a:t>тұқымдары</a:t>
            </a:r>
            <a:r>
              <a:rPr lang="ru-RU" sz="2400" dirty="0">
                <a:solidFill>
                  <a:schemeClr val="bg1"/>
                </a:solidFill>
              </a:rPr>
              <a:t> </a:t>
            </a:r>
            <a:r>
              <a:rPr lang="ru-RU" sz="2400" dirty="0" err="1">
                <a:solidFill>
                  <a:schemeClr val="bg1"/>
                </a:solidFill>
              </a:rPr>
              <a:t>егін</a:t>
            </a:r>
            <a:r>
              <a:rPr lang="ru-RU" sz="2400" dirty="0">
                <a:solidFill>
                  <a:schemeClr val="bg1"/>
                </a:solidFill>
              </a:rPr>
              <a:t> </a:t>
            </a:r>
            <a:r>
              <a:rPr lang="ru-RU" sz="2400" dirty="0" err="1">
                <a:solidFill>
                  <a:schemeClr val="bg1"/>
                </a:solidFill>
              </a:rPr>
              <a:t>жиналғанша</a:t>
            </a:r>
            <a:r>
              <a:rPr lang="ru-RU" sz="2400" dirty="0">
                <a:solidFill>
                  <a:schemeClr val="bg1"/>
                </a:solidFill>
              </a:rPr>
              <a:t> </a:t>
            </a:r>
            <a:r>
              <a:rPr lang="ru-RU" sz="2400" dirty="0" err="1">
                <a:solidFill>
                  <a:schemeClr val="bg1"/>
                </a:solidFill>
              </a:rPr>
              <a:t>топыраққа</a:t>
            </a:r>
            <a:r>
              <a:rPr lang="ru-RU" sz="2400" dirty="0">
                <a:solidFill>
                  <a:schemeClr val="bg1"/>
                </a:solidFill>
              </a:rPr>
              <a:t> </a:t>
            </a:r>
            <a:r>
              <a:rPr lang="ru-RU" sz="2400" dirty="0" err="1">
                <a:solidFill>
                  <a:schemeClr val="bg1"/>
                </a:solidFill>
              </a:rPr>
              <a:t>төгіліп</a:t>
            </a:r>
            <a:r>
              <a:rPr lang="ru-RU" sz="2400" dirty="0">
                <a:solidFill>
                  <a:schemeClr val="bg1"/>
                </a:solidFill>
              </a:rPr>
              <a:t>, </a:t>
            </a:r>
            <a:r>
              <a:rPr lang="ru-RU" sz="2400" dirty="0" err="1">
                <a:solidFill>
                  <a:schemeClr val="bg1"/>
                </a:solidFill>
              </a:rPr>
              <a:t>танаптың</a:t>
            </a:r>
            <a:r>
              <a:rPr lang="ru-RU" sz="2400" dirty="0">
                <a:solidFill>
                  <a:schemeClr val="bg1"/>
                </a:solidFill>
              </a:rPr>
              <a:t> </a:t>
            </a:r>
            <a:r>
              <a:rPr lang="ru-RU" sz="2400" dirty="0" err="1">
                <a:solidFill>
                  <a:schemeClr val="bg1"/>
                </a:solidFill>
              </a:rPr>
              <a:t>беткі</a:t>
            </a:r>
            <a:r>
              <a:rPr lang="ru-RU" sz="2400" dirty="0">
                <a:solidFill>
                  <a:schemeClr val="bg1"/>
                </a:solidFill>
              </a:rPr>
              <a:t> </a:t>
            </a:r>
            <a:r>
              <a:rPr lang="ru-RU" sz="2400" dirty="0" err="1">
                <a:solidFill>
                  <a:schemeClr val="bg1"/>
                </a:solidFill>
              </a:rPr>
              <a:t>қабатын</a:t>
            </a:r>
            <a:r>
              <a:rPr lang="ru-RU" sz="2400" dirty="0">
                <a:solidFill>
                  <a:schemeClr val="bg1"/>
                </a:solidFill>
              </a:rPr>
              <a:t> </a:t>
            </a:r>
            <a:r>
              <a:rPr lang="ru-RU" sz="2400" dirty="0" err="1">
                <a:solidFill>
                  <a:schemeClr val="bg1"/>
                </a:solidFill>
              </a:rPr>
              <a:t>ластайды</a:t>
            </a:r>
            <a:r>
              <a:rPr lang="ru-RU" sz="2400" dirty="0">
                <a:solidFill>
                  <a:schemeClr val="bg1"/>
                </a:solidFill>
              </a:rPr>
              <a:t>, </a:t>
            </a:r>
            <a:r>
              <a:rPr lang="ru-RU" sz="2400" dirty="0" err="1">
                <a:solidFill>
                  <a:schemeClr val="bg1"/>
                </a:solidFill>
              </a:rPr>
              <a:t>сондай-ақ</a:t>
            </a:r>
            <a:r>
              <a:rPr lang="ru-RU" sz="2400" dirty="0">
                <a:solidFill>
                  <a:schemeClr val="bg1"/>
                </a:solidFill>
              </a:rPr>
              <a:t> </a:t>
            </a:r>
            <a:r>
              <a:rPr lang="ru-RU" sz="2400" dirty="0" err="1">
                <a:solidFill>
                  <a:schemeClr val="bg1"/>
                </a:solidFill>
              </a:rPr>
              <a:t>өсімдіктердің</a:t>
            </a:r>
            <a:r>
              <a:rPr lang="ru-RU" sz="2400" dirty="0">
                <a:solidFill>
                  <a:schemeClr val="bg1"/>
                </a:solidFill>
              </a:rPr>
              <a:t> ауру </a:t>
            </a:r>
            <a:r>
              <a:rPr lang="ru-RU" sz="2400" dirty="0" err="1">
                <a:solidFill>
                  <a:schemeClr val="bg1"/>
                </a:solidFill>
              </a:rPr>
              <a:t>қоздырғыштары</a:t>
            </a:r>
            <a:r>
              <a:rPr lang="ru-RU" sz="2400" dirty="0">
                <a:solidFill>
                  <a:schemeClr val="bg1"/>
                </a:solidFill>
              </a:rPr>
              <a:t> мен </a:t>
            </a:r>
            <a:r>
              <a:rPr lang="ru-RU" sz="2400" dirty="0" err="1">
                <a:solidFill>
                  <a:schemeClr val="bg1"/>
                </a:solidFill>
              </a:rPr>
              <a:t>зиянкес</a:t>
            </a:r>
            <a:r>
              <a:rPr lang="ru-RU" sz="2400" dirty="0">
                <a:solidFill>
                  <a:schemeClr val="bg1"/>
                </a:solidFill>
              </a:rPr>
              <a:t> </a:t>
            </a:r>
            <a:r>
              <a:rPr lang="ru-RU" sz="2400" dirty="0" err="1">
                <a:solidFill>
                  <a:schemeClr val="bg1"/>
                </a:solidFill>
              </a:rPr>
              <a:t>жәндіктері</a:t>
            </a:r>
            <a:r>
              <a:rPr lang="ru-RU" sz="2400" dirty="0">
                <a:solidFill>
                  <a:schemeClr val="bg1"/>
                </a:solidFill>
              </a:rPr>
              <a:t> </a:t>
            </a:r>
            <a:r>
              <a:rPr lang="ru-RU" sz="2400" dirty="0" err="1">
                <a:solidFill>
                  <a:schemeClr val="bg1"/>
                </a:solidFill>
              </a:rPr>
              <a:t>өздерінің</a:t>
            </a:r>
            <a:r>
              <a:rPr lang="ru-RU" sz="2400" dirty="0">
                <a:solidFill>
                  <a:schemeClr val="bg1"/>
                </a:solidFill>
              </a:rPr>
              <a:t> </a:t>
            </a:r>
            <a:r>
              <a:rPr lang="ru-RU" sz="2400" dirty="0" err="1">
                <a:solidFill>
                  <a:schemeClr val="bg1"/>
                </a:solidFill>
              </a:rPr>
              <a:t>жұмыртқаларын</a:t>
            </a:r>
            <a:r>
              <a:rPr lang="ru-RU" sz="2400" dirty="0">
                <a:solidFill>
                  <a:schemeClr val="bg1"/>
                </a:solidFill>
              </a:rPr>
              <a:t> </a:t>
            </a:r>
            <a:r>
              <a:rPr lang="ru-RU" sz="2400" dirty="0" err="1">
                <a:solidFill>
                  <a:schemeClr val="bg1"/>
                </a:solidFill>
              </a:rPr>
              <a:t>топырақтың</a:t>
            </a:r>
            <a:r>
              <a:rPr lang="ru-RU" sz="2400" dirty="0">
                <a:solidFill>
                  <a:schemeClr val="bg1"/>
                </a:solidFill>
              </a:rPr>
              <a:t> </a:t>
            </a:r>
            <a:r>
              <a:rPr lang="ru-RU" sz="2400" dirty="0" err="1">
                <a:solidFill>
                  <a:schemeClr val="bg1"/>
                </a:solidFill>
              </a:rPr>
              <a:t>беткі</a:t>
            </a:r>
            <a:r>
              <a:rPr lang="ru-RU" sz="2400" dirty="0">
                <a:solidFill>
                  <a:schemeClr val="bg1"/>
                </a:solidFill>
              </a:rPr>
              <a:t> </a:t>
            </a:r>
            <a:r>
              <a:rPr lang="ru-RU" sz="2400" dirty="0" err="1">
                <a:solidFill>
                  <a:schemeClr val="bg1"/>
                </a:solidFill>
              </a:rPr>
              <a:t>қабатына</a:t>
            </a:r>
            <a:r>
              <a:rPr lang="ru-RU" sz="2400" dirty="0">
                <a:solidFill>
                  <a:schemeClr val="bg1"/>
                </a:solidFill>
              </a:rPr>
              <a:t> </a:t>
            </a:r>
            <a:r>
              <a:rPr lang="ru-RU" sz="2400" dirty="0" err="1">
                <a:solidFill>
                  <a:schemeClr val="bg1"/>
                </a:solidFill>
              </a:rPr>
              <a:t>салады</a:t>
            </a:r>
            <a:r>
              <a:rPr lang="ru-RU" sz="2400" dirty="0">
                <a:solidFill>
                  <a:schemeClr val="bg1"/>
                </a:solidFill>
              </a:rPr>
              <a:t>. </a:t>
            </a:r>
          </a:p>
        </p:txBody>
      </p:sp>
    </p:spTree>
    <p:extLst>
      <p:ext uri="{BB962C8B-B14F-4D97-AF65-F5344CB8AC3E}">
        <p14:creationId xmlns:p14="http://schemas.microsoft.com/office/powerpoint/2010/main" val="2657390083"/>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579157" cy="6336704"/>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07868380"/>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069" y="3501008"/>
            <a:ext cx="4176592" cy="312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896" y="980728"/>
            <a:ext cx="2910179" cy="20319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1919" y="3645024"/>
            <a:ext cx="4259324" cy="29105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8" name="Прямоугольник 7"/>
          <p:cNvSpPr/>
          <p:nvPr/>
        </p:nvSpPr>
        <p:spPr>
          <a:xfrm>
            <a:off x="175461" y="873296"/>
            <a:ext cx="5404651" cy="2246769"/>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algn="ctr">
              <a:defRPr/>
            </a:pPr>
            <a:r>
              <a:rPr lang="ru-RU" sz="2800" kern="0" dirty="0" err="1">
                <a:solidFill>
                  <a:sysClr val="windowText" lastClr="000000"/>
                </a:solidFill>
              </a:rPr>
              <a:t>Соқаның</a:t>
            </a:r>
            <a:r>
              <a:rPr lang="ru-RU" sz="2800" kern="0" dirty="0">
                <a:solidFill>
                  <a:sysClr val="windowText" lastClr="000000"/>
                </a:solidFill>
              </a:rPr>
              <a:t> </a:t>
            </a:r>
            <a:r>
              <a:rPr lang="ru-RU" sz="2800" b="1" kern="0" dirty="0" err="1">
                <a:solidFill>
                  <a:sysClr val="windowText" lastClr="000000"/>
                </a:solidFill>
              </a:rPr>
              <a:t>бұрандалы</a:t>
            </a:r>
            <a:r>
              <a:rPr lang="ru-RU" sz="2800" b="1" kern="0" dirty="0">
                <a:solidFill>
                  <a:sysClr val="windowText" lastClr="000000"/>
                </a:solidFill>
              </a:rPr>
              <a:t>, </a:t>
            </a:r>
            <a:r>
              <a:rPr lang="ru-RU" sz="2800" b="1" kern="0" dirty="0" err="1">
                <a:solidFill>
                  <a:sysClr val="windowText" lastClr="000000"/>
                </a:solidFill>
              </a:rPr>
              <a:t>жартылай</a:t>
            </a:r>
            <a:r>
              <a:rPr lang="ru-RU" sz="2800" b="1" kern="0" dirty="0">
                <a:solidFill>
                  <a:sysClr val="windowText" lastClr="000000"/>
                </a:solidFill>
              </a:rPr>
              <a:t> </a:t>
            </a:r>
            <a:r>
              <a:rPr lang="ru-RU" sz="2800" b="1" kern="0" dirty="0" err="1">
                <a:solidFill>
                  <a:sysClr val="windowText" lastClr="000000"/>
                </a:solidFill>
              </a:rPr>
              <a:t>бұрандалы</a:t>
            </a:r>
            <a:r>
              <a:rPr lang="ru-RU" sz="2800" b="1" kern="0" dirty="0">
                <a:solidFill>
                  <a:sysClr val="windowText" lastClr="000000"/>
                </a:solidFill>
              </a:rPr>
              <a:t>, </a:t>
            </a:r>
            <a:r>
              <a:rPr lang="ru-RU" sz="2800" b="1" kern="0" dirty="0" err="1">
                <a:solidFill>
                  <a:sysClr val="windowText" lastClr="000000"/>
                </a:solidFill>
              </a:rPr>
              <a:t>цилиндрлі</a:t>
            </a:r>
            <a:r>
              <a:rPr lang="ru-RU" sz="2800" b="1" kern="0" dirty="0">
                <a:solidFill>
                  <a:sysClr val="windowText" lastClr="000000"/>
                </a:solidFill>
              </a:rPr>
              <a:t>, </a:t>
            </a:r>
            <a:r>
              <a:rPr lang="ru-RU" sz="2800" b="1" kern="0" dirty="0" err="1">
                <a:solidFill>
                  <a:sysClr val="windowText" lastClr="000000"/>
                </a:solidFill>
              </a:rPr>
              <a:t>қайырмасыз</a:t>
            </a:r>
            <a:r>
              <a:rPr lang="ru-RU" sz="2800" kern="0" dirty="0">
                <a:solidFill>
                  <a:sysClr val="windowText" lastClr="000000"/>
                </a:solidFill>
              </a:rPr>
              <a:t>, т. б. </a:t>
            </a:r>
            <a:r>
              <a:rPr lang="ru-RU" sz="2800" kern="0" dirty="0" err="1">
                <a:solidFill>
                  <a:sysClr val="windowText" lastClr="000000"/>
                </a:solidFill>
              </a:rPr>
              <a:t>түрлері</a:t>
            </a:r>
            <a:r>
              <a:rPr lang="ru-RU" sz="2800" kern="0" dirty="0">
                <a:solidFill>
                  <a:sysClr val="windowText" lastClr="000000"/>
                </a:solidFill>
              </a:rPr>
              <a:t> бар. </a:t>
            </a:r>
            <a:r>
              <a:rPr lang="ru-RU" sz="2800" kern="0" dirty="0" err="1">
                <a:solidFill>
                  <a:sysClr val="windowText" lastClr="000000"/>
                </a:solidFill>
              </a:rPr>
              <a:t>Жер</a:t>
            </a:r>
            <a:r>
              <a:rPr lang="ru-RU" sz="2800" kern="0" dirty="0">
                <a:solidFill>
                  <a:sysClr val="windowText" lastClr="000000"/>
                </a:solidFill>
              </a:rPr>
              <a:t> </a:t>
            </a:r>
            <a:r>
              <a:rPr lang="ru-RU" sz="2800" kern="0" dirty="0" err="1">
                <a:solidFill>
                  <a:sysClr val="windowText" lastClr="000000"/>
                </a:solidFill>
              </a:rPr>
              <a:t>жыртудың</a:t>
            </a:r>
            <a:r>
              <a:rPr lang="ru-RU" sz="2800" kern="0" dirty="0">
                <a:solidFill>
                  <a:sysClr val="windowText" lastClr="000000"/>
                </a:solidFill>
              </a:rPr>
              <a:t> </a:t>
            </a:r>
            <a:r>
              <a:rPr lang="ru-RU" sz="2800" kern="0" dirty="0" err="1">
                <a:solidFill>
                  <a:sysClr val="windowText" lastClr="000000"/>
                </a:solidFill>
              </a:rPr>
              <a:t>үш</a:t>
            </a:r>
            <a:r>
              <a:rPr lang="ru-RU" sz="2800" kern="0" dirty="0">
                <a:solidFill>
                  <a:sysClr val="windowText" lastClr="000000"/>
                </a:solidFill>
              </a:rPr>
              <a:t> </a:t>
            </a:r>
            <a:r>
              <a:rPr lang="ru-RU" sz="2800" kern="0" dirty="0" err="1">
                <a:solidFill>
                  <a:sysClr val="windowText" lastClr="000000"/>
                </a:solidFill>
              </a:rPr>
              <a:t>тәсілі</a:t>
            </a:r>
            <a:r>
              <a:rPr lang="ru-RU" sz="2800" kern="0" dirty="0">
                <a:solidFill>
                  <a:sysClr val="windowText" lastClr="000000"/>
                </a:solidFill>
              </a:rPr>
              <a:t> </a:t>
            </a:r>
            <a:r>
              <a:rPr lang="ru-RU" sz="2800" kern="0" dirty="0" err="1">
                <a:solidFill>
                  <a:sysClr val="windowText" lastClr="000000"/>
                </a:solidFill>
              </a:rPr>
              <a:t>қолданылады</a:t>
            </a:r>
            <a:r>
              <a:rPr lang="ru-RU" sz="2800" kern="0" dirty="0">
                <a:solidFill>
                  <a:sysClr val="windowText" lastClr="000000"/>
                </a:solidFill>
              </a:rPr>
              <a:t>:</a:t>
            </a:r>
          </a:p>
        </p:txBody>
      </p:sp>
    </p:spTree>
    <p:extLst>
      <p:ext uri="{BB962C8B-B14F-4D97-AF65-F5344CB8AC3E}">
        <p14:creationId xmlns:p14="http://schemas.microsoft.com/office/powerpoint/2010/main" val="1656506856"/>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04664"/>
            <a:ext cx="8424936" cy="6120680"/>
          </a:xfrm>
        </p:spPr>
        <p:style>
          <a:lnRef idx="2">
            <a:schemeClr val="accent4">
              <a:shade val="50000"/>
            </a:schemeClr>
          </a:lnRef>
          <a:fillRef idx="1">
            <a:schemeClr val="accent4"/>
          </a:fillRef>
          <a:effectRef idx="0">
            <a:schemeClr val="accent4"/>
          </a:effectRef>
          <a:fontRef idx="minor">
            <a:schemeClr val="lt1"/>
          </a:fontRef>
        </p:style>
        <p:txBody>
          <a:bodyPr>
            <a:normAutofit fontScale="85000" lnSpcReduction="20000"/>
          </a:bodyPr>
          <a:lstStyle/>
          <a:p>
            <a:r>
              <a:rPr lang="kk-KZ" b="1" i="1" u="sng" dirty="0" smtClean="0">
                <a:solidFill>
                  <a:srgbClr val="FF0000"/>
                </a:solidFill>
              </a:rPr>
              <a:t>Микробедер</a:t>
            </a:r>
            <a:r>
              <a:rPr lang="en-US" b="1" i="1" u="sng" dirty="0" smtClean="0">
                <a:solidFill>
                  <a:srgbClr val="FF0000"/>
                </a:solidFill>
              </a:rPr>
              <a:t>(</a:t>
            </a:r>
            <a:r>
              <a:rPr lang="kk-KZ" b="1" i="1" u="sng" dirty="0" smtClean="0">
                <a:solidFill>
                  <a:srgbClr val="FF0000"/>
                </a:solidFill>
              </a:rPr>
              <a:t>микрорельеф</a:t>
            </a:r>
            <a:r>
              <a:rPr lang="en-US" b="1" i="1" u="sng" dirty="0" smtClean="0">
                <a:solidFill>
                  <a:srgbClr val="FF0000"/>
                </a:solidFill>
              </a:rPr>
              <a:t>)</a:t>
            </a:r>
            <a:r>
              <a:rPr lang="kk-KZ" b="1" i="1" u="sng" dirty="0">
                <a:solidFill>
                  <a:srgbClr val="FF0000"/>
                </a:solidFill>
              </a:rPr>
              <a:t> </a:t>
            </a:r>
            <a:r>
              <a:rPr lang="kk-KZ" b="1" i="1" u="sng" dirty="0" smtClean="0">
                <a:solidFill>
                  <a:srgbClr val="FF0000"/>
                </a:solidFill>
              </a:rPr>
              <a:t>жасау- </a:t>
            </a:r>
            <a:r>
              <a:rPr lang="kk-KZ" dirty="0" smtClean="0">
                <a:solidFill>
                  <a:schemeClr val="bg1"/>
                </a:solidFill>
              </a:rPr>
              <a:t>жырту қабатының қалыңдығын күшейту, топырақ пен атмосфера арасаындағы газ айналымын жақсарту және топырақ тың тез қызуын қамтамасыз ету. Бұл оперцияға ат-жал, жал, жүйек, қарық, ұялар жасау жұмыстары жатады. Осы технология арқасында топырақтан артық ылғал әкетілгендіктен, ол тез кеуіп, жақсы қызады. </a:t>
            </a:r>
            <a:r>
              <a:rPr lang="kk-KZ" dirty="0" smtClean="0">
                <a:solidFill>
                  <a:schemeClr val="bg1"/>
                </a:solidFill>
              </a:rPr>
              <a:t>Олар мөлшерден тыс ылғалы көп жерлерде артық суды жою үшін, ал беткейлі жерлерде су эрозиясын болдырмау үшін жүргізіледі. Осы технологиялық операцияның арқасында топырақтан артық ылғал әкелгендіктен, ол тез кеуіп жақсы қызады. </a:t>
            </a:r>
            <a:r>
              <a:rPr lang="kk-KZ" dirty="0" smtClean="0">
                <a:solidFill>
                  <a:schemeClr val="bg1"/>
                </a:solidFill>
              </a:rPr>
              <a:t>Соның арқасында топырақтың ылғалдылық, ауалық, жылулық, қоректік заттар режимдері жақсарады. Микробедер жасау үшін түптегіш, жүйектегіш, жарық жасағыш құралдары қолданылады.</a:t>
            </a:r>
            <a:endParaRPr lang="ru-RU" dirty="0">
              <a:solidFill>
                <a:schemeClr val="bg1"/>
              </a:solidFill>
            </a:endParaRPr>
          </a:p>
        </p:txBody>
      </p:sp>
    </p:spTree>
    <p:extLst>
      <p:ext uri="{BB962C8B-B14F-4D97-AF65-F5344CB8AC3E}">
        <p14:creationId xmlns:p14="http://schemas.microsoft.com/office/powerpoint/2010/main" val="34768873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3" y="294481"/>
            <a:ext cx="4464496" cy="29822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3972" y="3732529"/>
            <a:ext cx="4308958" cy="2761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9990" y="332656"/>
            <a:ext cx="4220141" cy="2952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512" y="3728594"/>
            <a:ext cx="4320480" cy="2761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7002771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i="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50800" dist="38100" dir="18900000" algn="bl" rotWithShape="0">
                    <a:prstClr val="black">
                      <a:alpha val="40000"/>
                    </a:prstClr>
                  </a:outerShdw>
                </a:effectLst>
                <a:ea typeface="+mn-ea"/>
                <a:cs typeface="+mn-cs"/>
              </a:rPr>
              <a:t>Ауыспалы егісте жаздық дақылдар үшін топырақ өңдеу</a:t>
            </a:r>
            <a:endParaRPr lang="ru-RU"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50800" dist="38100" dir="18900000" algn="bl" rotWithShape="0">
                  <a:prstClr val="black">
                    <a:alpha val="40000"/>
                  </a:prstClr>
                </a:outerShdw>
              </a:effectLst>
            </a:endParaRPr>
          </a:p>
        </p:txBody>
      </p:sp>
      <p:sp>
        <p:nvSpPr>
          <p:cNvPr id="3" name="Объект 2"/>
          <p:cNvSpPr>
            <a:spLocks noGrp="1"/>
          </p:cNvSpPr>
          <p:nvPr>
            <p:ph idx="1"/>
          </p:nvPr>
        </p:nvSpPr>
        <p:spPr>
          <a:xfrm>
            <a:off x="251519" y="1628800"/>
            <a:ext cx="8578971" cy="5069160"/>
          </a:xfrm>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r>
              <a:rPr lang="kk-KZ" dirty="0" smtClean="0"/>
              <a:t>Республиканың егістікке жарамды жерлерінің басым көпшілігі ашық далалық және құрғақ далалық аймақтарда орналасқан. Олар солтүстік облыстардың көпшілік жерлерін, орталық және батыс облыстарды алып жатыр. Аталған аймақтарда жауын шашын мөлшері 250 мм-ден 360-400 мм-ге дейін ауытқиды, желі күшті. Осыған орай бұл өңірлерде топырақ өңдеу жүйесінің өз ерекшеліктері бар.</a:t>
            </a:r>
            <a:endParaRPr lang="ru-RU" dirty="0" smtClean="0"/>
          </a:p>
          <a:p>
            <a:r>
              <a:rPr lang="ru-RU" i="1" dirty="0" err="1" smtClean="0">
                <a:solidFill>
                  <a:srgbClr val="FF0000"/>
                </a:solidFill>
              </a:rPr>
              <a:t>Топыра</a:t>
            </a:r>
            <a:r>
              <a:rPr lang="kk-KZ" i="1" dirty="0" smtClean="0">
                <a:solidFill>
                  <a:srgbClr val="FF0000"/>
                </a:solidFill>
              </a:rPr>
              <a:t>қ өңдеу жүйесі дегеніміз- </a:t>
            </a:r>
            <a:r>
              <a:rPr lang="kk-KZ" dirty="0" smtClean="0"/>
              <a:t>ауыспалы егістіктегі дақылдар мен парға оңтайлы жағдайлар жасау үшін топырақ өңдеудің негізгі мақсаттарынан туындайтын ғылыми тұрғыда дәлелденген және өзара байланысты жүйелікпен жүргізілетін тәсілдері мен әдістерінің жиынтығы.Топырақ өңдеу жүйесі алғы дақылдарға, танаптың жағдайына, яғни оның ылғалдылық дәрежесіне, арамшөптермен ластануына, топырақтың гранулометрлік құрамына, құрылымына, құрылысына, егілетін ауыл шаруашылық дақылдарының биологиялық ерекшеліктеріне, аймақтың топырақ-климаттық ерекшеліктеріне және басқа жағдайларға байланысты. </a:t>
            </a:r>
          </a:p>
        </p:txBody>
      </p:sp>
    </p:spTree>
    <p:extLst>
      <p:ext uri="{BB962C8B-B14F-4D97-AF65-F5344CB8AC3E}">
        <p14:creationId xmlns:p14="http://schemas.microsoft.com/office/powerpoint/2010/main" val="28039345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332656"/>
            <a:ext cx="8712968" cy="6192688"/>
          </a:xfrm>
          <a:gradFill flip="none"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08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lvl="0"/>
            <a:r>
              <a:rPr lang="kk-KZ" sz="3000" dirty="0">
                <a:solidFill>
                  <a:schemeClr val="bg1"/>
                </a:solidFill>
              </a:rPr>
              <a:t>Жаздық дақылдар үшін жүргізілетін топырақ өңдеу жүйесі  </a:t>
            </a:r>
            <a:r>
              <a:rPr lang="kk-KZ" sz="3000" i="1" dirty="0">
                <a:solidFill>
                  <a:srgbClr val="FF0000"/>
                </a:solidFill>
              </a:rPr>
              <a:t>негізгі, егін себер алдындағы және егін сепкеннен кейінгі, пар өңдеу </a:t>
            </a:r>
            <a:r>
              <a:rPr lang="kk-KZ" sz="3000" dirty="0">
                <a:solidFill>
                  <a:schemeClr val="bg1"/>
                </a:solidFill>
              </a:rPr>
              <a:t>болып төрт </a:t>
            </a:r>
            <a:r>
              <a:rPr lang="kk-KZ" sz="3000" dirty="0" smtClean="0">
                <a:solidFill>
                  <a:schemeClr val="bg1"/>
                </a:solidFill>
              </a:rPr>
              <a:t> топқа </a:t>
            </a:r>
            <a:r>
              <a:rPr lang="kk-KZ" sz="3000" dirty="0">
                <a:solidFill>
                  <a:schemeClr val="bg1"/>
                </a:solidFill>
              </a:rPr>
              <a:t>бөлінеді</a:t>
            </a:r>
            <a:r>
              <a:rPr lang="kk-KZ" sz="3000" dirty="0" smtClean="0">
                <a:solidFill>
                  <a:schemeClr val="bg1"/>
                </a:solidFill>
              </a:rPr>
              <a:t>.</a:t>
            </a:r>
          </a:p>
          <a:p>
            <a:pPr lvl="0"/>
            <a:r>
              <a:rPr lang="kk-KZ" sz="3000" dirty="0" smtClean="0">
                <a:solidFill>
                  <a:schemeClr val="bg1"/>
                </a:solidFill>
              </a:rPr>
              <a:t>Жүргізілу мерзіміне байланысты жаздық дақылдарға арналған топырақ өңдеу жүйесі </a:t>
            </a:r>
            <a:r>
              <a:rPr lang="kk-KZ" sz="3000" i="1" dirty="0" smtClean="0">
                <a:solidFill>
                  <a:srgbClr val="FF0000"/>
                </a:solidFill>
              </a:rPr>
              <a:t>күзде сүдігер жырту, ерте көктемде жер жырту және көктемгі-жазғы уақытта егістікті күтіп-баптау </a:t>
            </a:r>
            <a:r>
              <a:rPr lang="kk-KZ" sz="3000" dirty="0" smtClean="0">
                <a:solidFill>
                  <a:schemeClr val="bg1"/>
                </a:solidFill>
              </a:rPr>
              <a:t>түрлеріне бөлінеді. </a:t>
            </a:r>
          </a:p>
          <a:p>
            <a:pPr lvl="0"/>
            <a:r>
              <a:rPr lang="kk-KZ" sz="3000" dirty="0" smtClean="0">
                <a:solidFill>
                  <a:schemeClr val="bg1"/>
                </a:solidFill>
              </a:rPr>
              <a:t>Әр түрлі тәсілдері мен әдістері және жүргізілетін тереңдігі бойынша</a:t>
            </a:r>
          </a:p>
          <a:p>
            <a:pPr lvl="0"/>
            <a:r>
              <a:rPr lang="kk-KZ" sz="3000" dirty="0" smtClean="0">
                <a:solidFill>
                  <a:schemeClr val="bg1"/>
                </a:solidFill>
              </a:rPr>
              <a:t>      </a:t>
            </a:r>
            <a:r>
              <a:rPr lang="kk-KZ" sz="3000" i="1" dirty="0" smtClean="0">
                <a:solidFill>
                  <a:srgbClr val="FF0000"/>
                </a:solidFill>
              </a:rPr>
              <a:t>- қыртысты аударып өңдеу </a:t>
            </a:r>
          </a:p>
          <a:p>
            <a:pPr lvl="0"/>
            <a:r>
              <a:rPr lang="kk-KZ" sz="3000" i="1" dirty="0">
                <a:solidFill>
                  <a:srgbClr val="FF0000"/>
                </a:solidFill>
              </a:rPr>
              <a:t> </a:t>
            </a:r>
            <a:r>
              <a:rPr lang="kk-KZ" sz="3000" i="1" dirty="0" smtClean="0">
                <a:solidFill>
                  <a:srgbClr val="FF0000"/>
                </a:solidFill>
              </a:rPr>
              <a:t>     - қыртысты аудармай өңдеу</a:t>
            </a:r>
          </a:p>
          <a:p>
            <a:pPr lvl="0"/>
            <a:r>
              <a:rPr lang="kk-KZ" sz="3000" i="1" dirty="0">
                <a:solidFill>
                  <a:srgbClr val="FF0000"/>
                </a:solidFill>
              </a:rPr>
              <a:t> </a:t>
            </a:r>
            <a:r>
              <a:rPr lang="kk-KZ" sz="3000" i="1" dirty="0" smtClean="0">
                <a:solidFill>
                  <a:srgbClr val="FF0000"/>
                </a:solidFill>
              </a:rPr>
              <a:t>     - терең өңдеу</a:t>
            </a:r>
          </a:p>
          <a:p>
            <a:pPr lvl="0"/>
            <a:r>
              <a:rPr lang="kk-KZ" sz="3000" i="1" dirty="0">
                <a:solidFill>
                  <a:srgbClr val="FF0000"/>
                </a:solidFill>
              </a:rPr>
              <a:t> </a:t>
            </a:r>
            <a:r>
              <a:rPr lang="kk-KZ" sz="3000" i="1" dirty="0" smtClean="0">
                <a:solidFill>
                  <a:srgbClr val="FF0000"/>
                </a:solidFill>
              </a:rPr>
              <a:t>     - топыраөтың беткі қабатын өңдеу </a:t>
            </a:r>
            <a:endParaRPr lang="ru-RU" sz="3000" i="1" dirty="0">
              <a:solidFill>
                <a:srgbClr val="FF0000"/>
              </a:solidFill>
            </a:endParaRPr>
          </a:p>
          <a:p>
            <a:endParaRPr lang="ru-RU" i="1" dirty="0">
              <a:solidFill>
                <a:srgbClr val="FF0000"/>
              </a:solidFill>
            </a:endParaRPr>
          </a:p>
        </p:txBody>
      </p:sp>
    </p:spTree>
    <p:extLst>
      <p:ext uri="{BB962C8B-B14F-4D97-AF65-F5344CB8AC3E}">
        <p14:creationId xmlns:p14="http://schemas.microsoft.com/office/powerpoint/2010/main" val="1623665587"/>
      </p:ext>
    </p:extLst>
  </p:cSld>
  <p:clrMapOvr>
    <a:masterClrMapping/>
  </p:clrMapOvr>
  <p:transition spd="slow">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F00"/>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229600" cy="792088"/>
          </a:xfrm>
        </p:spPr>
        <p:txBody>
          <a:bodyPr>
            <a:normAutofit fontScale="90000"/>
          </a:bodyPr>
          <a:lstStyle/>
          <a:p>
            <a:pPr algn="ctr"/>
            <a:r>
              <a:rPr lang="kk-KZ" i="1" dirty="0" smtClean="0">
                <a:solidFill>
                  <a:schemeClr val="tx1"/>
                </a:solidFill>
              </a:rPr>
              <a:t>Қорытынды</a:t>
            </a:r>
            <a:br>
              <a:rPr lang="kk-KZ" i="1" dirty="0" smtClean="0">
                <a:solidFill>
                  <a:schemeClr val="tx1"/>
                </a:solidFill>
              </a:rPr>
            </a:br>
            <a:endParaRPr lang="ru-RU" i="1" dirty="0">
              <a:solidFill>
                <a:schemeClr val="tx1"/>
              </a:solidFill>
            </a:endParaRPr>
          </a:p>
        </p:txBody>
      </p:sp>
      <p:sp>
        <p:nvSpPr>
          <p:cNvPr id="5" name="Содержимое 4"/>
          <p:cNvSpPr>
            <a:spLocks noGrp="1"/>
          </p:cNvSpPr>
          <p:nvPr>
            <p:ph idx="1"/>
          </p:nvPr>
        </p:nvSpPr>
        <p:spPr>
          <a:xfrm>
            <a:off x="395536" y="980728"/>
            <a:ext cx="8229600" cy="5038740"/>
          </a:xfrm>
        </p:spPr>
        <p:txBody>
          <a:bodyPr>
            <a:normAutofit fontScale="25000" lnSpcReduction="20000"/>
          </a:bodyPr>
          <a:lstStyle/>
          <a:p>
            <a:pPr algn="just">
              <a:buNone/>
            </a:pPr>
            <a:r>
              <a:rPr lang="ru-RU" sz="72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Қазақстанда топырақ өңдеу әдістерің егіншілік</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мәдениетінің көтерудегі басты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шараларының бірі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болып</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табылады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Сапалы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өңделген топырақты дақылдардың өсіп дамуына</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қажетті жағдайлар жасалған.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Топырақ өңдеудегі органикалық және миниралдық тыңайтқыштарды ендіруге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көп жылдық арамшөптерден болатын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зиянкестер</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өсімдік ауруларын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тұқымдарды жауып</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әрі тұншықтырады.</a:t>
            </a:r>
            <a:endParaRPr lang="ru-RU" sz="8000" dirty="0" smtClean="0">
              <a:latin typeface="Times New Roman" pitchFamily="18" charset="0"/>
              <a:cs typeface="Times New Roman" pitchFamily="18" charset="0"/>
            </a:endParaRPr>
          </a:p>
          <a:p>
            <a:pPr algn="just">
              <a:buNone/>
            </a:pP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Топырақ өңдеудің сапасын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анықтауды бірнеше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елеулі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ерекшеліктері</a:t>
            </a:r>
            <a:r>
              <a:rPr lang="ru-RU" sz="8000" dirty="0" smtClean="0">
                <a:latin typeface="Times New Roman" pitchFamily="18" charset="0"/>
                <a:cs typeface="Times New Roman" pitchFamily="18" charset="0"/>
              </a:rPr>
              <a:t> бар. </a:t>
            </a:r>
            <a:r>
              <a:rPr lang="ru-RU" sz="8000" dirty="0" err="1" smtClean="0">
                <a:latin typeface="Times New Roman" pitchFamily="18" charset="0"/>
                <a:cs typeface="Times New Roman" pitchFamily="18" charset="0"/>
              </a:rPr>
              <a:t>Топырақты өңдеу кез</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келген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адамның қоылынан келе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бермейтін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іс</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болып</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табылады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Бұл ерекшелік</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жыртылған топырақтың құнарлығын арртыру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үшін және жаңадан сапалы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өнім алу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үшін қолданылады.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Қазіргі таңда көптеген егіншілік</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салаларында</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әр  түрлі дақылды өнім алу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үшін пайдалы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жақтары </a:t>
            </a:r>
            <a:r>
              <a:rPr lang="ru-RU" sz="8000" dirty="0" smtClean="0">
                <a:latin typeface="Times New Roman" pitchFamily="18" charset="0"/>
                <a:cs typeface="Times New Roman" pitchFamily="18" charset="0"/>
              </a:rPr>
              <a:t>бар. </a:t>
            </a:r>
            <a:r>
              <a:rPr lang="ru-RU" sz="8000" dirty="0" err="1" smtClean="0">
                <a:latin typeface="Times New Roman" pitchFamily="18" charset="0"/>
                <a:cs typeface="Times New Roman" pitchFamily="18" charset="0"/>
              </a:rPr>
              <a:t>Сонымен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қатар көптеген мемлекеттерде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Қазақстан мемлекетін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салыстырғанда айрықша орын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алады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Осының салдарынан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қазіргі таңда жақсы өнім алу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себебі</a:t>
            </a:r>
            <a:r>
              <a:rPr lang="ru-RU" sz="8000" dirty="0" smtClean="0">
                <a:latin typeface="Times New Roman" pitchFamily="18" charset="0"/>
                <a:cs typeface="Times New Roman" pitchFamily="18" charset="0"/>
              </a:rPr>
              <a:t> осы. </a:t>
            </a:r>
            <a:r>
              <a:rPr lang="ru-RU" sz="8000" dirty="0" err="1" smtClean="0">
                <a:latin typeface="Times New Roman" pitchFamily="18" charset="0"/>
                <a:cs typeface="Times New Roman" pitchFamily="18" charset="0"/>
              </a:rPr>
              <a:t>Мысалыға, айтатын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болсақ бақылау </a:t>
            </a:r>
            <a:r>
              <a:rPr lang="ru-RU" sz="8000" dirty="0" smtClean="0">
                <a:latin typeface="Times New Roman" pitchFamily="18" charset="0"/>
                <a:cs typeface="Times New Roman" pitchFamily="18" charset="0"/>
              </a:rPr>
              <a:t>мен </a:t>
            </a:r>
            <a:r>
              <a:rPr lang="ru-RU" sz="8000" dirty="0" err="1" smtClean="0">
                <a:latin typeface="Times New Roman" pitchFamily="18" charset="0"/>
                <a:cs typeface="Times New Roman" pitchFamily="18" charset="0"/>
              </a:rPr>
              <a:t>сапаның анықтаудың маңызы топырақты тығыздау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пішіндеу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егін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аңызын сақтау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жырту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топырақты өңдеу тәсілдері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терең қопсыту тағы басқа </a:t>
            </a:r>
            <a:r>
              <a:rPr lang="ru-RU" sz="8000" dirty="0" smtClean="0">
                <a:latin typeface="Times New Roman" pitchFamily="18" charset="0"/>
                <a:cs typeface="Times New Roman" pitchFamily="18" charset="0"/>
              </a:rPr>
              <a:t>да </a:t>
            </a:r>
            <a:r>
              <a:rPr lang="ru-RU" sz="8000" dirty="0" err="1" smtClean="0">
                <a:latin typeface="Times New Roman" pitchFamily="18" charset="0"/>
                <a:cs typeface="Times New Roman" pitchFamily="18" charset="0"/>
              </a:rPr>
              <a:t>жатқызуға болады</a:t>
            </a:r>
            <a:r>
              <a:rPr lang="ru-RU" sz="8000" dirty="0" smtClean="0">
                <a:latin typeface="Times New Roman" pitchFamily="18" charset="0"/>
                <a:cs typeface="Times New Roman" pitchFamily="18" charset="0"/>
              </a:rPr>
              <a:t>.</a:t>
            </a:r>
          </a:p>
          <a:p>
            <a:pPr algn="just">
              <a:buNone/>
            </a:pP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Қатарлап себуге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өсімдіктің қалыңдығын қалыптастыру олардлы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қоректік заттармен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қамтамасыз ету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үшін қатарларды көлденең жүретін культиваторлық өсімдіктерді сиретеді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немесе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қатарлар бойымен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жүретін арнаулы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сиреткіштерді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қолданылады.</a:t>
            </a:r>
            <a:endParaRPr lang="ru-RU" sz="8000" dirty="0" smtClean="0">
              <a:latin typeface="Times New Roman" pitchFamily="18" charset="0"/>
              <a:cs typeface="Times New Roman" pitchFamily="18" charset="0"/>
            </a:endParaRPr>
          </a:p>
          <a:p>
            <a:pPr>
              <a:buNone/>
            </a:pPr>
            <a:endParaRPr lang="ru-RU" sz="8000" dirty="0" smtClean="0">
              <a:latin typeface="Times New Roman" pitchFamily="18" charset="0"/>
              <a:cs typeface="Times New Roman" pitchFamily="18" charset="0"/>
            </a:endParaRPr>
          </a:p>
          <a:p>
            <a:endParaRPr lang="ru-RU" sz="8000" dirty="0"/>
          </a:p>
        </p:txBody>
      </p:sp>
    </p:spTree>
    <p:extLst>
      <p:ext uri="{BB962C8B-B14F-4D97-AF65-F5344CB8AC3E}">
        <p14:creationId xmlns:p14="http://schemas.microsoft.com/office/powerpoint/2010/main" val="19895973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332656"/>
            <a:ext cx="6059016" cy="1143000"/>
          </a:xfrm>
        </p:spPr>
        <p:txBody>
          <a:bodyPr>
            <a:normAutofit fontScale="90000"/>
          </a:bodyPr>
          <a:lstStyle/>
          <a:p>
            <a:r>
              <a:rPr lang="kk-KZ"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Назар аударғандарыңызға рахмет</a:t>
            </a:r>
            <a:endParaRPr lang="ru-RU"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1916832"/>
            <a:ext cx="7056784" cy="4695969"/>
          </a:xfrm>
        </p:spPr>
      </p:pic>
    </p:spTree>
    <p:extLst>
      <p:ext uri="{BB962C8B-B14F-4D97-AF65-F5344CB8AC3E}">
        <p14:creationId xmlns:p14="http://schemas.microsoft.com/office/powerpoint/2010/main" val="273355509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958</TotalTime>
  <Words>1699</Words>
  <Application>Microsoft Office PowerPoint</Application>
  <PresentationFormat>Экран (4:3)</PresentationFormat>
  <Paragraphs>83</Paragraphs>
  <Slides>33</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33</vt:i4>
      </vt:variant>
    </vt:vector>
  </HeadingPairs>
  <TitlesOfParts>
    <vt:vector size="36" baseType="lpstr">
      <vt:lpstr>Тема Office</vt:lpstr>
      <vt:lpstr>Поток</vt:lpstr>
      <vt:lpstr>1_Поток</vt:lpstr>
      <vt:lpstr>Ауыспалы егісте жаздық дақылдар үшін топырақ өңдеу</vt:lpstr>
      <vt:lpstr>Ауыспалы егіс</vt:lpstr>
      <vt:lpstr> Ауыспалы егіс туралы түсінік</vt:lpstr>
      <vt:lpstr>Презентация PowerPoint</vt:lpstr>
      <vt:lpstr>Топырақты негізгі өңдеу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Топырақ өңдегенде жүретін операциялар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Ауыспалы егісте жаздық дақылдар үшін топырақ өңдеу</vt:lpstr>
      <vt:lpstr>Презентация PowerPoint</vt:lpstr>
      <vt:lpstr>Қорытынды </vt:lpstr>
      <vt:lpstr>Назар аударғандарыңызға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Ауыспалы егісте жаздық дақылдар үшін топырақ өңдеу</dc:title>
  <dc:creator>Lenovo</dc:creator>
  <cp:lastModifiedBy>777</cp:lastModifiedBy>
  <cp:revision>60</cp:revision>
  <dcterms:created xsi:type="dcterms:W3CDTF">2016-11-15T13:56:47Z</dcterms:created>
  <dcterms:modified xsi:type="dcterms:W3CDTF">2016-11-20T16:30:47Z</dcterms:modified>
</cp:coreProperties>
</file>