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tiff" ContentType="image/tif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385" r:id="rId2"/>
    <p:sldId id="358" r:id="rId3"/>
    <p:sldId id="345" r:id="rId4"/>
    <p:sldId id="346" r:id="rId5"/>
    <p:sldId id="351" r:id="rId6"/>
    <p:sldId id="353" r:id="rId7"/>
    <p:sldId id="359" r:id="rId8"/>
    <p:sldId id="387" r:id="rId9"/>
    <p:sldId id="388" r:id="rId10"/>
    <p:sldId id="396" r:id="rId11"/>
    <p:sldId id="355" r:id="rId12"/>
  </p:sldIdLst>
  <p:sldSz cx="10080625" cy="7559675"/>
  <p:notesSz cx="7559675" cy="10691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432FF"/>
    <a:srgbClr val="00FA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426" autoAdjust="0"/>
    <p:restoredTop sz="94665"/>
  </p:normalViewPr>
  <p:slideViewPr>
    <p:cSldViewPr snapToGrid="0" snapToObjects="1">
      <p:cViewPr>
        <p:scale>
          <a:sx n="66" d="100"/>
          <a:sy n="66" d="100"/>
        </p:scale>
        <p:origin x="-1440" y="-78"/>
      </p:cViewPr>
      <p:guideLst>
        <p:guide orient="horz" pos="2381"/>
        <p:guide pos="317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281488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66F40F-43B7-427C-9919-E0BFD9F8EF5B}" type="datetimeFigureOut">
              <a:rPr lang="en-US"/>
              <a:pPr/>
              <a:t>2/9/2021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281488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4DCAFC-1F6D-4245-8F4A-26D2F06D55F3}" type="slidenum">
              <a:rPr/>
              <a:pPr/>
              <a:t>‹#›</a:t>
            </a:fld>
            <a:endParaRPr lang="en-US"/>
          </a:p>
        </p:txBody>
      </p:sp>
      <p:sp>
        <p:nvSpPr>
          <p:cNvPr id="6" name="Верхний колонтитул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4997" rIns="90004" bIns="44997" anchor="t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Andale Sans UI" pitchFamily="2"/>
              <a:cs typeface="Tahoma" pitchFamily="2"/>
            </a:endParaRPr>
          </a:p>
        </p:txBody>
      </p:sp>
      <p:sp>
        <p:nvSpPr>
          <p:cNvPr id="7" name="Дата 2"/>
          <p:cNvSpPr txBox="1">
            <a:spLocks noGrp="1"/>
          </p:cNvSpPr>
          <p:nvPr>
            <p:ph type="dt" sz="quarter" idx="1"/>
          </p:nvPr>
        </p:nvSpPr>
        <p:spPr>
          <a:xfrm>
            <a:off x="4278962" y="0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4997" rIns="90004" bIns="44997" anchor="t" anchorCtr="0" compatLnSpc="0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Andale Sans UI" pitchFamily="2"/>
              <a:cs typeface="Tahoma" pitchFamily="2"/>
            </a:endParaRPr>
          </a:p>
        </p:txBody>
      </p:sp>
      <p:sp>
        <p:nvSpPr>
          <p:cNvPr id="8" name="Нижний колонтитул 3"/>
          <p:cNvSpPr txBox="1">
            <a:spLocks noGrp="1"/>
          </p:cNvSpPr>
          <p:nvPr>
            <p:ph type="ftr" sz="quarter" idx="2"/>
          </p:nvPr>
        </p:nvSpPr>
        <p:spPr>
          <a:xfrm>
            <a:off x="0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4997" rIns="90004" bIns="44997" anchor="b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Andale Sans UI" pitchFamily="2"/>
              <a:cs typeface="Tahoma" pitchFamily="2"/>
            </a:endParaRPr>
          </a:p>
        </p:txBody>
      </p:sp>
      <p:sp>
        <p:nvSpPr>
          <p:cNvPr id="9" name="Номер слайда 4"/>
          <p:cNvSpPr txBox="1">
            <a:spLocks noGrp="1"/>
          </p:cNvSpPr>
          <p:nvPr>
            <p:ph type="sldNum" sz="quarter" idx="3"/>
          </p:nvPr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4997" rIns="90004" bIns="44997" anchor="b" anchorCtr="0" compatLnSpc="0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FA485A24-60CE-4983-9730-D35B183ADCB0}" type="slidenum">
              <a:rPr/>
              <a:pPr marL="0" marR="0" lvl="0" indent="0" algn="r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4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‹#›</a:t>
            </a:fld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Andale Sans UI" pitchFamily="2"/>
              <a:cs typeface="Tahoma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312086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браз слайда 1"/>
          <p:cNvSpPr>
            <a:spLocks noGrp="1" noRot="1" noChangeAspect="1"/>
          </p:cNvSpPr>
          <p:nvPr>
            <p:ph type="sldImg" idx="2"/>
          </p:nvPr>
        </p:nvSpPr>
        <p:spPr>
          <a:xfrm>
            <a:off x="1107000" y="812517"/>
            <a:ext cx="5345280" cy="4008958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9" name="Заметки 2"/>
          <p:cNvSpPr txBox="1">
            <a:spLocks noGrp="1"/>
          </p:cNvSpPr>
          <p:nvPr>
            <p:ph type="body" sz="quarter" idx="3"/>
          </p:nvPr>
        </p:nvSpPr>
        <p:spPr>
          <a:xfrm>
            <a:off x="755998" y="5078522"/>
            <a:ext cx="6047640" cy="481104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endParaRPr lang="ru-RU"/>
          </a:p>
        </p:txBody>
      </p:sp>
      <p:sp>
        <p:nvSpPr>
          <p:cNvPr id="10" name="Верхний колонтитул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ndale Sans UI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11" name="Дата 4"/>
          <p:cNvSpPr txBox="1">
            <a:spLocks noGrp="1"/>
          </p:cNvSpPr>
          <p:nvPr>
            <p:ph type="dt" idx="1"/>
          </p:nvPr>
        </p:nvSpPr>
        <p:spPr>
          <a:xfrm>
            <a:off x="4278962" y="0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ndale Sans UI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12" name="Нижний колонтитул 5"/>
          <p:cNvSpPr txBox="1">
            <a:spLocks noGrp="1"/>
          </p:cNvSpPr>
          <p:nvPr>
            <p:ph type="ftr" sz="quarter" idx="4"/>
          </p:nvPr>
        </p:nvSpPr>
        <p:spPr>
          <a:xfrm>
            <a:off x="0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ndale Sans UI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13" name="Номер слайда 6"/>
          <p:cNvSpPr txBox="1">
            <a:spLocks noGrp="1"/>
          </p:cNvSpPr>
          <p:nvPr>
            <p:ph type="sldNum" sz="quarter" idx="5"/>
          </p:nvPr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>
            <a:lvl1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ndale Sans UI" pitchFamily="2"/>
                <a:cs typeface="Tahoma" pitchFamily="2"/>
              </a:defRPr>
            </a:lvl1pPr>
          </a:lstStyle>
          <a:p>
            <a:pPr lvl="0"/>
            <a:fld id="{88745D0F-E1F7-4128-8985-09BE5ACA7581}" type="slidenum">
              <a:rPr/>
              <a:pPr lvl="0"/>
              <a:t>‹#›</a:t>
            </a:fld>
            <a:endParaRPr lang="ru-RU"/>
          </a:p>
        </p:txBody>
      </p:sp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281488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D46A81-0267-4E62-91A1-9ED0DDE90681}" type="datetimeFigureOut">
              <a:rPr lang="en-US"/>
              <a:pPr/>
              <a:t>2/9/2021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4775" y="1336675"/>
            <a:ext cx="4810125" cy="3608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281488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8B72E2-DEBC-495F-A53F-5F08A03F04F0}" type="slidenum">
              <a:rPr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84748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5999" marR="0" lvl="0" indent="-215999" defTabSz="914400" rtl="0" fontAlgn="auto" hangingPunct="0">
      <a:lnSpc>
        <a:spcPct val="100000"/>
      </a:lnSpc>
      <a:spcBef>
        <a:spcPts val="0"/>
      </a:spcBef>
      <a:spcAft>
        <a:spcPts val="0"/>
      </a:spcAft>
      <a:buNone/>
      <a:tabLst/>
      <a:defRPr lang="ru-RU" sz="2000" b="0" i="0" u="none" strike="noStrike" kern="1200" cap="none" spc="0" baseline="0">
        <a:solidFill>
          <a:srgbClr val="000000"/>
        </a:solidFill>
        <a:uFillTx/>
        <a:latin typeface="Arial" pitchFamily="18"/>
        <a:cs typeface="Tahoma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755998" y="5078522"/>
            <a:ext cx="6047640" cy="4811399"/>
          </a:xfrm>
          <a:noFill/>
          <a:ln>
            <a:noFill/>
          </a:ln>
        </p:spPr>
        <p:txBody>
          <a:bodyPr wrap="square" lIns="0" tIns="0" rIns="0" bIns="0" anchor="t" anchorCtr="0" compatLnSpc="1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758141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755998" y="5078522"/>
            <a:ext cx="6047640" cy="4811399"/>
          </a:xfrm>
          <a:noFill/>
          <a:ln>
            <a:noFill/>
          </a:ln>
        </p:spPr>
        <p:txBody>
          <a:bodyPr wrap="square" lIns="0" tIns="0" rIns="0" bIns="0" anchor="t" anchorCtr="0" compatLnSpc="1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758141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755998" y="5078522"/>
            <a:ext cx="6047640" cy="4811399"/>
          </a:xfrm>
          <a:noFill/>
          <a:ln>
            <a:noFill/>
          </a:ln>
        </p:spPr>
        <p:txBody>
          <a:bodyPr wrap="square" lIns="0" tIns="0" rIns="0" bIns="0" anchor="t" anchorCtr="0" compatLnSpc="1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758141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755998" y="5078522"/>
            <a:ext cx="6047640" cy="4811399"/>
          </a:xfrm>
          <a:noFill/>
          <a:ln>
            <a:noFill/>
          </a:ln>
        </p:spPr>
        <p:txBody>
          <a:bodyPr wrap="square" lIns="0" tIns="0" rIns="0" bIns="0" anchor="t" anchorCtr="0" compatLnSpc="1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369084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755998" y="5078522"/>
            <a:ext cx="6047640" cy="4811399"/>
          </a:xfrm>
          <a:noFill/>
          <a:ln>
            <a:noFill/>
          </a:ln>
        </p:spPr>
        <p:txBody>
          <a:bodyPr wrap="square" lIns="0" tIns="0" rIns="0" bIns="0" anchor="t" anchorCtr="0" compatLnSpc="1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369084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ctrTitle"/>
          </p:nvPr>
        </p:nvSpPr>
        <p:spPr>
          <a:xfrm>
            <a:off x="755651" y="2347914"/>
            <a:ext cx="8569327" cy="162083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 txBox="1">
            <a:spLocks noGrp="1"/>
          </p:cNvSpPr>
          <p:nvPr>
            <p:ph type="subTitle" idx="1"/>
          </p:nvPr>
        </p:nvSpPr>
        <p:spPr>
          <a:xfrm>
            <a:off x="1512883" y="4283077"/>
            <a:ext cx="7056433" cy="1931990"/>
          </a:xfrm>
        </p:spPr>
        <p:txBody>
          <a:bodyPr anchorCtr="1"/>
          <a:lstStyle>
            <a:lvl1pPr marL="0" indent="0" algn="ctr">
              <a:buNone/>
              <a:defRPr>
                <a:solidFill>
                  <a:srgbClr val="898989"/>
                </a:solidFill>
              </a:defRPr>
            </a:lvl1pPr>
          </a:lstStyle>
          <a:p>
            <a:pPr lvl="0"/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 txBox="1">
            <a:spLocks noGrp="1"/>
          </p:cNvSpPr>
          <p:nvPr>
            <p:ph type="dt" sz="half" idx="7"/>
          </p:nvPr>
        </p:nvSpPr>
        <p:spPr>
          <a:xfrm>
            <a:off x="503998" y="6887160"/>
            <a:ext cx="2348279" cy="521281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5" name="Нижний колонтитул 4"/>
          <p:cNvSpPr txBox="1">
            <a:spLocks noGrp="1"/>
          </p:cNvSpPr>
          <p:nvPr>
            <p:ph type="ftr" sz="quarter" idx="9"/>
          </p:nvPr>
        </p:nvSpPr>
        <p:spPr>
          <a:xfrm>
            <a:off x="3447361" y="6887160"/>
            <a:ext cx="3194995" cy="521281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6" name="Номер слайда 5"/>
          <p:cNvSpPr txBox="1">
            <a:spLocks noGrp="1"/>
          </p:cNvSpPr>
          <p:nvPr>
            <p:ph type="sldNum" sz="quarter" idx="8"/>
          </p:nvPr>
        </p:nvSpPr>
        <p:spPr>
          <a:xfrm>
            <a:off x="7227362" y="6887160"/>
            <a:ext cx="2348279" cy="521281"/>
          </a:xfrm>
        </p:spPr>
        <p:txBody>
          <a:bodyPr/>
          <a:lstStyle>
            <a:lvl1pPr>
              <a:defRPr/>
            </a:lvl1pPr>
          </a:lstStyle>
          <a:p>
            <a:pPr lvl="0"/>
            <a:fld id="{A56E9439-ED17-4A6F-AC85-24D65F3CCC57}" type="slidenum">
              <a:rPr/>
              <a:pPr lvl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450740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xfrm>
            <a:off x="503998" y="301322"/>
            <a:ext cx="9071643" cy="126215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 txBox="1">
            <a:spLocks noGrp="1"/>
          </p:cNvSpPr>
          <p:nvPr>
            <p:ph idx="1"/>
          </p:nvPr>
        </p:nvSpPr>
        <p:spPr>
          <a:xfrm>
            <a:off x="503998" y="1769043"/>
            <a:ext cx="9071643" cy="498924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 txBox="1">
            <a:spLocks noGrp="1"/>
          </p:cNvSpPr>
          <p:nvPr>
            <p:ph type="dt" sz="half" idx="7"/>
          </p:nvPr>
        </p:nvSpPr>
        <p:spPr>
          <a:xfrm>
            <a:off x="503998" y="6887160"/>
            <a:ext cx="2348279" cy="521281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5" name="Нижний колонтитул 4"/>
          <p:cNvSpPr txBox="1">
            <a:spLocks noGrp="1"/>
          </p:cNvSpPr>
          <p:nvPr>
            <p:ph type="ftr" sz="quarter" idx="9"/>
          </p:nvPr>
        </p:nvSpPr>
        <p:spPr>
          <a:xfrm>
            <a:off x="3447361" y="6887160"/>
            <a:ext cx="3194995" cy="521281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6" name="Номер слайда 5"/>
          <p:cNvSpPr txBox="1">
            <a:spLocks noGrp="1"/>
          </p:cNvSpPr>
          <p:nvPr>
            <p:ph type="sldNum" sz="quarter" idx="8"/>
          </p:nvPr>
        </p:nvSpPr>
        <p:spPr>
          <a:xfrm>
            <a:off x="7227362" y="6887160"/>
            <a:ext cx="2348279" cy="521281"/>
          </a:xfrm>
        </p:spPr>
        <p:txBody>
          <a:bodyPr/>
          <a:lstStyle>
            <a:lvl1pPr>
              <a:defRPr/>
            </a:lvl1pPr>
          </a:lstStyle>
          <a:p>
            <a:pPr lvl="0"/>
            <a:fld id="{B964DF48-4AFA-43DE-B926-529CE36F8664}" type="slidenum">
              <a:rPr/>
              <a:pPr lvl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30221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xfrm>
            <a:off x="796927" y="4857749"/>
            <a:ext cx="8567735" cy="1501773"/>
          </a:xfrm>
        </p:spPr>
        <p:txBody>
          <a:bodyPr anchor="t" anchorCtr="0"/>
          <a:lstStyle>
            <a:lvl1pPr algn="l">
              <a:defRPr sz="4000" b="1" cap="all"/>
            </a:lvl1pPr>
          </a:lstStyle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1"/>
          </p:nvPr>
        </p:nvSpPr>
        <p:spPr>
          <a:xfrm>
            <a:off x="796927" y="3203572"/>
            <a:ext cx="8567735" cy="1654177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898989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 txBox="1">
            <a:spLocks noGrp="1"/>
          </p:cNvSpPr>
          <p:nvPr>
            <p:ph type="dt" sz="half" idx="7"/>
          </p:nvPr>
        </p:nvSpPr>
        <p:spPr>
          <a:xfrm>
            <a:off x="503998" y="6887160"/>
            <a:ext cx="2348279" cy="521281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5" name="Нижний колонтитул 4"/>
          <p:cNvSpPr txBox="1">
            <a:spLocks noGrp="1"/>
          </p:cNvSpPr>
          <p:nvPr>
            <p:ph type="ftr" sz="quarter" idx="9"/>
          </p:nvPr>
        </p:nvSpPr>
        <p:spPr>
          <a:xfrm>
            <a:off x="3447361" y="6887160"/>
            <a:ext cx="3194995" cy="521281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6" name="Номер слайда 5"/>
          <p:cNvSpPr txBox="1">
            <a:spLocks noGrp="1"/>
          </p:cNvSpPr>
          <p:nvPr>
            <p:ph type="sldNum" sz="quarter" idx="8"/>
          </p:nvPr>
        </p:nvSpPr>
        <p:spPr>
          <a:xfrm>
            <a:off x="7227362" y="6887160"/>
            <a:ext cx="2348279" cy="521281"/>
          </a:xfrm>
        </p:spPr>
        <p:txBody>
          <a:bodyPr/>
          <a:lstStyle>
            <a:lvl1pPr>
              <a:defRPr/>
            </a:lvl1pPr>
          </a:lstStyle>
          <a:p>
            <a:pPr lvl="0"/>
            <a:fld id="{A51A9914-88A8-4D3B-AA94-80190CE5196F}" type="slidenum">
              <a:rPr/>
              <a:pPr lvl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424035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xfrm>
            <a:off x="503998" y="301322"/>
            <a:ext cx="9071643" cy="126215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 txBox="1">
            <a:spLocks noGrp="1"/>
          </p:cNvSpPr>
          <p:nvPr>
            <p:ph idx="1"/>
          </p:nvPr>
        </p:nvSpPr>
        <p:spPr>
          <a:xfrm>
            <a:off x="503240" y="1768477"/>
            <a:ext cx="4459291" cy="498951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 txBox="1">
            <a:spLocks noGrp="1"/>
          </p:cNvSpPr>
          <p:nvPr>
            <p:ph idx="2"/>
          </p:nvPr>
        </p:nvSpPr>
        <p:spPr>
          <a:xfrm>
            <a:off x="5114925" y="1768477"/>
            <a:ext cx="4460872" cy="498951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 txBox="1">
            <a:spLocks noGrp="1"/>
          </p:cNvSpPr>
          <p:nvPr>
            <p:ph type="dt" sz="half" idx="7"/>
          </p:nvPr>
        </p:nvSpPr>
        <p:spPr>
          <a:xfrm>
            <a:off x="503998" y="6887160"/>
            <a:ext cx="2348279" cy="521281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6" name="Нижний колонтитул 5"/>
          <p:cNvSpPr txBox="1">
            <a:spLocks noGrp="1"/>
          </p:cNvSpPr>
          <p:nvPr>
            <p:ph type="ftr" sz="quarter" idx="9"/>
          </p:nvPr>
        </p:nvSpPr>
        <p:spPr>
          <a:xfrm>
            <a:off x="3447361" y="6887160"/>
            <a:ext cx="3194995" cy="521281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7" name="Номер слайда 6"/>
          <p:cNvSpPr txBox="1">
            <a:spLocks noGrp="1"/>
          </p:cNvSpPr>
          <p:nvPr>
            <p:ph type="sldNum" sz="quarter" idx="8"/>
          </p:nvPr>
        </p:nvSpPr>
        <p:spPr>
          <a:xfrm>
            <a:off x="7227362" y="6887160"/>
            <a:ext cx="2348279" cy="521281"/>
          </a:xfrm>
        </p:spPr>
        <p:txBody>
          <a:bodyPr/>
          <a:lstStyle>
            <a:lvl1pPr>
              <a:defRPr/>
            </a:lvl1pPr>
          </a:lstStyle>
          <a:p>
            <a:pPr lvl="0"/>
            <a:fld id="{8B2144A0-35CA-44EE-B2FA-D1A11BD5105B}" type="slidenum">
              <a:rPr/>
              <a:pPr lvl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466220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xfrm>
            <a:off x="504821" y="303215"/>
            <a:ext cx="9072567" cy="1258891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1"/>
          </p:nvPr>
        </p:nvSpPr>
        <p:spPr>
          <a:xfrm>
            <a:off x="504821" y="1692270"/>
            <a:ext cx="4452935" cy="704846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 txBox="1">
            <a:spLocks noGrp="1"/>
          </p:cNvSpPr>
          <p:nvPr>
            <p:ph idx="2"/>
          </p:nvPr>
        </p:nvSpPr>
        <p:spPr>
          <a:xfrm>
            <a:off x="504821" y="2397127"/>
            <a:ext cx="4452935" cy="43561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 txBox="1">
            <a:spLocks noGrp="1"/>
          </p:cNvSpPr>
          <p:nvPr>
            <p:ph type="body" idx="3"/>
          </p:nvPr>
        </p:nvSpPr>
        <p:spPr>
          <a:xfrm>
            <a:off x="5121270" y="1692270"/>
            <a:ext cx="4456108" cy="704846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 txBox="1">
            <a:spLocks noGrp="1"/>
          </p:cNvSpPr>
          <p:nvPr>
            <p:ph idx="4"/>
          </p:nvPr>
        </p:nvSpPr>
        <p:spPr>
          <a:xfrm>
            <a:off x="5121270" y="2397127"/>
            <a:ext cx="4456108" cy="43561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 txBox="1">
            <a:spLocks noGrp="1"/>
          </p:cNvSpPr>
          <p:nvPr>
            <p:ph type="dt" sz="half" idx="7"/>
          </p:nvPr>
        </p:nvSpPr>
        <p:spPr>
          <a:xfrm>
            <a:off x="503998" y="6887160"/>
            <a:ext cx="2348279" cy="521281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8" name="Нижний колонтитул 7"/>
          <p:cNvSpPr txBox="1">
            <a:spLocks noGrp="1"/>
          </p:cNvSpPr>
          <p:nvPr>
            <p:ph type="ftr" sz="quarter" idx="9"/>
          </p:nvPr>
        </p:nvSpPr>
        <p:spPr>
          <a:xfrm>
            <a:off x="3447361" y="6887160"/>
            <a:ext cx="3194995" cy="521281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9" name="Номер слайда 8"/>
          <p:cNvSpPr txBox="1">
            <a:spLocks noGrp="1"/>
          </p:cNvSpPr>
          <p:nvPr>
            <p:ph type="sldNum" sz="quarter" idx="8"/>
          </p:nvPr>
        </p:nvSpPr>
        <p:spPr>
          <a:xfrm>
            <a:off x="7227362" y="6887160"/>
            <a:ext cx="2348279" cy="521281"/>
          </a:xfrm>
        </p:spPr>
        <p:txBody>
          <a:bodyPr/>
          <a:lstStyle>
            <a:lvl1pPr>
              <a:defRPr/>
            </a:lvl1pPr>
          </a:lstStyle>
          <a:p>
            <a:pPr lvl="0"/>
            <a:fld id="{1B19BA3E-F4EE-41DF-A9E8-1E1167556920}" type="slidenum">
              <a:rPr/>
              <a:pPr lvl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116468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xfrm>
            <a:off x="503998" y="301322"/>
            <a:ext cx="9071643" cy="126215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 txBox="1">
            <a:spLocks noGrp="1"/>
          </p:cNvSpPr>
          <p:nvPr>
            <p:ph type="dt" sz="half" idx="7"/>
          </p:nvPr>
        </p:nvSpPr>
        <p:spPr>
          <a:xfrm>
            <a:off x="503998" y="6887160"/>
            <a:ext cx="2348279" cy="521281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4" name="Нижний колонтитул 3"/>
          <p:cNvSpPr txBox="1">
            <a:spLocks noGrp="1"/>
          </p:cNvSpPr>
          <p:nvPr>
            <p:ph type="ftr" sz="quarter" idx="9"/>
          </p:nvPr>
        </p:nvSpPr>
        <p:spPr>
          <a:xfrm>
            <a:off x="3447361" y="6887160"/>
            <a:ext cx="3194995" cy="521281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5" name="Номер слайда 4"/>
          <p:cNvSpPr txBox="1">
            <a:spLocks noGrp="1"/>
          </p:cNvSpPr>
          <p:nvPr>
            <p:ph type="sldNum" sz="quarter" idx="8"/>
          </p:nvPr>
        </p:nvSpPr>
        <p:spPr>
          <a:xfrm>
            <a:off x="7227362" y="6887160"/>
            <a:ext cx="2348279" cy="521281"/>
          </a:xfrm>
        </p:spPr>
        <p:txBody>
          <a:bodyPr/>
          <a:lstStyle>
            <a:lvl1pPr>
              <a:defRPr/>
            </a:lvl1pPr>
          </a:lstStyle>
          <a:p>
            <a:pPr lvl="0"/>
            <a:fld id="{F69147FD-047C-4BD3-9AD0-DF3378E22D39}" type="slidenum">
              <a:rPr/>
              <a:pPr lvl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09218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 txBox="1">
            <a:spLocks noGrp="1"/>
          </p:cNvSpPr>
          <p:nvPr>
            <p:ph type="dt" sz="half" idx="7"/>
          </p:nvPr>
        </p:nvSpPr>
        <p:spPr>
          <a:xfrm>
            <a:off x="503998" y="6887160"/>
            <a:ext cx="2348279" cy="521281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3" name="Нижний колонтитул 2"/>
          <p:cNvSpPr txBox="1">
            <a:spLocks noGrp="1"/>
          </p:cNvSpPr>
          <p:nvPr>
            <p:ph type="ftr" sz="quarter" idx="9"/>
          </p:nvPr>
        </p:nvSpPr>
        <p:spPr>
          <a:xfrm>
            <a:off x="3447361" y="6887160"/>
            <a:ext cx="3194995" cy="521281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4" name="Номер слайда 3"/>
          <p:cNvSpPr txBox="1">
            <a:spLocks noGrp="1"/>
          </p:cNvSpPr>
          <p:nvPr>
            <p:ph type="sldNum" sz="quarter" idx="8"/>
          </p:nvPr>
        </p:nvSpPr>
        <p:spPr>
          <a:xfrm>
            <a:off x="7227362" y="6887160"/>
            <a:ext cx="2348279" cy="521281"/>
          </a:xfrm>
        </p:spPr>
        <p:txBody>
          <a:bodyPr/>
          <a:lstStyle>
            <a:lvl1pPr>
              <a:defRPr/>
            </a:lvl1pPr>
          </a:lstStyle>
          <a:p>
            <a:pPr lvl="0"/>
            <a:fld id="{54C9CE54-1C5F-4D82-9CB5-017041012BF6}" type="slidenum">
              <a:rPr/>
              <a:pPr lvl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66961100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xfrm>
            <a:off x="504821" y="301623"/>
            <a:ext cx="3316291" cy="1279529"/>
          </a:xfrm>
        </p:spPr>
        <p:txBody>
          <a:bodyPr anchor="b" anchorCtr="0"/>
          <a:lstStyle>
            <a:lvl1pPr algn="l">
              <a:defRPr sz="2000" b="1"/>
            </a:lvl1pPr>
          </a:lstStyle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 txBox="1">
            <a:spLocks noGrp="1"/>
          </p:cNvSpPr>
          <p:nvPr>
            <p:ph idx="1"/>
          </p:nvPr>
        </p:nvSpPr>
        <p:spPr>
          <a:xfrm>
            <a:off x="3941758" y="301623"/>
            <a:ext cx="5635620" cy="6451604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 txBox="1">
            <a:spLocks noGrp="1"/>
          </p:cNvSpPr>
          <p:nvPr>
            <p:ph type="body" idx="2"/>
          </p:nvPr>
        </p:nvSpPr>
        <p:spPr>
          <a:xfrm>
            <a:off x="504821" y="1581153"/>
            <a:ext cx="3316291" cy="5172075"/>
          </a:xfr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 txBox="1">
            <a:spLocks noGrp="1"/>
          </p:cNvSpPr>
          <p:nvPr>
            <p:ph type="dt" sz="half" idx="7"/>
          </p:nvPr>
        </p:nvSpPr>
        <p:spPr>
          <a:xfrm>
            <a:off x="503998" y="6887160"/>
            <a:ext cx="2348279" cy="521281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6" name="Нижний колонтитул 5"/>
          <p:cNvSpPr txBox="1">
            <a:spLocks noGrp="1"/>
          </p:cNvSpPr>
          <p:nvPr>
            <p:ph type="ftr" sz="quarter" idx="9"/>
          </p:nvPr>
        </p:nvSpPr>
        <p:spPr>
          <a:xfrm>
            <a:off x="3447361" y="6887160"/>
            <a:ext cx="3194995" cy="521281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7" name="Номер слайда 6"/>
          <p:cNvSpPr txBox="1">
            <a:spLocks noGrp="1"/>
          </p:cNvSpPr>
          <p:nvPr>
            <p:ph type="sldNum" sz="quarter" idx="8"/>
          </p:nvPr>
        </p:nvSpPr>
        <p:spPr>
          <a:xfrm>
            <a:off x="7227362" y="6887160"/>
            <a:ext cx="2348279" cy="521281"/>
          </a:xfrm>
        </p:spPr>
        <p:txBody>
          <a:bodyPr/>
          <a:lstStyle>
            <a:lvl1pPr>
              <a:defRPr/>
            </a:lvl1pPr>
          </a:lstStyle>
          <a:p>
            <a:pPr lvl="0"/>
            <a:fld id="{5F40FA58-571D-4871-9215-63DB4A44ADED}" type="slidenum">
              <a:rPr/>
              <a:pPr lvl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19189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xfrm>
            <a:off x="1976439" y="5291139"/>
            <a:ext cx="6048371" cy="625477"/>
          </a:xfrm>
        </p:spPr>
        <p:txBody>
          <a:bodyPr anchor="b" anchorCtr="0"/>
          <a:lstStyle>
            <a:lvl1pPr algn="l">
              <a:defRPr sz="2000" b="1"/>
            </a:lvl1pPr>
          </a:lstStyle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 txBox="1">
            <a:spLocks noGrp="1"/>
          </p:cNvSpPr>
          <p:nvPr>
            <p:ph type="pic" idx="1"/>
          </p:nvPr>
        </p:nvSpPr>
        <p:spPr>
          <a:xfrm>
            <a:off x="1976439" y="674690"/>
            <a:ext cx="6048371" cy="453707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ru-RU"/>
          </a:p>
        </p:txBody>
      </p:sp>
      <p:sp>
        <p:nvSpPr>
          <p:cNvPr id="4" name="Текст 3"/>
          <p:cNvSpPr txBox="1">
            <a:spLocks noGrp="1"/>
          </p:cNvSpPr>
          <p:nvPr>
            <p:ph type="body" idx="2"/>
          </p:nvPr>
        </p:nvSpPr>
        <p:spPr>
          <a:xfrm>
            <a:off x="1976439" y="5916616"/>
            <a:ext cx="6048371" cy="887416"/>
          </a:xfr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 txBox="1">
            <a:spLocks noGrp="1"/>
          </p:cNvSpPr>
          <p:nvPr>
            <p:ph type="dt" sz="half" idx="7"/>
          </p:nvPr>
        </p:nvSpPr>
        <p:spPr>
          <a:xfrm>
            <a:off x="503998" y="6887160"/>
            <a:ext cx="2348279" cy="521281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6" name="Нижний колонтитул 5"/>
          <p:cNvSpPr txBox="1">
            <a:spLocks noGrp="1"/>
          </p:cNvSpPr>
          <p:nvPr>
            <p:ph type="ftr" sz="quarter" idx="9"/>
          </p:nvPr>
        </p:nvSpPr>
        <p:spPr>
          <a:xfrm>
            <a:off x="3447361" y="6887160"/>
            <a:ext cx="3194995" cy="521281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7" name="Номер слайда 6"/>
          <p:cNvSpPr txBox="1">
            <a:spLocks noGrp="1"/>
          </p:cNvSpPr>
          <p:nvPr>
            <p:ph type="sldNum" sz="quarter" idx="8"/>
          </p:nvPr>
        </p:nvSpPr>
        <p:spPr>
          <a:xfrm>
            <a:off x="7227362" y="6887160"/>
            <a:ext cx="2348279" cy="521281"/>
          </a:xfrm>
        </p:spPr>
        <p:txBody>
          <a:bodyPr/>
          <a:lstStyle>
            <a:lvl1pPr>
              <a:defRPr/>
            </a:lvl1pPr>
          </a:lstStyle>
          <a:p>
            <a:pPr lvl="0"/>
            <a:fld id="{2A42E139-0B82-4AAE-AF53-4CC4CC66AB7D}" type="slidenum">
              <a:rPr/>
              <a:pPr lvl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76171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xfrm>
            <a:off x="503998" y="301322"/>
            <a:ext cx="9071643" cy="126215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 txBox="1">
            <a:spLocks noGrp="1"/>
          </p:cNvSpPr>
          <p:nvPr>
            <p:ph type="body" orient="vert" idx="1"/>
          </p:nvPr>
        </p:nvSpPr>
        <p:spPr>
          <a:xfrm>
            <a:off x="503998" y="1769043"/>
            <a:ext cx="9071643" cy="4989240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 txBox="1">
            <a:spLocks noGrp="1"/>
          </p:cNvSpPr>
          <p:nvPr>
            <p:ph type="dt" sz="half" idx="7"/>
          </p:nvPr>
        </p:nvSpPr>
        <p:spPr>
          <a:xfrm>
            <a:off x="503998" y="6887160"/>
            <a:ext cx="2348279" cy="521281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5" name="Нижний колонтитул 4"/>
          <p:cNvSpPr txBox="1">
            <a:spLocks noGrp="1"/>
          </p:cNvSpPr>
          <p:nvPr>
            <p:ph type="ftr" sz="quarter" idx="9"/>
          </p:nvPr>
        </p:nvSpPr>
        <p:spPr>
          <a:xfrm>
            <a:off x="3447361" y="6887160"/>
            <a:ext cx="3194995" cy="521281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6" name="Номер слайда 5"/>
          <p:cNvSpPr txBox="1">
            <a:spLocks noGrp="1"/>
          </p:cNvSpPr>
          <p:nvPr>
            <p:ph type="sldNum" sz="quarter" idx="8"/>
          </p:nvPr>
        </p:nvSpPr>
        <p:spPr>
          <a:xfrm>
            <a:off x="7227362" y="6887160"/>
            <a:ext cx="2348279" cy="521281"/>
          </a:xfrm>
        </p:spPr>
        <p:txBody>
          <a:bodyPr/>
          <a:lstStyle>
            <a:lvl1pPr>
              <a:defRPr/>
            </a:lvl1pPr>
          </a:lstStyle>
          <a:p>
            <a:pPr lvl="0"/>
            <a:fld id="{9F6960B2-ACD0-4D07-BFBC-BA1C6A6CDF0C}" type="slidenum">
              <a:rPr/>
              <a:pPr lvl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027845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 txBox="1">
            <a:spLocks noGrp="1"/>
          </p:cNvSpPr>
          <p:nvPr>
            <p:ph type="title" orient="vert"/>
          </p:nvPr>
        </p:nvSpPr>
        <p:spPr>
          <a:xfrm>
            <a:off x="7308854" y="301623"/>
            <a:ext cx="2266953" cy="6456358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 txBox="1">
            <a:spLocks noGrp="1"/>
          </p:cNvSpPr>
          <p:nvPr>
            <p:ph type="body" orient="vert" idx="1"/>
          </p:nvPr>
        </p:nvSpPr>
        <p:spPr>
          <a:xfrm>
            <a:off x="503240" y="301623"/>
            <a:ext cx="6653210" cy="6456358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 txBox="1">
            <a:spLocks noGrp="1"/>
          </p:cNvSpPr>
          <p:nvPr>
            <p:ph type="dt" sz="half" idx="7"/>
          </p:nvPr>
        </p:nvSpPr>
        <p:spPr>
          <a:xfrm>
            <a:off x="503998" y="6887160"/>
            <a:ext cx="2348279" cy="521281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5" name="Нижний колонтитул 4"/>
          <p:cNvSpPr txBox="1">
            <a:spLocks noGrp="1"/>
          </p:cNvSpPr>
          <p:nvPr>
            <p:ph type="ftr" sz="quarter" idx="9"/>
          </p:nvPr>
        </p:nvSpPr>
        <p:spPr>
          <a:xfrm>
            <a:off x="3447361" y="6887160"/>
            <a:ext cx="3194995" cy="521281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6" name="Номер слайда 5"/>
          <p:cNvSpPr txBox="1">
            <a:spLocks noGrp="1"/>
          </p:cNvSpPr>
          <p:nvPr>
            <p:ph type="sldNum" sz="quarter" idx="8"/>
          </p:nvPr>
        </p:nvSpPr>
        <p:spPr>
          <a:xfrm>
            <a:off x="7227362" y="6887160"/>
            <a:ext cx="2348279" cy="521281"/>
          </a:xfrm>
        </p:spPr>
        <p:txBody>
          <a:bodyPr/>
          <a:lstStyle>
            <a:lvl1pPr>
              <a:defRPr/>
            </a:lvl1pPr>
          </a:lstStyle>
          <a:p>
            <a:pPr lvl="0"/>
            <a:fld id="{B8A43C2D-C3E3-4BA3-8BAF-1BA46D7C0190}" type="slidenum">
              <a:rPr/>
              <a:pPr lvl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779221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xfrm>
            <a:off x="503998" y="301322"/>
            <a:ext cx="9071643" cy="126215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 anchorCtr="1" compatLnSpc="1">
            <a:noAutofit/>
          </a:bodyPr>
          <a:lstStyle/>
          <a:p>
            <a:pPr lvl="0"/>
            <a:endParaRPr lang="ru-RU"/>
          </a:p>
        </p:txBody>
      </p:sp>
      <p:sp>
        <p:nvSpPr>
          <p:cNvPr id="3" name="Текст 2"/>
          <p:cNvSpPr txBox="1">
            <a:spLocks noGrp="1"/>
          </p:cNvSpPr>
          <p:nvPr>
            <p:ph type="body" idx="1"/>
          </p:nvPr>
        </p:nvSpPr>
        <p:spPr>
          <a:xfrm>
            <a:off x="503998" y="1769043"/>
            <a:ext cx="9071643" cy="498924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 txBox="1">
            <a:spLocks noGrp="1"/>
          </p:cNvSpPr>
          <p:nvPr>
            <p:ph type="dt" sz="half" idx="2"/>
          </p:nvPr>
        </p:nvSpPr>
        <p:spPr>
          <a:xfrm>
            <a:off x="503998" y="6887160"/>
            <a:ext cx="2348279" cy="52128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ndale Sans UI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5" name="Нижний колонтитул 4"/>
          <p:cNvSpPr txBox="1">
            <a:spLocks noGrp="1"/>
          </p:cNvSpPr>
          <p:nvPr>
            <p:ph type="ftr" sz="quarter" idx="3"/>
          </p:nvPr>
        </p:nvSpPr>
        <p:spPr>
          <a:xfrm>
            <a:off x="3447361" y="6887160"/>
            <a:ext cx="3194995" cy="52128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1" compatLnSpc="1">
            <a:noAutofit/>
          </a:bodyPr>
          <a:lstStyle>
            <a:lvl1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ndale Sans UI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6" name="Номер слайда 5"/>
          <p:cNvSpPr txBox="1">
            <a:spLocks noGrp="1"/>
          </p:cNvSpPr>
          <p:nvPr>
            <p:ph type="sldNum" sz="quarter" idx="4"/>
          </p:nvPr>
        </p:nvSpPr>
        <p:spPr>
          <a:xfrm>
            <a:off x="7227362" y="6887160"/>
            <a:ext cx="2348279" cy="52128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ndale Sans UI" pitchFamily="2"/>
                <a:cs typeface="Tahoma" pitchFamily="2"/>
              </a:defRPr>
            </a:lvl1pPr>
          </a:lstStyle>
          <a:p>
            <a:pPr lvl="0"/>
            <a:fld id="{1EDEACA7-554C-40B1-A87E-689AC6AD7BD7}" type="slidenum">
              <a:rPr/>
              <a:pPr lvl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marL="0" marR="0" lvl="0" indent="0" algn="ctr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SzPct val="45000"/>
        <a:buFont typeface="StarSymbol"/>
        <a:buChar char="●"/>
        <a:tabLst/>
        <a:defRPr lang="ru-RU" sz="4400" b="0" i="0" u="none" strike="noStrike" kern="1200" cap="none" spc="0" baseline="0">
          <a:solidFill>
            <a:srgbClr val="000000"/>
          </a:solidFill>
          <a:uFillTx/>
          <a:latin typeface="Arial" pitchFamily="18"/>
          <a:cs typeface="Tahoma" pitchFamily="2"/>
        </a:defRPr>
      </a:lvl1pPr>
    </p:titleStyle>
    <p:bodyStyle>
      <a:lvl1pPr marL="431999" marR="0" lvl="0" indent="-323999" defTabSz="914400" rtl="0" fontAlgn="auto" hangingPunct="0">
        <a:lnSpc>
          <a:spcPct val="100000"/>
        </a:lnSpc>
        <a:spcBef>
          <a:spcPts val="0"/>
        </a:spcBef>
        <a:spcAft>
          <a:spcPts val="1415"/>
        </a:spcAft>
        <a:buSzPct val="45000"/>
        <a:buFont typeface="StarSymbol"/>
        <a:buChar char="●"/>
        <a:tabLst/>
        <a:defRPr lang="ru-RU" sz="3200" b="0" i="0" u="none" strike="noStrike" kern="1200" cap="none" spc="0" baseline="0">
          <a:solidFill>
            <a:srgbClr val="000000"/>
          </a:solidFill>
          <a:uFillTx/>
          <a:latin typeface="Arial" pitchFamily="18"/>
          <a:ea typeface="Andale Sans UI" pitchFamily="2"/>
          <a:cs typeface="Tahoma" pitchFamily="2"/>
        </a:defRPr>
      </a:lvl1pPr>
      <a:lvl2pPr marL="863998" marR="0" lvl="1" indent="-323999" defTabSz="914400" rtl="0" fontAlgn="auto" hangingPunct="1">
        <a:lnSpc>
          <a:spcPct val="100000"/>
        </a:lnSpc>
        <a:spcBef>
          <a:spcPts val="0"/>
        </a:spcBef>
        <a:spcAft>
          <a:spcPts val="1135"/>
        </a:spcAft>
        <a:buSzPct val="45000"/>
        <a:buFont typeface="StarSymbol"/>
        <a:buChar char="●"/>
        <a:tabLst/>
        <a:defRPr lang="ru-RU" sz="2800" b="0" i="0" u="none" strike="noStrike" kern="1200" cap="none" spc="0" baseline="0">
          <a:solidFill>
            <a:srgbClr val="000000"/>
          </a:solidFill>
          <a:uFillTx/>
          <a:latin typeface="Arial" pitchFamily="18"/>
          <a:ea typeface="Andale Sans UI" pitchFamily="2"/>
          <a:cs typeface="Tahoma" pitchFamily="2"/>
        </a:defRPr>
      </a:lvl2pPr>
      <a:lvl3pPr marL="1295997" marR="0" lvl="2" indent="-287999" defTabSz="914400" rtl="0" fontAlgn="auto" hangingPunct="1">
        <a:lnSpc>
          <a:spcPct val="100000"/>
        </a:lnSpc>
        <a:spcBef>
          <a:spcPts val="0"/>
        </a:spcBef>
        <a:spcAft>
          <a:spcPts val="850"/>
        </a:spcAft>
        <a:buSzPct val="75000"/>
        <a:buFont typeface="StarSymbol"/>
        <a:buChar char="–"/>
        <a:tabLst/>
        <a:defRPr lang="ru-RU" sz="2400" b="0" i="0" u="none" strike="noStrike" kern="1200" cap="none" spc="0" baseline="0">
          <a:solidFill>
            <a:srgbClr val="000000"/>
          </a:solidFill>
          <a:uFillTx/>
          <a:latin typeface="Arial" pitchFamily="18"/>
          <a:ea typeface="Andale Sans UI" pitchFamily="2"/>
          <a:cs typeface="Tahoma" pitchFamily="2"/>
        </a:defRPr>
      </a:lvl3pPr>
      <a:lvl4pPr marL="1727996" marR="0" lvl="3" indent="-215999" defTabSz="914400" rtl="0" fontAlgn="auto" hangingPunct="1">
        <a:lnSpc>
          <a:spcPct val="100000"/>
        </a:lnSpc>
        <a:spcBef>
          <a:spcPts val="0"/>
        </a:spcBef>
        <a:spcAft>
          <a:spcPts val="565"/>
        </a:spcAft>
        <a:buSzPct val="45000"/>
        <a:buFont typeface="StarSymbol"/>
        <a:buChar char="●"/>
        <a:tabLst/>
        <a:defRPr lang="ru-RU" sz="2000" b="0" i="0" u="none" strike="noStrike" kern="1200" cap="none" spc="0" baseline="0">
          <a:solidFill>
            <a:srgbClr val="000000"/>
          </a:solidFill>
          <a:uFillTx/>
          <a:latin typeface="Arial" pitchFamily="18"/>
          <a:ea typeface="Andale Sans UI" pitchFamily="2"/>
          <a:cs typeface="Tahoma" pitchFamily="2"/>
        </a:defRPr>
      </a:lvl4pPr>
      <a:lvl5pPr marL="2159995" marR="0" lvl="4" indent="-215999" defTabSz="914400" rtl="0" fontAlgn="auto" hangingPunct="1">
        <a:lnSpc>
          <a:spcPct val="100000"/>
        </a:lnSpc>
        <a:spcBef>
          <a:spcPts val="0"/>
        </a:spcBef>
        <a:spcAft>
          <a:spcPts val="285"/>
        </a:spcAft>
        <a:buSzPct val="75000"/>
        <a:buFont typeface="StarSymbol"/>
        <a:buChar char="–"/>
        <a:tabLst/>
        <a:defRPr lang="ru-RU" sz="2000" b="0" i="0" u="none" strike="noStrike" kern="1200" cap="none" spc="0" baseline="0">
          <a:solidFill>
            <a:srgbClr val="000000"/>
          </a:solidFill>
          <a:uFillTx/>
          <a:latin typeface="Arial" pitchFamily="18"/>
          <a:ea typeface="Andale Sans UI" pitchFamily="2"/>
          <a:cs typeface="Tahoma" pitchFamily="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010199" y="0"/>
            <a:ext cx="6070426" cy="7559675"/>
          </a:xfrm>
          <a:ln w="19050">
            <a:solidFill>
              <a:schemeClr val="accent6">
                <a:lumMod val="50000"/>
              </a:schemeClr>
            </a:solidFill>
          </a:ln>
        </p:spPr>
        <p:txBody>
          <a:bodyPr anchor="ctr">
            <a:normAutofit/>
          </a:bodyPr>
          <a:lstStyle/>
          <a:p>
            <a:pPr>
              <a:buNone/>
            </a:pPr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Применение жидких минеральных удобрений  </a:t>
            </a:r>
            <a:r>
              <a:rPr lang="en-US" sz="3600" b="1" dirty="0" err="1" smtClean="0">
                <a:solidFill>
                  <a:schemeClr val="accent6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Agree’s</a:t>
            </a:r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, производства </a:t>
            </a:r>
            <a:br>
              <a:rPr lang="ru-RU" sz="3600" b="1" dirty="0" smtClean="0">
                <a:solidFill>
                  <a:schemeClr val="accent6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</a:br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ООО «СОЮЗХИМ» на посевах сельскохозяйственных культур</a:t>
            </a:r>
            <a:br>
              <a:rPr lang="ru-RU" sz="3600" b="1" dirty="0" smtClean="0">
                <a:solidFill>
                  <a:schemeClr val="accent6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</a:br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/>
            </a:r>
            <a:br>
              <a:rPr lang="ru-RU" sz="3600" b="1" dirty="0" smtClean="0">
                <a:solidFill>
                  <a:schemeClr val="accent6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</a:br>
            <a:endParaRPr lang="ru-RU" sz="3600" b="1" dirty="0">
              <a:solidFill>
                <a:schemeClr val="accent6">
                  <a:lumMod val="50000"/>
                </a:schemeClr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2" cstate="print">
            <a:alphaModFix/>
          </a:blip>
          <a:stretch>
            <a:fillRect/>
          </a:stretch>
        </p:blipFill>
        <p:spPr>
          <a:xfrm>
            <a:off x="0" y="0"/>
            <a:ext cx="4010199" cy="755967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183954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274320" y="763568"/>
            <a:ext cx="4289691" cy="5637231"/>
          </a:xfrm>
          <a:solidFill>
            <a:schemeClr val="bg1"/>
          </a:solidFill>
        </p:spPr>
        <p:txBody>
          <a:bodyPr rtlCol="0" anchor="ctr">
            <a:normAutofit/>
          </a:bodyPr>
          <a:lstStyle/>
          <a:p>
            <a:pPr algn="ctr">
              <a:defRPr/>
            </a:pPr>
            <a:r>
              <a:rPr lang="ru-RU" sz="2000" b="1" dirty="0">
                <a:solidFill>
                  <a:srgbClr val="45751E"/>
                </a:solidFill>
              </a:rPr>
              <a:t>Взаимовлияние элементов питания в почве </a:t>
            </a:r>
            <a:br>
              <a:rPr lang="ru-RU" sz="2000" b="1" dirty="0">
                <a:solidFill>
                  <a:srgbClr val="45751E"/>
                </a:solidFill>
              </a:rPr>
            </a:br>
            <a:r>
              <a:rPr lang="ru-RU" sz="2000" b="1" dirty="0">
                <a:solidFill>
                  <a:srgbClr val="45751E"/>
                </a:solidFill>
              </a:rPr>
              <a:t>(синергизм и </a:t>
            </a:r>
            <a:r>
              <a:rPr lang="ru-RU" sz="2000" b="1" dirty="0" err="1">
                <a:solidFill>
                  <a:srgbClr val="45751E"/>
                </a:solidFill>
              </a:rPr>
              <a:t>антогонизм</a:t>
            </a:r>
            <a:r>
              <a:rPr lang="ru-RU" sz="2000" b="1" dirty="0">
                <a:solidFill>
                  <a:srgbClr val="45751E"/>
                </a:solidFill>
              </a:rPr>
              <a:t>)</a:t>
            </a:r>
          </a:p>
        </p:txBody>
      </p:sp>
      <p:pic>
        <p:nvPicPr>
          <p:cNvPr id="358402" name="Picture 2" descr="рисунки пшеница.pdf"/>
          <p:cNvPicPr>
            <a:picLocks noChangeAspect="1" noChangeArrowheads="1"/>
          </p:cNvPicPr>
          <p:nvPr/>
        </p:nvPicPr>
        <p:blipFill>
          <a:blip r:embed="rId2" cstate="print"/>
          <a:srcRect t="2472"/>
          <a:stretch>
            <a:fillRect/>
          </a:stretch>
        </p:blipFill>
        <p:spPr bwMode="auto">
          <a:xfrm>
            <a:off x="4486201" y="1"/>
            <a:ext cx="5358839" cy="734568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124089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81903" y="1977836"/>
            <a:ext cx="5892231" cy="355356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87349" y="762000"/>
            <a:ext cx="888134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«Любитель выбирает удобрения. Профессионал применяет технологию</a:t>
            </a:r>
            <a:r>
              <a:rPr lang="ru-RU" sz="2400" b="1" dirty="0" smtClean="0">
                <a:solidFill>
                  <a:srgbClr val="FF0000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»!!!</a:t>
            </a:r>
            <a:endParaRPr lang="ru-RU" sz="2400" dirty="0">
              <a:solidFill>
                <a:srgbClr val="FF0000"/>
              </a:solidFill>
              <a:latin typeface="Arial Rounded MT Bold" charset="0"/>
              <a:ea typeface="Arial Rounded MT Bold" charset="0"/>
              <a:cs typeface="Arial Rounded MT Bold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87349" y="5706716"/>
            <a:ext cx="932468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«Бочка Либиха»</a:t>
            </a:r>
          </a:p>
          <a:p>
            <a:pPr algn="ctr"/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Суть </a:t>
            </a:r>
            <a:r>
              <a:rPr lang="ru-RU" b="1" i="1" dirty="0">
                <a:solidFill>
                  <a:schemeClr val="accent6">
                    <a:lumMod val="50000"/>
                  </a:schemeClr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модели состоит в том, что вода при наполнении бочки начинает переливаться через наименьшую доску в бочке и длина остальных досок уже не имеет </a:t>
            </a:r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значения</a:t>
            </a:r>
            <a:endParaRPr lang="ru-RU" b="1" i="1" dirty="0">
              <a:solidFill>
                <a:schemeClr val="accent6">
                  <a:lumMod val="50000"/>
                </a:schemeClr>
              </a:solidFill>
              <a:latin typeface="Arial Rounded MT Bold" charset="0"/>
              <a:ea typeface="Arial Rounded MT Bold" charset="0"/>
              <a:cs typeface="Arial Rounded MT Bold" charset="0"/>
            </a:endParaRPr>
          </a:p>
        </p:txBody>
      </p:sp>
      <p:pic>
        <p:nvPicPr>
          <p:cNvPr id="7" name="Picture 3">
            <a:extLst>
              <a:ext uri="{FF2B5EF4-FFF2-40B4-BE49-F238E27FC236}">
                <a16:creationId xmlns=""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492240" y="179921"/>
            <a:ext cx="518160" cy="452432"/>
          </a:xfrm>
          <a:prstGeom prst="rect">
            <a:avLst/>
          </a:prstGeom>
          <a:noFill/>
          <a:ln>
            <a:noFill/>
          </a:ln>
          <a:effectLst>
            <a:outerShdw dist="35924" dir="2700000" algn="tl">
              <a:srgbClr val="EEECE1"/>
            </a:outerShdw>
          </a:effectLst>
        </p:spPr>
      </p:pic>
      <p:sp>
        <p:nvSpPr>
          <p:cNvPr id="8" name="Прямоугольник 7"/>
          <p:cNvSpPr/>
          <p:nvPr/>
        </p:nvSpPr>
        <p:spPr>
          <a:xfrm>
            <a:off x="7010400" y="179921"/>
            <a:ext cx="2701636" cy="4524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b="1" dirty="0" smtClean="0">
                <a:solidFill>
                  <a:srgbClr val="FF0000"/>
                </a:solidFill>
                <a:effectLst>
                  <a:outerShdw dist="38096" dir="2700000">
                    <a:srgbClr val="000000"/>
                  </a:outerShdw>
                </a:effectLst>
                <a:latin typeface="Times New Roman" pitchFamily="18"/>
                <a:ea typeface=""/>
                <a:cs typeface="Times New Roman" pitchFamily="18"/>
              </a:rPr>
              <a:t>«СОЮЗХИМ»</a:t>
            </a:r>
            <a:endParaRPr lang="ru-RU" b="1" dirty="0">
              <a:solidFill>
                <a:srgbClr val="FF0000"/>
              </a:solidFill>
              <a:effectLst>
                <a:outerShdw dist="38096" dir="2700000">
                  <a:srgbClr val="000000"/>
                </a:outerShdw>
              </a:effectLst>
              <a:latin typeface="Times New Roman" pitchFamily="18"/>
              <a:ea typeface=""/>
              <a:cs typeface="Times New Roman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96068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6422" y="670560"/>
            <a:ext cx="9673257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  <a:latin typeface="Times New Roman" charset="0"/>
                <a:ea typeface="Times New Roman" charset="0"/>
                <a:cs typeface="Times New Roman" charset="0"/>
              </a:rPr>
              <a:t>История открытия способа внесения элементов питания через листья растений</a:t>
            </a:r>
            <a:r>
              <a:rPr lang="ru-RU" sz="2400" b="1" dirty="0">
                <a:solidFill>
                  <a:prstClr val="black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sz="2400" b="1" dirty="0" smtClean="0">
                <a:solidFill>
                  <a:prstClr val="black"/>
                </a:solidFill>
                <a:latin typeface="Times New Roman" charset="0"/>
                <a:ea typeface="Times New Roman" charset="0"/>
                <a:cs typeface="Times New Roman" charset="0"/>
              </a:rPr>
              <a:t>(по Авдонину Н.С.) </a:t>
            </a:r>
          </a:p>
          <a:p>
            <a:pPr algn="ctr"/>
            <a:r>
              <a:rPr lang="ru-RU" sz="1400" i="1" dirty="0" smtClean="0">
                <a:solidFill>
                  <a:prstClr val="black"/>
                </a:solidFill>
                <a:latin typeface="Times New Roman" charset="0"/>
                <a:ea typeface="Times New Roman" charset="0"/>
                <a:cs typeface="Times New Roman" charset="0"/>
              </a:rPr>
              <a:t>(</a:t>
            </a:r>
            <a:r>
              <a:rPr lang="en-US" sz="1400" i="1" dirty="0">
                <a:solidFill>
                  <a:prstClr val="black"/>
                </a:solidFill>
                <a:latin typeface="Times New Roman" charset="0"/>
                <a:ea typeface="Times New Roman" charset="0"/>
                <a:cs typeface="Times New Roman" charset="0"/>
              </a:rPr>
              <a:t>http://</a:t>
            </a:r>
            <a:r>
              <a:rPr lang="en-US" sz="1400" i="1" dirty="0" err="1" smtClean="0">
                <a:solidFill>
                  <a:prstClr val="black"/>
                </a:solidFill>
                <a:latin typeface="Times New Roman" charset="0"/>
                <a:ea typeface="Times New Roman" charset="0"/>
                <a:cs typeface="Times New Roman" charset="0"/>
              </a:rPr>
              <a:t>www.valleyflora.ru</a:t>
            </a:r>
            <a:r>
              <a:rPr lang="en-US" sz="1400" i="1" dirty="0" smtClean="0">
                <a:solidFill>
                  <a:prstClr val="black"/>
                </a:solidFill>
                <a:latin typeface="Times New Roman" charset="0"/>
                <a:ea typeface="Times New Roman" charset="0"/>
                <a:cs typeface="Times New Roman" charset="0"/>
              </a:rPr>
              <a:t>/vnekornevyye-podkormki-1.html</a:t>
            </a:r>
            <a:r>
              <a:rPr lang="ru-RU" sz="1400" i="1" dirty="0" smtClean="0">
                <a:solidFill>
                  <a:prstClr val="black"/>
                </a:solidFill>
                <a:latin typeface="Times New Roman" charset="0"/>
                <a:ea typeface="Times New Roman" charset="0"/>
                <a:cs typeface="Times New Roman" charset="0"/>
              </a:rPr>
              <a:t>)</a:t>
            </a:r>
            <a:endParaRPr lang="ru-RU" sz="1400" i="1" dirty="0">
              <a:solidFill>
                <a:prstClr val="black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467601" y="1451393"/>
            <a:ext cx="2219682" cy="3029167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45227" y="1684217"/>
            <a:ext cx="7122373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Times New Roman" charset="0"/>
                <a:ea typeface="Times New Roman" charset="0"/>
                <a:cs typeface="Times New Roman" charset="0"/>
              </a:rPr>
              <a:t>	Прием </a:t>
            </a:r>
            <a:r>
              <a:rPr lang="ru-RU" dirty="0">
                <a:latin typeface="Times New Roman" charset="0"/>
                <a:ea typeface="Times New Roman" charset="0"/>
                <a:cs typeface="Times New Roman" charset="0"/>
              </a:rPr>
              <a:t>внесения удобрений в виде внекорневой подкормки, при котором растения получают питательные вещества через листья, в России начали изучать с 1929 года на овощных культурах. Академик Николай Сергеевич Авдонин (1954) указывал, что этот дополнительный прием внесения удобрений обусловливается тем, что во второй половине вегетации на сплошных посевах </a:t>
            </a:r>
            <a:r>
              <a:rPr lang="ru-RU" dirty="0" err="1" smtClean="0">
                <a:latin typeface="Times New Roman" charset="0"/>
                <a:ea typeface="Times New Roman" charset="0"/>
                <a:cs typeface="Times New Roman" charset="0"/>
              </a:rPr>
              <a:t>сельхозяйственных</a:t>
            </a:r>
            <a:r>
              <a:rPr lang="ru-RU" dirty="0" smtClean="0">
                <a:latin typeface="Times New Roman" charset="0"/>
                <a:ea typeface="Times New Roman" charset="0"/>
                <a:cs typeface="Times New Roman" charset="0"/>
              </a:rPr>
              <a:t> культур </a:t>
            </a:r>
            <a:r>
              <a:rPr lang="ru-RU" dirty="0">
                <a:latin typeface="Times New Roman" charset="0"/>
                <a:ea typeface="Times New Roman" charset="0"/>
                <a:cs typeface="Times New Roman" charset="0"/>
              </a:rPr>
              <a:t>внести удобрения в почву невозможно. Именно во второй половине вегетации большинство растений испытывают острый недостаток питательных веществ. Они особенно необходимы во время созревания, образования генеративных органов и накопления питательных веществ в растениях.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45228" y="4823538"/>
            <a:ext cx="934205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Times New Roman" charset="0"/>
                <a:ea typeface="Times New Roman" charset="0"/>
                <a:cs typeface="Times New Roman" charset="0"/>
              </a:rPr>
              <a:t>	А</a:t>
            </a:r>
            <a:r>
              <a:rPr lang="ru-RU" dirty="0">
                <a:latin typeface="Times New Roman" charset="0"/>
                <a:ea typeface="Times New Roman" charset="0"/>
                <a:cs typeface="Times New Roman" charset="0"/>
              </a:rPr>
              <a:t>. А. Рихтер и Н. Г. Васильева (1941) опрыскивали цинком, марганцем, бором и йодом листья подсолнечника, гортензии, периллы и других растений. Их исследования показали, что некорневая подкормка растений микроэлементами увеличивает интенсивность фотосинтеза у растений и улучшается ферментативная деятельность. </a:t>
            </a:r>
            <a:r>
              <a:rPr lang="ru-RU" dirty="0">
                <a:solidFill>
                  <a:prstClr val="black"/>
                </a:solidFill>
                <a:latin typeface="Times New Roman" charset="0"/>
                <a:ea typeface="Times New Roman" charset="0"/>
                <a:cs typeface="Times New Roman" charset="0"/>
              </a:rPr>
              <a:t>Питательные вещества, полученные растениями через листья, внесенные при внекорневой подкормке, используются не только теми частями, на которые они попали, но и всеми органами растения. </a:t>
            </a:r>
            <a:endParaRPr lang="ru-RU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010400" y="179921"/>
            <a:ext cx="2676882" cy="4524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b="1" dirty="0" smtClean="0">
                <a:solidFill>
                  <a:srgbClr val="FF0000"/>
                </a:solidFill>
                <a:effectLst>
                  <a:outerShdw dist="38096" dir="2700000">
                    <a:srgbClr val="000000"/>
                  </a:outerShdw>
                </a:effectLst>
                <a:latin typeface="Times New Roman" pitchFamily="18"/>
                <a:ea typeface=""/>
                <a:cs typeface="Times New Roman" pitchFamily="18"/>
              </a:rPr>
              <a:t> «СОЮЗХИМ»</a:t>
            </a:r>
            <a:endParaRPr lang="ru-RU" b="1" dirty="0">
              <a:solidFill>
                <a:srgbClr val="FF0000"/>
              </a:solidFill>
              <a:effectLst>
                <a:outerShdw dist="38096" dir="2700000">
                  <a:srgbClr val="000000"/>
                </a:outerShdw>
              </a:effectLst>
              <a:latin typeface="Times New Roman" pitchFamily="18"/>
              <a:ea typeface=""/>
              <a:cs typeface="Times New Roman" pitchFamily="18"/>
            </a:endParaRPr>
          </a:p>
        </p:txBody>
      </p:sp>
      <p:pic>
        <p:nvPicPr>
          <p:cNvPr id="7" name="Picture 3">
            <a:extLst>
              <a:ext uri="{FF2B5EF4-FFF2-40B4-BE49-F238E27FC236}">
                <a16:creationId xmlns=""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492240" y="179921"/>
            <a:ext cx="518160" cy="452432"/>
          </a:xfrm>
          <a:prstGeom prst="rect">
            <a:avLst/>
          </a:prstGeom>
          <a:noFill/>
          <a:ln>
            <a:noFill/>
          </a:ln>
          <a:effectLst>
            <a:outerShdw dist="35924" dir="2700000" algn="tl">
              <a:srgbClr val="EEECE1"/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42559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0660" y="1257716"/>
            <a:ext cx="3953490" cy="578893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425808" y="1722120"/>
            <a:ext cx="5040313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solidFill>
                  <a:prstClr val="black"/>
                </a:solidFill>
                <a:latin typeface="Times New Roman" charset="0"/>
                <a:ea typeface="Times New Roman" charset="0"/>
                <a:cs typeface="Times New Roman" charset="0"/>
              </a:rPr>
              <a:t>	После </a:t>
            </a:r>
            <a:r>
              <a:rPr lang="ru-RU" sz="2000" dirty="0">
                <a:solidFill>
                  <a:prstClr val="black"/>
                </a:solidFill>
                <a:latin typeface="Times New Roman" charset="0"/>
                <a:ea typeface="Times New Roman" charset="0"/>
                <a:cs typeface="Times New Roman" charset="0"/>
              </a:rPr>
              <a:t>применения </a:t>
            </a:r>
            <a:r>
              <a:rPr lang="ru-RU" sz="2000" dirty="0" smtClean="0">
                <a:solidFill>
                  <a:prstClr val="black"/>
                </a:solidFill>
                <a:latin typeface="Times New Roman" charset="0"/>
                <a:ea typeface="Times New Roman" charset="0"/>
                <a:cs typeface="Times New Roman" charset="0"/>
              </a:rPr>
              <a:t>листовой подкормки, распределение питательных веществ внутри </a:t>
            </a:r>
            <a:r>
              <a:rPr lang="ru-RU" sz="2000" dirty="0">
                <a:solidFill>
                  <a:prstClr val="black"/>
                </a:solidFill>
                <a:latin typeface="Times New Roman" charset="0"/>
                <a:ea typeface="Times New Roman" charset="0"/>
                <a:cs typeface="Times New Roman" charset="0"/>
              </a:rPr>
              <a:t>листа и транспортировка </a:t>
            </a:r>
            <a:r>
              <a:rPr lang="ru-RU" sz="2000" dirty="0" smtClean="0">
                <a:solidFill>
                  <a:prstClr val="black"/>
                </a:solidFill>
                <a:latin typeface="Times New Roman" charset="0"/>
                <a:ea typeface="Times New Roman" charset="0"/>
                <a:cs typeface="Times New Roman" charset="0"/>
              </a:rPr>
              <a:t>их к </a:t>
            </a:r>
            <a:r>
              <a:rPr lang="ru-RU" sz="2000" dirty="0">
                <a:solidFill>
                  <a:prstClr val="black"/>
                </a:solidFill>
                <a:latin typeface="Times New Roman" charset="0"/>
                <a:ea typeface="Times New Roman" charset="0"/>
                <a:cs typeface="Times New Roman" charset="0"/>
              </a:rPr>
              <a:t>другим частям растения зависит от </a:t>
            </a:r>
            <a:r>
              <a:rPr lang="ru-RU" sz="2000" dirty="0" smtClean="0">
                <a:solidFill>
                  <a:prstClr val="black"/>
                </a:solidFill>
                <a:latin typeface="Times New Roman" charset="0"/>
                <a:ea typeface="Times New Roman" charset="0"/>
                <a:cs typeface="Times New Roman" charset="0"/>
              </a:rPr>
              <a:t>мобильности питательных веществ. </a:t>
            </a:r>
          </a:p>
          <a:p>
            <a:pPr algn="just"/>
            <a:r>
              <a:rPr lang="ru-RU" sz="2000" dirty="0" smtClean="0">
                <a:solidFill>
                  <a:prstClr val="black"/>
                </a:solidFill>
                <a:latin typeface="Times New Roman" charset="0"/>
                <a:ea typeface="Times New Roman" charset="0"/>
                <a:cs typeface="Times New Roman" charset="0"/>
              </a:rPr>
              <a:t>	</a:t>
            </a:r>
            <a:r>
              <a:rPr lang="ru-RU" sz="2000" u="sng" dirty="0" smtClean="0">
                <a:solidFill>
                  <a:prstClr val="black"/>
                </a:solidFill>
                <a:latin typeface="Times New Roman" charset="0"/>
                <a:ea typeface="Times New Roman" charset="0"/>
                <a:cs typeface="Times New Roman" charset="0"/>
              </a:rPr>
              <a:t>Мобильные </a:t>
            </a:r>
            <a:r>
              <a:rPr lang="ru-RU" sz="2000" u="sng" dirty="0">
                <a:solidFill>
                  <a:prstClr val="black"/>
                </a:solidFill>
                <a:latin typeface="Times New Roman" charset="0"/>
                <a:ea typeface="Times New Roman" charset="0"/>
                <a:cs typeface="Times New Roman" charset="0"/>
              </a:rPr>
              <a:t>элементы </a:t>
            </a:r>
            <a:r>
              <a:rPr lang="ru-RU" sz="2000" dirty="0">
                <a:solidFill>
                  <a:prstClr val="black"/>
                </a:solidFill>
                <a:latin typeface="Times New Roman" charset="0"/>
                <a:ea typeface="Times New Roman" charset="0"/>
                <a:cs typeface="Times New Roman" charset="0"/>
              </a:rPr>
              <a:t>такие как </a:t>
            </a:r>
            <a:r>
              <a:rPr lang="ru-RU" sz="2000" b="1" dirty="0">
                <a:solidFill>
                  <a:prstClr val="black"/>
                </a:solidFill>
                <a:latin typeface="Times New Roman" charset="0"/>
                <a:ea typeface="Times New Roman" charset="0"/>
                <a:cs typeface="Times New Roman" charset="0"/>
              </a:rPr>
              <a:t>азот</a:t>
            </a:r>
            <a:r>
              <a:rPr lang="ru-RU" sz="2000" dirty="0">
                <a:solidFill>
                  <a:prstClr val="black"/>
                </a:solidFill>
                <a:latin typeface="Times New Roman" charset="0"/>
                <a:ea typeface="Times New Roman" charset="0"/>
                <a:cs typeface="Times New Roman" charset="0"/>
              </a:rPr>
              <a:t>, </a:t>
            </a:r>
            <a:r>
              <a:rPr lang="ru-RU" sz="2000" b="1" dirty="0" smtClean="0">
                <a:solidFill>
                  <a:prstClr val="black"/>
                </a:solidFill>
                <a:latin typeface="Times New Roman" charset="0"/>
                <a:ea typeface="Times New Roman" charset="0"/>
                <a:cs typeface="Times New Roman" charset="0"/>
              </a:rPr>
              <a:t>фосфор</a:t>
            </a:r>
            <a:r>
              <a:rPr lang="ru-RU" sz="2000" dirty="0" smtClean="0">
                <a:solidFill>
                  <a:prstClr val="black"/>
                </a:solidFill>
                <a:latin typeface="Times New Roman" charset="0"/>
                <a:ea typeface="Times New Roman" charset="0"/>
                <a:cs typeface="Times New Roman" charset="0"/>
              </a:rPr>
              <a:t>, </a:t>
            </a:r>
            <a:r>
              <a:rPr lang="ru-RU" sz="2000" b="1" dirty="0" smtClean="0">
                <a:solidFill>
                  <a:prstClr val="black"/>
                </a:solidFill>
                <a:latin typeface="Times New Roman" charset="0"/>
                <a:ea typeface="Times New Roman" charset="0"/>
                <a:cs typeface="Times New Roman" charset="0"/>
              </a:rPr>
              <a:t>калий и сера</a:t>
            </a:r>
            <a:r>
              <a:rPr lang="ru-RU" sz="2000" dirty="0" smtClean="0">
                <a:solidFill>
                  <a:prstClr val="black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sz="2000" dirty="0">
                <a:solidFill>
                  <a:prstClr val="black"/>
                </a:solidFill>
                <a:latin typeface="Times New Roman" charset="0"/>
                <a:ea typeface="Times New Roman" charset="0"/>
                <a:cs typeface="Times New Roman" charset="0"/>
              </a:rPr>
              <a:t>продвигаются вверх и вниз от точки всасывания. Они могут быть транспортированы к тем частям растения, которые больше всего в них нуждаются. Обычно это почки, молодые листья и растущие корни.</a:t>
            </a:r>
          </a:p>
          <a:p>
            <a:pPr algn="just"/>
            <a:r>
              <a:rPr lang="ru-RU" sz="2000" dirty="0" smtClean="0">
                <a:solidFill>
                  <a:prstClr val="black"/>
                </a:solidFill>
                <a:latin typeface="Times New Roman" charset="0"/>
                <a:ea typeface="Times New Roman" charset="0"/>
                <a:cs typeface="Times New Roman" charset="0"/>
              </a:rPr>
              <a:t>	</a:t>
            </a:r>
            <a:r>
              <a:rPr lang="ru-RU" sz="2000" u="sng" dirty="0" smtClean="0">
                <a:solidFill>
                  <a:prstClr val="black"/>
                </a:solidFill>
                <a:latin typeface="Times New Roman" charset="0"/>
                <a:ea typeface="Times New Roman" charset="0"/>
                <a:cs typeface="Times New Roman" charset="0"/>
              </a:rPr>
              <a:t>Элементы </a:t>
            </a:r>
            <a:r>
              <a:rPr lang="ru-RU" sz="2000" u="sng" dirty="0">
                <a:solidFill>
                  <a:prstClr val="black"/>
                </a:solidFill>
                <a:latin typeface="Times New Roman" charset="0"/>
                <a:ea typeface="Times New Roman" charset="0"/>
                <a:cs typeface="Times New Roman" charset="0"/>
              </a:rPr>
              <a:t>с ограниченной мобильностью</a:t>
            </a:r>
            <a:r>
              <a:rPr lang="ru-RU" sz="2000" dirty="0">
                <a:solidFill>
                  <a:prstClr val="black"/>
                </a:solidFill>
                <a:latin typeface="Times New Roman" charset="0"/>
                <a:ea typeface="Times New Roman" charset="0"/>
                <a:cs typeface="Times New Roman" charset="0"/>
              </a:rPr>
              <a:t>, такие как </a:t>
            </a:r>
            <a:r>
              <a:rPr lang="ru-RU" sz="2000" b="1" dirty="0">
                <a:solidFill>
                  <a:prstClr val="black"/>
                </a:solidFill>
                <a:latin typeface="Times New Roman" charset="0"/>
                <a:ea typeface="Times New Roman" charset="0"/>
                <a:cs typeface="Times New Roman" charset="0"/>
              </a:rPr>
              <a:t>медь,</a:t>
            </a:r>
            <a:r>
              <a:rPr lang="ru-RU" sz="2000" dirty="0">
                <a:solidFill>
                  <a:prstClr val="black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sz="2000" b="1" dirty="0" smtClean="0">
                <a:solidFill>
                  <a:prstClr val="black"/>
                </a:solidFill>
                <a:latin typeface="Times New Roman" charset="0"/>
                <a:ea typeface="Times New Roman" charset="0"/>
                <a:cs typeface="Times New Roman" charset="0"/>
              </a:rPr>
              <a:t>цинк, железо</a:t>
            </a:r>
            <a:r>
              <a:rPr lang="ru-RU" sz="2000" dirty="0">
                <a:solidFill>
                  <a:prstClr val="black"/>
                </a:solidFill>
                <a:latin typeface="Times New Roman" charset="0"/>
                <a:ea typeface="Times New Roman" charset="0"/>
                <a:cs typeface="Times New Roman" charset="0"/>
              </a:rPr>
              <a:t>, </a:t>
            </a:r>
            <a:r>
              <a:rPr lang="ru-RU" sz="2000" b="1" dirty="0">
                <a:solidFill>
                  <a:prstClr val="black"/>
                </a:solidFill>
                <a:latin typeface="Times New Roman" charset="0"/>
                <a:ea typeface="Times New Roman" charset="0"/>
                <a:cs typeface="Times New Roman" charset="0"/>
              </a:rPr>
              <a:t>марганец,</a:t>
            </a:r>
            <a:r>
              <a:rPr lang="ru-RU" sz="2000" dirty="0">
                <a:solidFill>
                  <a:prstClr val="black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sz="2000" b="1" dirty="0">
                <a:solidFill>
                  <a:prstClr val="black"/>
                </a:solidFill>
                <a:latin typeface="Times New Roman" charset="0"/>
                <a:ea typeface="Times New Roman" charset="0"/>
                <a:cs typeface="Times New Roman" charset="0"/>
              </a:rPr>
              <a:t>бор</a:t>
            </a:r>
            <a:r>
              <a:rPr lang="ru-RU" sz="2000" dirty="0">
                <a:solidFill>
                  <a:prstClr val="black"/>
                </a:solidFill>
                <a:latin typeface="Times New Roman" charset="0"/>
                <a:ea typeface="Times New Roman" charset="0"/>
                <a:cs typeface="Times New Roman" charset="0"/>
              </a:rPr>
              <a:t> и </a:t>
            </a:r>
            <a:r>
              <a:rPr lang="ru-RU" sz="2000" b="1" dirty="0">
                <a:solidFill>
                  <a:prstClr val="black"/>
                </a:solidFill>
                <a:latin typeface="Times New Roman" charset="0"/>
                <a:ea typeface="Times New Roman" charset="0"/>
                <a:cs typeface="Times New Roman" charset="0"/>
              </a:rPr>
              <a:t>кальций</a:t>
            </a:r>
            <a:r>
              <a:rPr lang="ru-RU" sz="2000" dirty="0">
                <a:solidFill>
                  <a:prstClr val="black"/>
                </a:solidFill>
                <a:latin typeface="Times New Roman" charset="0"/>
                <a:ea typeface="Times New Roman" charset="0"/>
                <a:cs typeface="Times New Roman" charset="0"/>
              </a:rPr>
              <a:t>, </a:t>
            </a:r>
            <a:r>
              <a:rPr lang="ru-RU" sz="2000" dirty="0" smtClean="0">
                <a:solidFill>
                  <a:prstClr val="black"/>
                </a:solidFill>
                <a:latin typeface="Times New Roman" charset="0"/>
                <a:ea typeface="Times New Roman" charset="0"/>
                <a:cs typeface="Times New Roman" charset="0"/>
              </a:rPr>
              <a:t>распределяются </a:t>
            </a:r>
            <a:r>
              <a:rPr lang="ru-RU" sz="2000" dirty="0">
                <a:solidFill>
                  <a:prstClr val="black"/>
                </a:solidFill>
                <a:latin typeface="Times New Roman" charset="0"/>
                <a:ea typeface="Times New Roman" charset="0"/>
                <a:cs typeface="Times New Roman" charset="0"/>
              </a:rPr>
              <a:t>только по самому листу, и не </a:t>
            </a:r>
            <a:r>
              <a:rPr lang="ru-RU" sz="2000" dirty="0" smtClean="0">
                <a:solidFill>
                  <a:prstClr val="black"/>
                </a:solidFill>
                <a:latin typeface="Times New Roman" charset="0"/>
                <a:ea typeface="Times New Roman" charset="0"/>
                <a:cs typeface="Times New Roman" charset="0"/>
              </a:rPr>
              <a:t>транспортируются </a:t>
            </a:r>
            <a:r>
              <a:rPr lang="ru-RU" sz="2000" dirty="0">
                <a:solidFill>
                  <a:prstClr val="black"/>
                </a:solidFill>
                <a:latin typeface="Times New Roman" charset="0"/>
                <a:ea typeface="Times New Roman" charset="0"/>
                <a:cs typeface="Times New Roman" charset="0"/>
              </a:rPr>
              <a:t>в другие части растения.</a:t>
            </a:r>
            <a:endParaRPr lang="ru-RU" sz="2000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284244" y="632353"/>
            <a:ext cx="80679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  <a:latin typeface="Times New Roman" charset="0"/>
                <a:ea typeface="Times New Roman" charset="0"/>
                <a:cs typeface="Times New Roman" charset="0"/>
              </a:rPr>
              <a:t>При проведении листовой подкормки необходимо учитывать мобильность вносимых элементов питания</a:t>
            </a:r>
            <a:endParaRPr lang="ru-RU" sz="2400" b="1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pic>
        <p:nvPicPr>
          <p:cNvPr id="7" name="Picture 3">
            <a:extLst>
              <a:ext uri="{FF2B5EF4-FFF2-40B4-BE49-F238E27FC236}">
                <a16:creationId xmlns=""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492240" y="179921"/>
            <a:ext cx="518160" cy="452432"/>
          </a:xfrm>
          <a:prstGeom prst="rect">
            <a:avLst/>
          </a:prstGeom>
          <a:noFill/>
          <a:ln>
            <a:noFill/>
          </a:ln>
          <a:effectLst>
            <a:outerShdw dist="35924" dir="2700000" algn="tl">
              <a:srgbClr val="EEECE1"/>
            </a:outerShdw>
          </a:effectLst>
        </p:spPr>
      </p:pic>
      <p:sp>
        <p:nvSpPr>
          <p:cNvPr id="8" name="Прямоугольник 7"/>
          <p:cNvSpPr/>
          <p:nvPr/>
        </p:nvSpPr>
        <p:spPr>
          <a:xfrm>
            <a:off x="7010400" y="179921"/>
            <a:ext cx="2727960" cy="4524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b="1" dirty="0" smtClean="0">
                <a:solidFill>
                  <a:srgbClr val="FF0000"/>
                </a:solidFill>
                <a:effectLst>
                  <a:outerShdw dist="38096" dir="2700000">
                    <a:srgbClr val="000000"/>
                  </a:outerShdw>
                </a:effectLst>
                <a:latin typeface="Times New Roman" pitchFamily="18"/>
                <a:ea typeface=""/>
                <a:cs typeface="Times New Roman" pitchFamily="18"/>
              </a:rPr>
              <a:t> «СОЮЗХИМ»</a:t>
            </a:r>
            <a:endParaRPr lang="ru-RU" b="1" dirty="0">
              <a:solidFill>
                <a:srgbClr val="FF0000"/>
              </a:solidFill>
              <a:effectLst>
                <a:outerShdw dist="38096" dir="2700000">
                  <a:srgbClr val="000000"/>
                </a:outerShdw>
              </a:effectLst>
              <a:latin typeface="Times New Roman" pitchFamily="18"/>
              <a:ea typeface=""/>
              <a:cs typeface="Times New Roman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49185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8465" y="1385941"/>
            <a:ext cx="2273474" cy="4085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4068284" y="1657642"/>
            <a:ext cx="5439265" cy="567591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14772" lvl="1" indent="0" algn="just">
              <a:spcBef>
                <a:spcPct val="50000"/>
              </a:spcBef>
              <a:buNone/>
              <a:defRPr/>
            </a:pPr>
            <a:r>
              <a:rPr lang="ru-RU" sz="1814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	1) Изменив </a:t>
            </a:r>
            <a:r>
              <a:rPr lang="ru-RU" sz="1814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концентрацию элементов в тканях с помощью листовой подкормки растительный организм, стремясь к равновесию системы, </a:t>
            </a:r>
            <a:r>
              <a:rPr lang="ru-RU" sz="1814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усиливает потребление элементов питания корневой </a:t>
            </a:r>
            <a:r>
              <a:rPr lang="ru-RU" sz="1814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системой – ЭФФЕКТ НАСОСА.</a:t>
            </a:r>
          </a:p>
          <a:p>
            <a:pPr marL="414772" lvl="1" indent="0" algn="just">
              <a:spcBef>
                <a:spcPct val="50000"/>
              </a:spcBef>
              <a:buNone/>
              <a:defRPr/>
            </a:pPr>
            <a:endParaRPr lang="ru-RU" sz="1814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414772" lvl="1" indent="0" algn="just">
              <a:spcBef>
                <a:spcPct val="50000"/>
              </a:spcBef>
              <a:buNone/>
              <a:defRPr/>
            </a:pPr>
            <a:r>
              <a:rPr lang="ru-RU" sz="1814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	2) Растение </a:t>
            </a:r>
            <a:r>
              <a:rPr lang="ru-RU" sz="1814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потребляет больше питательных элементов из почвы и удобрений, </a:t>
            </a:r>
            <a:r>
              <a:rPr lang="ru-RU" sz="1814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повышая их эффективность на </a:t>
            </a:r>
            <a:r>
              <a:rPr lang="ru-RU" sz="1814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13-18%</a:t>
            </a:r>
            <a:r>
              <a:rPr lang="ru-RU" sz="1814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. </a:t>
            </a:r>
            <a:r>
              <a:rPr lang="ru-RU" sz="1814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Листовые подкормки более эффективны при </a:t>
            </a:r>
            <a:r>
              <a:rPr lang="ru-RU" sz="1814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оптимальной схеме внесения основных удобрений в почву. </a:t>
            </a:r>
            <a:endParaRPr lang="ru-RU" sz="1814" b="1" dirty="0" smtClean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414772" lvl="1" indent="0" algn="just">
              <a:spcBef>
                <a:spcPct val="50000"/>
              </a:spcBef>
              <a:buNone/>
              <a:defRPr/>
            </a:pPr>
            <a:endParaRPr lang="ru-RU" sz="1814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414772" lvl="1" indent="0" algn="just">
              <a:spcBef>
                <a:spcPct val="50000"/>
              </a:spcBef>
              <a:buNone/>
              <a:defRPr/>
            </a:pPr>
            <a:r>
              <a:rPr lang="ru-RU" sz="1814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	3) </a:t>
            </a:r>
            <a:r>
              <a:rPr lang="ru-RU" sz="1814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Обеспечение растений необходимыми элементами питания в неблагоприятных условиях (стресс) </a:t>
            </a:r>
            <a:r>
              <a:rPr lang="ru-RU" sz="1814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и поддержание тем самым процессов жизнедеятельности растений. </a:t>
            </a:r>
            <a:endParaRPr lang="ru-RU" sz="2177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6" name="Text Box 4"/>
          <p:cNvSpPr txBox="1"/>
          <p:nvPr/>
        </p:nvSpPr>
        <p:spPr>
          <a:xfrm>
            <a:off x="424629" y="624840"/>
            <a:ext cx="9082919" cy="753817"/>
          </a:xfrm>
          <a:prstGeom prst="rect">
            <a:avLst/>
          </a:prstGeom>
          <a:noFill/>
          <a:ln>
            <a:noFill/>
          </a:ln>
        </p:spPr>
        <p:txBody>
          <a:bodyPr vert="horz" wrap="square" lIns="82953" tIns="41476" rIns="82953" bIns="41476" anchor="t" anchorCtr="1" compatLnSpc="1">
            <a:spAutoFit/>
          </a:bodyPr>
          <a:lstStyle/>
          <a:p>
            <a:pPr algn="ctr" defTabSz="829544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177" b="1" dirty="0" smtClean="0">
                <a:solidFill>
                  <a:schemeClr val="accent6">
                    <a:lumMod val="50000"/>
                  </a:schemeClr>
                </a:solidFill>
                <a:latin typeface="Arial Black" pitchFamily="34"/>
                <a:ea typeface=""/>
                <a:cs typeface=""/>
              </a:rPr>
              <a:t>Принципы действия некорневой подкормки на растения:</a:t>
            </a:r>
            <a:endParaRPr lang="ru-RU" sz="2177" b="1" dirty="0">
              <a:solidFill>
                <a:schemeClr val="accent6">
                  <a:lumMod val="50000"/>
                </a:schemeClr>
              </a:solidFill>
              <a:latin typeface="Arial Black" pitchFamily="34"/>
              <a:ea typeface=""/>
              <a:cs typeface="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0681" y="1385940"/>
            <a:ext cx="1826944" cy="4085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>
            <a:extLst>
              <a:ext uri="{FF2B5EF4-FFF2-40B4-BE49-F238E27FC236}">
                <a16:creationId xmlns=""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6492240" y="179921"/>
            <a:ext cx="518160" cy="452432"/>
          </a:xfrm>
          <a:prstGeom prst="rect">
            <a:avLst/>
          </a:prstGeom>
          <a:noFill/>
          <a:ln>
            <a:noFill/>
          </a:ln>
          <a:effectLst>
            <a:outerShdw dist="35924" dir="2700000" algn="tl">
              <a:srgbClr val="EEECE1"/>
            </a:outerShdw>
          </a:effectLst>
        </p:spPr>
      </p:pic>
      <p:sp>
        <p:nvSpPr>
          <p:cNvPr id="9" name="Прямоугольник 8"/>
          <p:cNvSpPr/>
          <p:nvPr/>
        </p:nvSpPr>
        <p:spPr>
          <a:xfrm>
            <a:off x="7010400" y="179921"/>
            <a:ext cx="2758440" cy="4524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b="1" dirty="0" smtClean="0">
                <a:solidFill>
                  <a:srgbClr val="FF0000"/>
                </a:solidFill>
                <a:effectLst>
                  <a:outerShdw dist="38096" dir="2700000">
                    <a:srgbClr val="000000"/>
                  </a:outerShdw>
                </a:effectLst>
                <a:latin typeface="Times New Roman" pitchFamily="18"/>
                <a:ea typeface=""/>
                <a:cs typeface="Times New Roman" pitchFamily="18"/>
              </a:rPr>
              <a:t> «СОЮЗХИМ»</a:t>
            </a:r>
            <a:endParaRPr lang="ru-RU" b="1" dirty="0">
              <a:solidFill>
                <a:srgbClr val="FF0000"/>
              </a:solidFill>
              <a:effectLst>
                <a:outerShdw dist="38096" dir="2700000">
                  <a:srgbClr val="000000"/>
                </a:outerShdw>
              </a:effectLst>
              <a:latin typeface="Times New Roman" pitchFamily="18"/>
              <a:ea typeface=""/>
              <a:cs typeface="Times New Roman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56509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/>
          <p:cNvSpPr txBox="1"/>
          <p:nvPr/>
        </p:nvSpPr>
        <p:spPr>
          <a:xfrm>
            <a:off x="117566" y="251441"/>
            <a:ext cx="9681754" cy="70788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4000" b="1" i="0" u="none" strike="noStrike" kern="1200" cap="none" spc="0" baseline="0" dirty="0" smtClean="0">
                <a:solidFill>
                  <a:srgbClr val="FF0000"/>
                </a:solidFill>
                <a:uFillTx/>
                <a:latin typeface="Arial Black" pitchFamily="34"/>
                <a:ea typeface=""/>
                <a:cs typeface=""/>
              </a:rPr>
              <a:t>Состав ЖМУ:</a:t>
            </a:r>
            <a:endParaRPr lang="en-US" sz="4000" b="1" i="0" u="none" strike="noStrike" kern="1200" cap="none" spc="0" baseline="0" dirty="0" smtClean="0">
              <a:solidFill>
                <a:srgbClr val="FF0000"/>
              </a:solidFill>
              <a:uFillTx/>
              <a:latin typeface="Arial Black" pitchFamily="34"/>
              <a:ea typeface=""/>
              <a:cs typeface="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959328"/>
            <a:ext cx="10080625" cy="6309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400" dirty="0" smtClean="0">
              <a:solidFill>
                <a:prstClr val="black"/>
              </a:solidFill>
              <a:latin typeface="Helvetica" charset="0"/>
            </a:endParaRPr>
          </a:p>
          <a:p>
            <a:r>
              <a:rPr lang="ru-RU" sz="1400" dirty="0" smtClean="0">
                <a:solidFill>
                  <a:prstClr val="black"/>
                </a:solidFill>
                <a:latin typeface="Helvetica" charset="0"/>
              </a:rPr>
              <a:t>		</a:t>
            </a:r>
          </a:p>
          <a:p>
            <a:pPr marL="342900" indent="-342900">
              <a:buAutoNum type="arabicPeriod"/>
            </a:pPr>
            <a:r>
              <a:rPr lang="ru-RU" sz="2800" b="1" dirty="0" smtClean="0">
                <a:solidFill>
                  <a:prstClr val="black"/>
                </a:solidFill>
                <a:latin typeface="TimesNewRomanPSMT" charset="0"/>
              </a:rPr>
              <a:t>Макро и микро элементы (до 15 – 17 шт.);</a:t>
            </a:r>
          </a:p>
          <a:p>
            <a:pPr marL="342900" indent="-342900">
              <a:buAutoNum type="arabicPeriod"/>
            </a:pPr>
            <a:r>
              <a:rPr lang="ru-RU" sz="2800" b="1" dirty="0" smtClean="0">
                <a:solidFill>
                  <a:prstClr val="black"/>
                </a:solidFill>
                <a:latin typeface="TimesNewRomanPSMT" charset="0"/>
              </a:rPr>
              <a:t>Микроэлементы в хелатной форме;</a:t>
            </a:r>
          </a:p>
          <a:p>
            <a:pPr marL="342900" indent="-342900">
              <a:buAutoNum type="arabicPeriod"/>
            </a:pPr>
            <a:r>
              <a:rPr lang="ru-RU" sz="2800" b="1" dirty="0" smtClean="0">
                <a:solidFill>
                  <a:prstClr val="black"/>
                </a:solidFill>
                <a:latin typeface="TimesNewRomanPSMT" charset="0"/>
              </a:rPr>
              <a:t>Аминокислоты </a:t>
            </a:r>
            <a:r>
              <a:rPr lang="en-US" sz="2800" b="1" dirty="0" smtClean="0">
                <a:solidFill>
                  <a:prstClr val="black"/>
                </a:solidFill>
                <a:latin typeface="TimesNewRomanPSMT" charset="0"/>
              </a:rPr>
              <a:t>в L-</a:t>
            </a:r>
            <a:r>
              <a:rPr lang="en-US" sz="2800" b="1" dirty="0" err="1" smtClean="0">
                <a:solidFill>
                  <a:prstClr val="black"/>
                </a:solidFill>
                <a:latin typeface="TimesNewRomanPSMT" charset="0"/>
              </a:rPr>
              <a:t>форме</a:t>
            </a:r>
            <a:r>
              <a:rPr lang="ru-RU" sz="2800" b="1" dirty="0" smtClean="0">
                <a:solidFill>
                  <a:prstClr val="black"/>
                </a:solidFill>
                <a:latin typeface="TimesNewRomanPSMT" charset="0"/>
              </a:rPr>
              <a:t>;</a:t>
            </a:r>
          </a:p>
          <a:p>
            <a:pPr marL="342900" indent="-342900">
              <a:buAutoNum type="arabicPeriod"/>
            </a:pPr>
            <a:r>
              <a:rPr lang="ru-RU" sz="2800" b="1" dirty="0" smtClean="0">
                <a:solidFill>
                  <a:prstClr val="black"/>
                </a:solidFill>
                <a:latin typeface="TimesNewRomanPSMT" charset="0"/>
              </a:rPr>
              <a:t>ПАВ;</a:t>
            </a:r>
          </a:p>
          <a:p>
            <a:pPr marL="342900" indent="-342900">
              <a:buAutoNum type="arabicPeriod"/>
            </a:pPr>
            <a:r>
              <a:rPr lang="ru-RU" sz="2800" b="1" dirty="0" err="1" smtClean="0">
                <a:solidFill>
                  <a:prstClr val="black"/>
                </a:solidFill>
                <a:latin typeface="TimesNewRomanPSMT" charset="0"/>
              </a:rPr>
              <a:t>Хелатирующий</a:t>
            </a:r>
            <a:r>
              <a:rPr lang="ru-RU" sz="2800" b="1" dirty="0" smtClean="0">
                <a:solidFill>
                  <a:prstClr val="black"/>
                </a:solidFill>
                <a:latin typeface="TimesNewRomanPSMT" charset="0"/>
              </a:rPr>
              <a:t> агент (ЭДТА)</a:t>
            </a:r>
          </a:p>
          <a:p>
            <a:pPr marL="342900" indent="-342900"/>
            <a:endParaRPr lang="ru-RU" sz="2000" dirty="0" smtClean="0">
              <a:solidFill>
                <a:prstClr val="black"/>
              </a:solidFill>
              <a:latin typeface="TimesNewRomanPSMT" charset="0"/>
            </a:endParaRPr>
          </a:p>
          <a:p>
            <a:r>
              <a:rPr lang="ru-RU" sz="2000" dirty="0" smtClean="0">
                <a:solidFill>
                  <a:prstClr val="black"/>
                </a:solidFill>
                <a:latin typeface="TimesNewRomanPSMT" charset="0"/>
              </a:rPr>
              <a:t> </a:t>
            </a:r>
            <a:r>
              <a:rPr lang="ru-RU" sz="2400" b="1" dirty="0" smtClean="0">
                <a:solidFill>
                  <a:srgbClr val="FF0000"/>
                </a:solidFill>
              </a:rPr>
              <a:t>Особенности применения ЖМУ:</a:t>
            </a:r>
            <a:r>
              <a:rPr lang="ru-RU" sz="2400" dirty="0" smtClean="0">
                <a:solidFill>
                  <a:srgbClr val="FF0000"/>
                </a:solidFill>
              </a:rPr>
              <a:t> </a:t>
            </a:r>
          </a:p>
          <a:p>
            <a:r>
              <a:rPr lang="ru-RU" sz="2400" dirty="0" smtClean="0"/>
              <a:t>1. совместно с пестицидными обработками; </a:t>
            </a:r>
          </a:p>
          <a:p>
            <a:r>
              <a:rPr lang="ru-RU" sz="2400" dirty="0" smtClean="0"/>
              <a:t>2. не требует специальных средств индивидуальной защиты;</a:t>
            </a:r>
          </a:p>
          <a:p>
            <a:r>
              <a:rPr lang="ru-RU" sz="2400" dirty="0" smtClean="0"/>
              <a:t>3. не проводить подкормки в жаркую солнечную погоду при сильном прерывистом ветре (скорость ветра не более 4-5 м/с);</a:t>
            </a:r>
          </a:p>
          <a:p>
            <a:r>
              <a:rPr lang="ru-RU" sz="2400" dirty="0" smtClean="0"/>
              <a:t>4. подкормку проводить свежеприготовленным рабочим раствором, в утренние и вечерние часы (оптимальный температурный интервал 13 – 20 С);</a:t>
            </a:r>
          </a:p>
          <a:p>
            <a:r>
              <a:rPr lang="ru-RU" sz="2400" dirty="0" smtClean="0"/>
              <a:t>5. Недопустимы обработки с использованием авиации.</a:t>
            </a:r>
            <a:endParaRPr lang="uk-UA" dirty="0" smtClean="0">
              <a:solidFill>
                <a:prstClr val="black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77657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/>
          <p:cNvSpPr txBox="1"/>
          <p:nvPr/>
        </p:nvSpPr>
        <p:spPr>
          <a:xfrm>
            <a:off x="117566" y="251441"/>
            <a:ext cx="9681754" cy="46166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400" b="1" i="0" u="none" strike="noStrike" kern="1200" cap="none" spc="0" baseline="0" dirty="0" smtClean="0">
                <a:solidFill>
                  <a:srgbClr val="FF0000"/>
                </a:solidFill>
                <a:uFillTx/>
                <a:latin typeface="Arial Black" pitchFamily="34"/>
                <a:ea typeface=""/>
                <a:cs typeface=""/>
              </a:rPr>
              <a:t>Содержание</a:t>
            </a:r>
            <a:r>
              <a:rPr lang="ru-RU" sz="2400" b="1" i="0" u="none" strike="noStrike" kern="1200" cap="none" spc="0" dirty="0" smtClean="0">
                <a:solidFill>
                  <a:srgbClr val="FF0000"/>
                </a:solidFill>
                <a:uFillTx/>
                <a:latin typeface="Arial Black" pitchFamily="34"/>
                <a:ea typeface=""/>
                <a:cs typeface=""/>
              </a:rPr>
              <a:t> элементов питания в ЖМУ «А</a:t>
            </a:r>
            <a:r>
              <a:rPr lang="en-US" sz="2400" b="1" i="0" u="none" strike="noStrike" kern="1200" cap="none" spc="0" dirty="0" err="1" smtClean="0">
                <a:solidFill>
                  <a:srgbClr val="FF0000"/>
                </a:solidFill>
                <a:uFillTx/>
                <a:latin typeface="Arial Black" pitchFamily="34"/>
                <a:ea typeface=""/>
                <a:cs typeface=""/>
              </a:rPr>
              <a:t>grees</a:t>
            </a:r>
            <a:r>
              <a:rPr lang="ru-RU" sz="2400" b="1" i="0" u="none" strike="noStrike" kern="1200" cap="none" spc="0" dirty="0" smtClean="0">
                <a:solidFill>
                  <a:srgbClr val="FF0000"/>
                </a:solidFill>
                <a:uFillTx/>
                <a:latin typeface="Arial Black" pitchFamily="34"/>
                <a:ea typeface=""/>
                <a:cs typeface=""/>
              </a:rPr>
              <a:t>», </a:t>
            </a:r>
            <a:r>
              <a:rPr lang="ru-RU" sz="2400" b="1" dirty="0" smtClean="0">
                <a:solidFill>
                  <a:srgbClr val="FF0000"/>
                </a:solidFill>
                <a:latin typeface="Arial Black" pitchFamily="34"/>
                <a:ea typeface=""/>
                <a:cs typeface=""/>
              </a:rPr>
              <a:t>г/л</a:t>
            </a:r>
            <a:r>
              <a:rPr lang="ru-RU" sz="2400" b="1" i="0" u="none" strike="noStrike" kern="1200" cap="none" spc="0" dirty="0" smtClean="0">
                <a:solidFill>
                  <a:srgbClr val="FF0000"/>
                </a:solidFill>
                <a:uFillTx/>
                <a:latin typeface="Arial Black" pitchFamily="34"/>
                <a:ea typeface=""/>
                <a:cs typeface=""/>
              </a:rPr>
              <a:t>:</a:t>
            </a:r>
            <a:endParaRPr lang="en-US" sz="2400" b="1" i="0" u="none" strike="noStrike" kern="1200" cap="none" spc="0" baseline="0" dirty="0" smtClean="0">
              <a:solidFill>
                <a:srgbClr val="FF0000"/>
              </a:solidFill>
              <a:uFillTx/>
              <a:latin typeface="Arial Black" pitchFamily="34"/>
              <a:ea typeface=""/>
              <a:cs typeface="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713105"/>
            <a:ext cx="10080625" cy="597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400" dirty="0" smtClean="0">
              <a:solidFill>
                <a:prstClr val="black"/>
              </a:solidFill>
              <a:latin typeface="Helvetica" charset="0"/>
            </a:endParaRPr>
          </a:p>
          <a:p>
            <a:r>
              <a:rPr lang="ru-RU" sz="1400" dirty="0" smtClean="0">
                <a:solidFill>
                  <a:prstClr val="black"/>
                </a:solidFill>
                <a:latin typeface="Helvetica" charset="0"/>
              </a:rPr>
              <a:t>		</a:t>
            </a:r>
            <a:r>
              <a:rPr lang="ru-RU" sz="1600" dirty="0" smtClean="0">
                <a:solidFill>
                  <a:srgbClr val="0432FF"/>
                </a:solidFill>
                <a:latin typeface="Helvetica" charset="0"/>
              </a:rPr>
              <a:t>               Форсаж</a:t>
            </a:r>
            <a:r>
              <a:rPr lang="ru-RU" sz="1600" dirty="0" smtClean="0">
                <a:solidFill>
                  <a:srgbClr val="0432FF"/>
                </a:solidFill>
                <a:latin typeface="TimesNewRomanPSMT" charset="0"/>
              </a:rPr>
              <a:t>   Азот      </a:t>
            </a:r>
            <a:r>
              <a:rPr lang="ru-RU" sz="1600" dirty="0" err="1" smtClean="0">
                <a:solidFill>
                  <a:srgbClr val="0432FF"/>
                </a:solidFill>
                <a:latin typeface="TimesNewRomanPSMT" charset="0"/>
              </a:rPr>
              <a:t>АзотКалий</a:t>
            </a:r>
            <a:r>
              <a:rPr lang="ru-RU" sz="1600" dirty="0" smtClean="0">
                <a:solidFill>
                  <a:srgbClr val="0432FF"/>
                </a:solidFill>
                <a:latin typeface="TimesNewRomanPSMT" charset="0"/>
              </a:rPr>
              <a:t> </a:t>
            </a:r>
            <a:r>
              <a:rPr lang="ru-RU" sz="1600" dirty="0" smtClean="0">
                <a:solidFill>
                  <a:srgbClr val="0432FF"/>
                </a:solidFill>
                <a:latin typeface="Helvetica" charset="0"/>
              </a:rPr>
              <a:t> </a:t>
            </a:r>
            <a:r>
              <a:rPr lang="ru-RU" sz="1600" dirty="0" err="1" smtClean="0">
                <a:solidFill>
                  <a:srgbClr val="0432FF"/>
                </a:solidFill>
                <a:latin typeface="Helvetica" charset="0"/>
              </a:rPr>
              <a:t>Аминовит</a:t>
            </a:r>
            <a:r>
              <a:rPr lang="ru-RU" sz="1600" dirty="0" smtClean="0">
                <a:solidFill>
                  <a:srgbClr val="0432FF"/>
                </a:solidFill>
                <a:latin typeface="Helvetica" charset="0"/>
              </a:rPr>
              <a:t> </a:t>
            </a:r>
            <a:r>
              <a:rPr lang="ru-RU" sz="1600" dirty="0" smtClean="0">
                <a:solidFill>
                  <a:srgbClr val="0432FF"/>
                </a:solidFill>
                <a:latin typeface="TimesNewRomanPSMT" charset="0"/>
              </a:rPr>
              <a:t>  Фосфор   Бор</a:t>
            </a:r>
            <a:r>
              <a:rPr lang="ru-RU" sz="1600" dirty="0" smtClean="0">
                <a:solidFill>
                  <a:srgbClr val="00FA00"/>
                </a:solidFill>
                <a:latin typeface="Helvetica" charset="0"/>
              </a:rPr>
              <a:t>      </a:t>
            </a:r>
            <a:r>
              <a:rPr lang="ru-RU" sz="1600" dirty="0" smtClean="0">
                <a:solidFill>
                  <a:srgbClr val="0432FF"/>
                </a:solidFill>
                <a:latin typeface="Helvetica" charset="0"/>
              </a:rPr>
              <a:t>Магний      Цинк</a:t>
            </a:r>
          </a:p>
          <a:p>
            <a:endParaRPr lang="ru-RU" sz="1400" dirty="0" smtClean="0">
              <a:solidFill>
                <a:prstClr val="black"/>
              </a:solidFill>
              <a:latin typeface="Helvetica" charset="0"/>
            </a:endParaRPr>
          </a:p>
          <a:p>
            <a:r>
              <a:rPr lang="en-US" dirty="0" smtClean="0">
                <a:solidFill>
                  <a:prstClr val="black"/>
                </a:solidFill>
                <a:latin typeface="TimesNewRomanPSMT" charset="0"/>
              </a:rPr>
              <a:t>1</a:t>
            </a:r>
            <a:r>
              <a:rPr lang="en-US" sz="1400" dirty="0" smtClean="0">
                <a:solidFill>
                  <a:prstClr val="black"/>
                </a:solidFill>
                <a:latin typeface="Helvetica" charset="0"/>
              </a:rPr>
              <a:t>	</a:t>
            </a:r>
            <a:r>
              <a:rPr lang="en-US" dirty="0" err="1" smtClean="0">
                <a:solidFill>
                  <a:prstClr val="black"/>
                </a:solidFill>
                <a:latin typeface="TimesNewRomanPSMT" charset="0"/>
              </a:rPr>
              <a:t>Азот</a:t>
            </a:r>
            <a:r>
              <a:rPr lang="en-US" dirty="0" smtClean="0">
                <a:solidFill>
                  <a:prstClr val="black"/>
                </a:solidFill>
                <a:latin typeface="TimesNewRomanPSMT" charset="0"/>
              </a:rPr>
              <a:t> </a:t>
            </a:r>
            <a:r>
              <a:rPr lang="en-US" dirty="0" err="1" smtClean="0">
                <a:solidFill>
                  <a:prstClr val="black"/>
                </a:solidFill>
                <a:latin typeface="TimesNewRomanPSMT" charset="0"/>
              </a:rPr>
              <a:t>общий</a:t>
            </a:r>
            <a:r>
              <a:rPr lang="en-US" sz="1400" dirty="0">
                <a:solidFill>
                  <a:prstClr val="black"/>
                </a:solidFill>
                <a:latin typeface="Helvetica" charset="0"/>
              </a:rPr>
              <a:t>	</a:t>
            </a:r>
            <a:r>
              <a:rPr lang="ru-RU" sz="1600" dirty="0" smtClean="0">
                <a:solidFill>
                  <a:prstClr val="black"/>
                </a:solidFill>
                <a:latin typeface="Helvetica" charset="0"/>
              </a:rPr>
              <a:t>38,00    </a:t>
            </a:r>
            <a:r>
              <a:rPr lang="ru-RU" sz="1600" b="1" dirty="0" smtClean="0">
                <a:solidFill>
                  <a:srgbClr val="FF0000"/>
                </a:solidFill>
                <a:latin typeface="Helvetica" charset="0"/>
              </a:rPr>
              <a:t>416</a:t>
            </a:r>
            <a:r>
              <a:rPr lang="en-US" sz="1600" b="1" dirty="0" smtClean="0">
                <a:solidFill>
                  <a:srgbClr val="FF0000"/>
                </a:solidFill>
                <a:latin typeface="TimesNewRomanPSMT" charset="0"/>
              </a:rPr>
              <a:t>,00</a:t>
            </a:r>
            <a:r>
              <a:rPr lang="ru-RU" sz="1600" b="1" dirty="0" smtClean="0">
                <a:solidFill>
                  <a:srgbClr val="FF0000"/>
                </a:solidFill>
                <a:latin typeface="TimesNewRomanPSMT" charset="0"/>
              </a:rPr>
              <a:t>      </a:t>
            </a:r>
            <a:r>
              <a:rPr lang="ru-RU" sz="1600" dirty="0" smtClean="0">
                <a:solidFill>
                  <a:prstClr val="black"/>
                </a:solidFill>
                <a:latin typeface="Helvetica" charset="0"/>
              </a:rPr>
              <a:t>100,00</a:t>
            </a:r>
            <a:r>
              <a:rPr lang="en-US" sz="1600" dirty="0">
                <a:solidFill>
                  <a:prstClr val="black"/>
                </a:solidFill>
                <a:latin typeface="Helvetica" charset="0"/>
              </a:rPr>
              <a:t>	</a:t>
            </a:r>
            <a:r>
              <a:rPr lang="ru-RU" sz="1600" dirty="0" smtClean="0">
                <a:solidFill>
                  <a:prstClr val="black"/>
                </a:solidFill>
                <a:latin typeface="Helvetica" charset="0"/>
              </a:rPr>
              <a:t>   80,00</a:t>
            </a:r>
            <a:r>
              <a:rPr lang="en-US" sz="1600" dirty="0">
                <a:solidFill>
                  <a:prstClr val="black"/>
                </a:solidFill>
                <a:latin typeface="Helvetica" charset="0"/>
              </a:rPr>
              <a:t>	</a:t>
            </a:r>
            <a:r>
              <a:rPr lang="ru-RU" sz="1600" dirty="0" smtClean="0">
                <a:solidFill>
                  <a:prstClr val="black"/>
                </a:solidFill>
                <a:latin typeface="Helvetica" charset="0"/>
              </a:rPr>
              <a:t>    12,00     </a:t>
            </a:r>
            <a:r>
              <a:rPr lang="ru-RU" sz="1600" dirty="0" smtClean="0">
                <a:solidFill>
                  <a:prstClr val="black"/>
                </a:solidFill>
                <a:latin typeface="TimesNewRomanPSMT" charset="0"/>
              </a:rPr>
              <a:t> 59,00</a:t>
            </a:r>
            <a:r>
              <a:rPr lang="en-US" sz="1600" dirty="0">
                <a:solidFill>
                  <a:prstClr val="black"/>
                </a:solidFill>
                <a:latin typeface="Helvetica" charset="0"/>
              </a:rPr>
              <a:t>	</a:t>
            </a:r>
            <a:r>
              <a:rPr lang="ru-RU" sz="1600" dirty="0" smtClean="0">
                <a:solidFill>
                  <a:prstClr val="black"/>
                </a:solidFill>
                <a:latin typeface="Helvetica" charset="0"/>
              </a:rPr>
              <a:t>       - </a:t>
            </a:r>
            <a:r>
              <a:rPr lang="en-US" sz="1600" dirty="0">
                <a:solidFill>
                  <a:prstClr val="black"/>
                </a:solidFill>
                <a:latin typeface="Helvetica" charset="0"/>
              </a:rPr>
              <a:t>	</a:t>
            </a:r>
            <a:r>
              <a:rPr lang="en-US" sz="1600" dirty="0" smtClean="0">
                <a:solidFill>
                  <a:prstClr val="black"/>
                </a:solidFill>
                <a:latin typeface="Helvetica" charset="0"/>
              </a:rPr>
              <a:t>   </a:t>
            </a:r>
            <a:r>
              <a:rPr lang="ru-RU" sz="1600" dirty="0" smtClean="0">
                <a:solidFill>
                  <a:prstClr val="black"/>
                </a:solidFill>
                <a:latin typeface="Helvetica" charset="0"/>
              </a:rPr>
              <a:t> </a:t>
            </a:r>
            <a:r>
              <a:rPr lang="en-US" sz="1600" dirty="0" smtClean="0">
                <a:solidFill>
                  <a:prstClr val="black"/>
                </a:solidFill>
                <a:latin typeface="Helvetica" charset="0"/>
              </a:rPr>
              <a:t> </a:t>
            </a:r>
            <a:r>
              <a:rPr lang="ru-RU" sz="1600" dirty="0" smtClean="0">
                <a:solidFill>
                  <a:prstClr val="black"/>
                </a:solidFill>
                <a:latin typeface="Helvetica" charset="0"/>
              </a:rPr>
              <a:t>-</a:t>
            </a:r>
            <a:r>
              <a:rPr lang="en-US" sz="1600" dirty="0" smtClean="0">
                <a:solidFill>
                  <a:prstClr val="black"/>
                </a:solidFill>
                <a:latin typeface="Helvetica" charset="0"/>
              </a:rPr>
              <a:t>        </a:t>
            </a:r>
            <a:r>
              <a:rPr lang="ru-RU" sz="1600" dirty="0" smtClean="0">
                <a:solidFill>
                  <a:prstClr val="black"/>
                </a:solidFill>
                <a:latin typeface="TimesNewRomanPSMT" charset="0"/>
              </a:rPr>
              <a:t> в т.ч. амидный (</a:t>
            </a:r>
            <a:r>
              <a:rPr lang="en-US" sz="1600" dirty="0" smtClean="0">
                <a:latin typeface="TimesNewRomanPSMT" charset="0"/>
              </a:rPr>
              <a:t>N-NH2)</a:t>
            </a:r>
            <a:r>
              <a:rPr lang="ru-RU" sz="1600" dirty="0" smtClean="0">
                <a:solidFill>
                  <a:srgbClr val="FF0000"/>
                </a:solidFill>
                <a:latin typeface="TimesNewRomanPSMT" charset="0"/>
              </a:rPr>
              <a:t>                       200,00      100,00               </a:t>
            </a:r>
            <a:r>
              <a:rPr lang="ru-RU" sz="1600" dirty="0" smtClean="0">
                <a:latin typeface="TimesNewRomanPSMT" charset="0"/>
              </a:rPr>
              <a:t>-               -              -              -             -</a:t>
            </a:r>
          </a:p>
          <a:p>
            <a:r>
              <a:rPr lang="en-US" sz="1600" dirty="0" smtClean="0">
                <a:solidFill>
                  <a:prstClr val="black"/>
                </a:solidFill>
                <a:latin typeface="TimesNewRomanPSMT" charset="0"/>
              </a:rPr>
              <a:t>2</a:t>
            </a:r>
            <a:r>
              <a:rPr lang="en-US" sz="1600" dirty="0">
                <a:solidFill>
                  <a:prstClr val="black"/>
                </a:solidFill>
                <a:latin typeface="Helvetica" charset="0"/>
              </a:rPr>
              <a:t>	</a:t>
            </a:r>
            <a:r>
              <a:rPr lang="en-US" sz="1600" dirty="0" err="1" smtClean="0">
                <a:solidFill>
                  <a:prstClr val="black"/>
                </a:solidFill>
                <a:latin typeface="TimesNewRomanPSMT" charset="0"/>
              </a:rPr>
              <a:t>Калий</a:t>
            </a:r>
            <a:r>
              <a:rPr lang="en-US" sz="1600" dirty="0">
                <a:solidFill>
                  <a:prstClr val="black"/>
                </a:solidFill>
                <a:latin typeface="Helvetica" charset="0"/>
              </a:rPr>
              <a:t>	</a:t>
            </a:r>
            <a:r>
              <a:rPr lang="ru-RU" sz="1600" dirty="0" smtClean="0">
                <a:solidFill>
                  <a:prstClr val="black"/>
                </a:solidFill>
                <a:latin typeface="Helvetica" charset="0"/>
              </a:rPr>
              <a:t>                30,00</a:t>
            </a:r>
            <a:r>
              <a:rPr lang="en-US" sz="1600" dirty="0">
                <a:solidFill>
                  <a:prstClr val="black"/>
                </a:solidFill>
                <a:latin typeface="Helvetica" charset="0"/>
              </a:rPr>
              <a:t>	</a:t>
            </a:r>
            <a:r>
              <a:rPr lang="ru-RU" sz="1600" b="1" dirty="0" smtClean="0">
                <a:latin typeface="Helvetica" charset="0"/>
              </a:rPr>
              <a:t>   -</a:t>
            </a:r>
            <a:r>
              <a:rPr lang="ru-RU" sz="1600" b="1" dirty="0" smtClean="0">
                <a:solidFill>
                  <a:srgbClr val="FF0000"/>
                </a:solidFill>
                <a:latin typeface="Helvetica" charset="0"/>
              </a:rPr>
              <a:t>          </a:t>
            </a:r>
            <a:r>
              <a:rPr lang="ru-RU" sz="1600" dirty="0" smtClean="0">
                <a:solidFill>
                  <a:srgbClr val="FF0000"/>
                </a:solidFill>
                <a:latin typeface="Helvetica" charset="0"/>
              </a:rPr>
              <a:t>110,00</a:t>
            </a:r>
            <a:r>
              <a:rPr lang="en-US" sz="1600" dirty="0">
                <a:solidFill>
                  <a:prstClr val="black"/>
                </a:solidFill>
                <a:latin typeface="Helvetica" charset="0"/>
              </a:rPr>
              <a:t>	</a:t>
            </a:r>
            <a:r>
              <a:rPr lang="ru-RU" sz="1600" dirty="0" smtClean="0">
                <a:solidFill>
                  <a:prstClr val="black"/>
                </a:solidFill>
                <a:latin typeface="Helvetica" charset="0"/>
              </a:rPr>
              <a:t>   12,00</a:t>
            </a:r>
            <a:r>
              <a:rPr lang="en-US" sz="1600" dirty="0">
                <a:solidFill>
                  <a:prstClr val="black"/>
                </a:solidFill>
                <a:latin typeface="Helvetica" charset="0"/>
              </a:rPr>
              <a:t>	</a:t>
            </a:r>
            <a:r>
              <a:rPr lang="ru-RU" sz="1600" dirty="0" smtClean="0">
                <a:solidFill>
                  <a:prstClr val="black"/>
                </a:solidFill>
                <a:latin typeface="Helvetica" charset="0"/>
              </a:rPr>
              <a:t>        - </a:t>
            </a:r>
            <a:r>
              <a:rPr lang="en-US" sz="1600" dirty="0">
                <a:solidFill>
                  <a:prstClr val="black"/>
                </a:solidFill>
                <a:latin typeface="Helvetica" charset="0"/>
              </a:rPr>
              <a:t>	</a:t>
            </a:r>
            <a:r>
              <a:rPr lang="ru-RU" sz="1600" dirty="0" smtClean="0">
                <a:solidFill>
                  <a:prstClr val="black"/>
                </a:solidFill>
                <a:latin typeface="Helvetica" charset="0"/>
              </a:rPr>
              <a:t>        - </a:t>
            </a:r>
            <a:r>
              <a:rPr lang="en-US" sz="1600" dirty="0">
                <a:solidFill>
                  <a:prstClr val="black"/>
                </a:solidFill>
                <a:latin typeface="Helvetica" charset="0"/>
              </a:rPr>
              <a:t>	</a:t>
            </a:r>
            <a:r>
              <a:rPr lang="ru-RU" sz="1600" dirty="0" smtClean="0">
                <a:solidFill>
                  <a:prstClr val="black"/>
                </a:solidFill>
                <a:latin typeface="Helvetica" charset="0"/>
              </a:rPr>
              <a:t>       -             -</a:t>
            </a:r>
            <a:endParaRPr lang="en-US" sz="1600" dirty="0">
              <a:solidFill>
                <a:prstClr val="black"/>
              </a:solidFill>
              <a:latin typeface="Helvetica" charset="0"/>
            </a:endParaRPr>
          </a:p>
          <a:p>
            <a:r>
              <a:rPr lang="fi-FI" sz="1600" dirty="0">
                <a:solidFill>
                  <a:prstClr val="black"/>
                </a:solidFill>
                <a:latin typeface="TimesNewRomanPSMT" charset="0"/>
              </a:rPr>
              <a:t>3</a:t>
            </a:r>
            <a:r>
              <a:rPr lang="fi-FI" sz="1600" dirty="0">
                <a:solidFill>
                  <a:prstClr val="black"/>
                </a:solidFill>
                <a:latin typeface="Helvetica" charset="0"/>
              </a:rPr>
              <a:t>	</a:t>
            </a:r>
            <a:r>
              <a:rPr lang="fi-FI" sz="1600" dirty="0" err="1">
                <a:solidFill>
                  <a:prstClr val="black"/>
                </a:solidFill>
                <a:latin typeface="TimesNewRomanPSMT" charset="0"/>
              </a:rPr>
              <a:t>Фосфор</a:t>
            </a:r>
            <a:r>
              <a:rPr lang="fi-FI" sz="1600" dirty="0">
                <a:solidFill>
                  <a:prstClr val="black"/>
                </a:solidFill>
                <a:latin typeface="Helvetica" charset="0"/>
              </a:rPr>
              <a:t>	</a:t>
            </a:r>
            <a:r>
              <a:rPr lang="ru-RU" sz="1600" dirty="0" smtClean="0">
                <a:solidFill>
                  <a:prstClr val="black"/>
                </a:solidFill>
                <a:latin typeface="Helvetica" charset="0"/>
              </a:rPr>
              <a:t>                30,00</a:t>
            </a:r>
            <a:r>
              <a:rPr lang="fi-FI" sz="1600" dirty="0">
                <a:solidFill>
                  <a:prstClr val="black"/>
                </a:solidFill>
                <a:latin typeface="Helvetica" charset="0"/>
              </a:rPr>
              <a:t>	</a:t>
            </a:r>
            <a:r>
              <a:rPr lang="ru-RU" sz="1600" dirty="0" smtClean="0">
                <a:solidFill>
                  <a:prstClr val="black"/>
                </a:solidFill>
                <a:latin typeface="Helvetica" charset="0"/>
              </a:rPr>
              <a:t>   -</a:t>
            </a:r>
            <a:r>
              <a:rPr lang="fi-FI" sz="1600" dirty="0">
                <a:solidFill>
                  <a:prstClr val="black"/>
                </a:solidFill>
                <a:latin typeface="Helvetica" charset="0"/>
              </a:rPr>
              <a:t>	</a:t>
            </a:r>
            <a:r>
              <a:rPr lang="ru-RU" sz="1600" dirty="0" smtClean="0">
                <a:solidFill>
                  <a:prstClr val="black"/>
                </a:solidFill>
                <a:latin typeface="Helvetica" charset="0"/>
              </a:rPr>
              <a:t>  </a:t>
            </a:r>
            <a:r>
              <a:rPr lang="fi-FI" sz="1600" dirty="0" smtClean="0">
                <a:solidFill>
                  <a:prstClr val="black"/>
                </a:solidFill>
                <a:latin typeface="TimesNewRomanPSMT" charset="0"/>
              </a:rPr>
              <a:t>-</a:t>
            </a:r>
            <a:r>
              <a:rPr lang="fi-FI" sz="1600" dirty="0">
                <a:solidFill>
                  <a:prstClr val="black"/>
                </a:solidFill>
                <a:latin typeface="Helvetica" charset="0"/>
              </a:rPr>
              <a:t>	</a:t>
            </a:r>
            <a:r>
              <a:rPr lang="fi-FI" sz="1600" dirty="0">
                <a:solidFill>
                  <a:prstClr val="black"/>
                </a:solidFill>
                <a:latin typeface="TimesNewRomanPSMT" charset="0"/>
              </a:rPr>
              <a:t> </a:t>
            </a:r>
            <a:r>
              <a:rPr lang="ru-RU" sz="1600" dirty="0" smtClean="0">
                <a:solidFill>
                  <a:prstClr val="black"/>
                </a:solidFill>
                <a:latin typeface="TimesNewRomanPSMT" charset="0"/>
              </a:rPr>
              <a:t>  10,00</a:t>
            </a:r>
            <a:r>
              <a:rPr lang="fi-FI" sz="1600" dirty="0">
                <a:solidFill>
                  <a:prstClr val="black"/>
                </a:solidFill>
                <a:latin typeface="Helvetica" charset="0"/>
              </a:rPr>
              <a:t>	</a:t>
            </a:r>
            <a:r>
              <a:rPr lang="ru-RU" sz="1600" dirty="0" smtClean="0">
                <a:solidFill>
                  <a:prstClr val="black"/>
                </a:solidFill>
                <a:latin typeface="Helvetica" charset="0"/>
              </a:rPr>
              <a:t>  </a:t>
            </a:r>
            <a:r>
              <a:rPr lang="ru-RU" sz="1600" dirty="0" smtClean="0">
                <a:solidFill>
                  <a:srgbClr val="FF0000"/>
                </a:solidFill>
                <a:latin typeface="Helvetica" charset="0"/>
              </a:rPr>
              <a:t>100,00</a:t>
            </a:r>
            <a:r>
              <a:rPr lang="ru-RU" sz="1600" dirty="0" smtClean="0">
                <a:solidFill>
                  <a:prstClr val="black"/>
                </a:solidFill>
                <a:latin typeface="Helvetica" charset="0"/>
              </a:rPr>
              <a:t>    </a:t>
            </a:r>
            <a:r>
              <a:rPr lang="ru-RU" sz="1600" dirty="0" smtClean="0">
                <a:solidFill>
                  <a:prstClr val="black"/>
                </a:solidFill>
                <a:latin typeface="TimesNewRomanPSMT" charset="0"/>
              </a:rPr>
              <a:t>       -              -</a:t>
            </a:r>
            <a:r>
              <a:rPr lang="fi-FI" sz="1600" dirty="0">
                <a:solidFill>
                  <a:prstClr val="black"/>
                </a:solidFill>
                <a:latin typeface="Helvetica" charset="0"/>
              </a:rPr>
              <a:t>	</a:t>
            </a:r>
            <a:r>
              <a:rPr lang="ru-RU" sz="1600" dirty="0" smtClean="0">
                <a:solidFill>
                  <a:prstClr val="black"/>
                </a:solidFill>
                <a:latin typeface="Helvetica" charset="0"/>
              </a:rPr>
              <a:t>     -</a:t>
            </a:r>
            <a:endParaRPr lang="fi-FI" sz="1600" dirty="0">
              <a:solidFill>
                <a:prstClr val="black"/>
              </a:solidFill>
              <a:latin typeface="Helvetica" charset="0"/>
            </a:endParaRPr>
          </a:p>
          <a:p>
            <a:r>
              <a:rPr lang="en-US" sz="1600" dirty="0">
                <a:solidFill>
                  <a:prstClr val="black"/>
                </a:solidFill>
                <a:latin typeface="TimesNewRomanPSMT" charset="0"/>
              </a:rPr>
              <a:t>4</a:t>
            </a:r>
            <a:r>
              <a:rPr lang="en-US" sz="1600" dirty="0">
                <a:solidFill>
                  <a:prstClr val="black"/>
                </a:solidFill>
                <a:latin typeface="Helvetica" charset="0"/>
              </a:rPr>
              <a:t>	</a:t>
            </a:r>
            <a:r>
              <a:rPr lang="en-US" sz="1600" dirty="0" err="1">
                <a:solidFill>
                  <a:prstClr val="black"/>
                </a:solidFill>
                <a:latin typeface="TimesNewRomanPSMT" charset="0"/>
              </a:rPr>
              <a:t>Сера</a:t>
            </a:r>
            <a:r>
              <a:rPr lang="en-US" sz="1600" dirty="0">
                <a:solidFill>
                  <a:prstClr val="black"/>
                </a:solidFill>
                <a:latin typeface="Helvetica" charset="0"/>
              </a:rPr>
              <a:t>	</a:t>
            </a:r>
            <a:r>
              <a:rPr lang="ru-RU" sz="1600" dirty="0" smtClean="0">
                <a:solidFill>
                  <a:prstClr val="black"/>
                </a:solidFill>
                <a:latin typeface="Helvetica" charset="0"/>
              </a:rPr>
              <a:t>                </a:t>
            </a:r>
            <a:r>
              <a:rPr lang="ru-RU" sz="1600" dirty="0" smtClean="0">
                <a:solidFill>
                  <a:srgbClr val="FF0000"/>
                </a:solidFill>
                <a:latin typeface="Helvetica" charset="0"/>
              </a:rPr>
              <a:t>30,00</a:t>
            </a:r>
            <a:r>
              <a:rPr lang="ru-RU" sz="1600" dirty="0" smtClean="0">
                <a:solidFill>
                  <a:prstClr val="black"/>
                </a:solidFill>
                <a:latin typeface="Helvetica" charset="0"/>
              </a:rPr>
              <a:t>       1,30</a:t>
            </a:r>
            <a:r>
              <a:rPr lang="en-US" sz="1600" dirty="0">
                <a:solidFill>
                  <a:prstClr val="black"/>
                </a:solidFill>
                <a:latin typeface="Helvetica" charset="0"/>
              </a:rPr>
              <a:t>	</a:t>
            </a:r>
            <a:r>
              <a:rPr lang="ru-RU" sz="1600" dirty="0" smtClean="0">
                <a:solidFill>
                  <a:prstClr val="black"/>
                </a:solidFill>
                <a:latin typeface="Helvetica" charset="0"/>
              </a:rPr>
              <a:t>  </a:t>
            </a:r>
            <a:r>
              <a:rPr lang="en-US" sz="1600" dirty="0" smtClean="0">
                <a:solidFill>
                  <a:prstClr val="black"/>
                </a:solidFill>
                <a:latin typeface="TimesNewRomanPSMT" charset="0"/>
              </a:rPr>
              <a:t>-</a:t>
            </a:r>
            <a:r>
              <a:rPr lang="en-US" sz="1600" dirty="0">
                <a:solidFill>
                  <a:prstClr val="black"/>
                </a:solidFill>
                <a:latin typeface="Helvetica" charset="0"/>
              </a:rPr>
              <a:t>	</a:t>
            </a:r>
            <a:r>
              <a:rPr lang="ru-RU" sz="1600" b="1" dirty="0" smtClean="0">
                <a:solidFill>
                  <a:srgbClr val="FF0000"/>
                </a:solidFill>
                <a:latin typeface="Helvetica" charset="0"/>
              </a:rPr>
              <a:t>   </a:t>
            </a:r>
            <a:r>
              <a:rPr lang="ru-RU" sz="1600" dirty="0" smtClean="0">
                <a:solidFill>
                  <a:srgbClr val="FF0000"/>
                </a:solidFill>
                <a:latin typeface="Helvetica" charset="0"/>
              </a:rPr>
              <a:t>90,00</a:t>
            </a:r>
            <a:r>
              <a:rPr lang="ru-RU" sz="1600" b="1" dirty="0" smtClean="0">
                <a:solidFill>
                  <a:srgbClr val="FF0000"/>
                </a:solidFill>
                <a:latin typeface="Helvetica" charset="0"/>
              </a:rPr>
              <a:t>  </a:t>
            </a:r>
            <a:r>
              <a:rPr lang="en-US" sz="1600" dirty="0">
                <a:solidFill>
                  <a:prstClr val="black"/>
                </a:solidFill>
                <a:latin typeface="Helvetica" charset="0"/>
              </a:rPr>
              <a:t>	</a:t>
            </a:r>
            <a:r>
              <a:rPr lang="ru-RU" sz="1600" b="1" dirty="0" smtClean="0">
                <a:latin typeface="Helvetica" charset="0"/>
              </a:rPr>
              <a:t>      </a:t>
            </a:r>
            <a:r>
              <a:rPr lang="ru-RU" sz="1600" dirty="0" smtClean="0">
                <a:latin typeface="Helvetica" charset="0"/>
              </a:rPr>
              <a:t>1,10</a:t>
            </a:r>
            <a:r>
              <a:rPr lang="ru-RU" sz="1600" b="1" dirty="0" smtClean="0">
                <a:latin typeface="Helvetica" charset="0"/>
              </a:rPr>
              <a:t>           -</a:t>
            </a:r>
            <a:r>
              <a:rPr lang="en-US" sz="1600" dirty="0">
                <a:solidFill>
                  <a:prstClr val="black"/>
                </a:solidFill>
                <a:latin typeface="Helvetica" charset="0"/>
              </a:rPr>
              <a:t>	</a:t>
            </a:r>
            <a:r>
              <a:rPr lang="ru-RU" sz="1600" dirty="0" smtClean="0">
                <a:solidFill>
                  <a:prstClr val="black"/>
                </a:solidFill>
                <a:latin typeface="Helvetica" charset="0"/>
              </a:rPr>
              <a:t>       -</a:t>
            </a:r>
            <a:r>
              <a:rPr lang="en-US" sz="1600" dirty="0">
                <a:solidFill>
                  <a:prstClr val="black"/>
                </a:solidFill>
                <a:latin typeface="Helvetica" charset="0"/>
              </a:rPr>
              <a:t>	</a:t>
            </a:r>
            <a:r>
              <a:rPr lang="ru-RU" sz="1600" dirty="0" smtClean="0">
                <a:solidFill>
                  <a:prstClr val="black"/>
                </a:solidFill>
                <a:latin typeface="Helvetica" charset="0"/>
              </a:rPr>
              <a:t>     -</a:t>
            </a:r>
            <a:endParaRPr lang="en-US" sz="1600" dirty="0">
              <a:solidFill>
                <a:prstClr val="black"/>
              </a:solidFill>
              <a:latin typeface="Helvetica" charset="0"/>
            </a:endParaRPr>
          </a:p>
          <a:p>
            <a:r>
              <a:rPr lang="fi-FI" sz="1600" dirty="0">
                <a:solidFill>
                  <a:prstClr val="black"/>
                </a:solidFill>
                <a:latin typeface="TimesNewRomanPSMT" charset="0"/>
              </a:rPr>
              <a:t>5</a:t>
            </a:r>
            <a:r>
              <a:rPr lang="fi-FI" sz="1600" dirty="0">
                <a:solidFill>
                  <a:prstClr val="black"/>
                </a:solidFill>
                <a:latin typeface="Helvetica" charset="0"/>
              </a:rPr>
              <a:t>	</a:t>
            </a:r>
            <a:r>
              <a:rPr lang="fi-FI" sz="1600" dirty="0" err="1">
                <a:solidFill>
                  <a:prstClr val="black"/>
                </a:solidFill>
                <a:latin typeface="TimesNewRomanPSMT" charset="0"/>
              </a:rPr>
              <a:t>Магний</a:t>
            </a:r>
            <a:r>
              <a:rPr lang="fi-FI" sz="1600" dirty="0">
                <a:solidFill>
                  <a:prstClr val="black"/>
                </a:solidFill>
                <a:latin typeface="Helvetica" charset="0"/>
              </a:rPr>
              <a:t>	</a:t>
            </a:r>
            <a:r>
              <a:rPr lang="ru-RU" sz="1600" dirty="0" smtClean="0">
                <a:solidFill>
                  <a:prstClr val="black"/>
                </a:solidFill>
                <a:latin typeface="Helvetica" charset="0"/>
              </a:rPr>
              <a:t>                  1,00</a:t>
            </a:r>
            <a:r>
              <a:rPr lang="fi-FI" sz="1600" dirty="0">
                <a:solidFill>
                  <a:prstClr val="black"/>
                </a:solidFill>
                <a:latin typeface="Helvetica" charset="0"/>
              </a:rPr>
              <a:t>	</a:t>
            </a:r>
            <a:r>
              <a:rPr lang="ru-RU" sz="1600" dirty="0" smtClean="0">
                <a:solidFill>
                  <a:prstClr val="black"/>
                </a:solidFill>
                <a:latin typeface="Helvetica" charset="0"/>
              </a:rPr>
              <a:t>1,30</a:t>
            </a:r>
            <a:r>
              <a:rPr lang="fi-FI" sz="1600" dirty="0">
                <a:solidFill>
                  <a:prstClr val="black"/>
                </a:solidFill>
                <a:latin typeface="Helvetica" charset="0"/>
              </a:rPr>
              <a:t>	</a:t>
            </a:r>
            <a:r>
              <a:rPr lang="ru-RU" sz="1600" dirty="0" smtClean="0">
                <a:solidFill>
                  <a:prstClr val="black"/>
                </a:solidFill>
                <a:latin typeface="Helvetica" charset="0"/>
              </a:rPr>
              <a:t>1,10</a:t>
            </a:r>
            <a:r>
              <a:rPr lang="fi-FI" sz="1600" dirty="0">
                <a:solidFill>
                  <a:prstClr val="black"/>
                </a:solidFill>
                <a:latin typeface="Helvetica" charset="0"/>
              </a:rPr>
              <a:t>	</a:t>
            </a:r>
            <a:r>
              <a:rPr lang="ru-RU" sz="1600" dirty="0" smtClean="0">
                <a:solidFill>
                  <a:prstClr val="black"/>
                </a:solidFill>
                <a:latin typeface="Helvetica" charset="0"/>
              </a:rPr>
              <a:t>     2,40</a:t>
            </a:r>
            <a:r>
              <a:rPr lang="fi-FI" sz="1600" dirty="0">
                <a:solidFill>
                  <a:prstClr val="black"/>
                </a:solidFill>
                <a:latin typeface="Helvetica" charset="0"/>
              </a:rPr>
              <a:t>	</a:t>
            </a:r>
            <a:r>
              <a:rPr lang="ru-RU" sz="1600" dirty="0" smtClean="0">
                <a:solidFill>
                  <a:prstClr val="black"/>
                </a:solidFill>
                <a:latin typeface="Helvetica" charset="0"/>
              </a:rPr>
              <a:t>      1,20           -          </a:t>
            </a:r>
            <a:r>
              <a:rPr lang="ru-RU" sz="1600" dirty="0" smtClean="0">
                <a:solidFill>
                  <a:srgbClr val="FF0000"/>
                </a:solidFill>
                <a:latin typeface="Helvetica" charset="0"/>
              </a:rPr>
              <a:t>120,00       </a:t>
            </a:r>
            <a:r>
              <a:rPr lang="ru-RU" sz="1600" dirty="0" smtClean="0">
                <a:latin typeface="Helvetica" charset="0"/>
              </a:rPr>
              <a:t>-</a:t>
            </a:r>
            <a:endParaRPr lang="fi-FI" sz="1600" dirty="0">
              <a:latin typeface="Helvetica" charset="0"/>
            </a:endParaRPr>
          </a:p>
          <a:p>
            <a:r>
              <a:rPr lang="en-US" sz="1600" dirty="0" smtClean="0">
                <a:solidFill>
                  <a:prstClr val="black"/>
                </a:solidFill>
                <a:latin typeface="TimesNewRomanPSMT" charset="0"/>
              </a:rPr>
              <a:t>6</a:t>
            </a:r>
            <a:r>
              <a:rPr lang="en-US" sz="1600" dirty="0" smtClean="0">
                <a:solidFill>
                  <a:prstClr val="black"/>
                </a:solidFill>
                <a:latin typeface="Helvetica" charset="0"/>
              </a:rPr>
              <a:t>	</a:t>
            </a:r>
            <a:r>
              <a:rPr lang="en-US" sz="1600" dirty="0" err="1" smtClean="0">
                <a:solidFill>
                  <a:prstClr val="black"/>
                </a:solidFill>
                <a:latin typeface="TimesNewRomanPSMT" charset="0"/>
              </a:rPr>
              <a:t>Цинк</a:t>
            </a:r>
            <a:r>
              <a:rPr lang="en-US" sz="1600" dirty="0">
                <a:solidFill>
                  <a:prstClr val="black"/>
                </a:solidFill>
                <a:latin typeface="Helvetica" charset="0"/>
              </a:rPr>
              <a:t>	</a:t>
            </a:r>
            <a:r>
              <a:rPr lang="ru-RU" sz="1600" dirty="0" smtClean="0">
                <a:solidFill>
                  <a:prstClr val="black"/>
                </a:solidFill>
                <a:latin typeface="Helvetica" charset="0"/>
              </a:rPr>
              <a:t>                  0,50</a:t>
            </a:r>
            <a:r>
              <a:rPr lang="en-US" sz="1600" dirty="0">
                <a:solidFill>
                  <a:prstClr val="black"/>
                </a:solidFill>
                <a:latin typeface="Helvetica" charset="0"/>
              </a:rPr>
              <a:t>	</a:t>
            </a:r>
            <a:r>
              <a:rPr lang="ru-RU" sz="1600" dirty="0" smtClean="0">
                <a:solidFill>
                  <a:prstClr val="black"/>
                </a:solidFill>
                <a:latin typeface="Helvetica" charset="0"/>
              </a:rPr>
              <a:t>1,60</a:t>
            </a:r>
            <a:r>
              <a:rPr lang="en-US" sz="1600" dirty="0">
                <a:solidFill>
                  <a:prstClr val="black"/>
                </a:solidFill>
                <a:latin typeface="Helvetica" charset="0"/>
              </a:rPr>
              <a:t>	</a:t>
            </a:r>
            <a:r>
              <a:rPr lang="ru-RU" sz="1600" dirty="0" smtClean="0">
                <a:solidFill>
                  <a:prstClr val="black"/>
                </a:solidFill>
                <a:latin typeface="Helvetica" charset="0"/>
              </a:rPr>
              <a:t>1,60</a:t>
            </a:r>
            <a:r>
              <a:rPr lang="en-US" sz="1600" dirty="0">
                <a:solidFill>
                  <a:prstClr val="black"/>
                </a:solidFill>
                <a:latin typeface="Helvetica" charset="0"/>
              </a:rPr>
              <a:t>	</a:t>
            </a:r>
            <a:r>
              <a:rPr lang="ru-RU" sz="1600" dirty="0" smtClean="0">
                <a:solidFill>
                  <a:prstClr val="black"/>
                </a:solidFill>
                <a:latin typeface="Helvetica" charset="0"/>
              </a:rPr>
              <a:t>     3,40</a:t>
            </a:r>
            <a:r>
              <a:rPr lang="en-US" sz="1600" dirty="0">
                <a:solidFill>
                  <a:prstClr val="black"/>
                </a:solidFill>
                <a:latin typeface="Helvetica" charset="0"/>
              </a:rPr>
              <a:t>	</a:t>
            </a:r>
            <a:r>
              <a:rPr lang="ru-RU" sz="1600" dirty="0" smtClean="0">
                <a:solidFill>
                  <a:prstClr val="black"/>
                </a:solidFill>
                <a:latin typeface="Helvetica" charset="0"/>
              </a:rPr>
              <a:t>      1,60         0,02</a:t>
            </a:r>
            <a:r>
              <a:rPr lang="en-US" sz="1600" dirty="0">
                <a:solidFill>
                  <a:prstClr val="black"/>
                </a:solidFill>
                <a:latin typeface="Helvetica" charset="0"/>
              </a:rPr>
              <a:t>	</a:t>
            </a:r>
            <a:r>
              <a:rPr lang="ru-RU" sz="1600" dirty="0" smtClean="0">
                <a:solidFill>
                  <a:prstClr val="black"/>
                </a:solidFill>
                <a:latin typeface="Helvetica" charset="0"/>
              </a:rPr>
              <a:t>        -         </a:t>
            </a:r>
            <a:r>
              <a:rPr lang="ru-RU" sz="1600" dirty="0" smtClean="0">
                <a:solidFill>
                  <a:srgbClr val="FF0000"/>
                </a:solidFill>
                <a:latin typeface="Helvetica" charset="0"/>
              </a:rPr>
              <a:t>130,00</a:t>
            </a:r>
            <a:endParaRPr lang="en-US" sz="1600" dirty="0">
              <a:solidFill>
                <a:srgbClr val="FF0000"/>
              </a:solidFill>
              <a:latin typeface="Helvetica" charset="0"/>
            </a:endParaRPr>
          </a:p>
          <a:p>
            <a:r>
              <a:rPr lang="fi-FI" sz="1600" dirty="0">
                <a:solidFill>
                  <a:prstClr val="black"/>
                </a:solidFill>
                <a:latin typeface="TimesNewRomanPSMT" charset="0"/>
              </a:rPr>
              <a:t>7</a:t>
            </a:r>
            <a:r>
              <a:rPr lang="fi-FI" sz="1600" dirty="0">
                <a:solidFill>
                  <a:prstClr val="black"/>
                </a:solidFill>
                <a:latin typeface="Helvetica" charset="0"/>
              </a:rPr>
              <a:t>	</a:t>
            </a:r>
            <a:r>
              <a:rPr lang="fi-FI" sz="1600" dirty="0" err="1">
                <a:solidFill>
                  <a:prstClr val="black"/>
                </a:solidFill>
                <a:latin typeface="TimesNewRomanPSMT" charset="0"/>
              </a:rPr>
              <a:t>Медь</a:t>
            </a:r>
            <a:r>
              <a:rPr lang="fi-FI" sz="1600" dirty="0">
                <a:solidFill>
                  <a:prstClr val="black"/>
                </a:solidFill>
                <a:latin typeface="Helvetica" charset="0"/>
              </a:rPr>
              <a:t>	</a:t>
            </a:r>
            <a:r>
              <a:rPr lang="ru-RU" sz="1600" dirty="0" smtClean="0">
                <a:solidFill>
                  <a:prstClr val="black"/>
                </a:solidFill>
                <a:latin typeface="Helvetica" charset="0"/>
              </a:rPr>
              <a:t>                  0,50</a:t>
            </a:r>
            <a:r>
              <a:rPr lang="fi-FI" sz="1600" dirty="0">
                <a:solidFill>
                  <a:prstClr val="black"/>
                </a:solidFill>
                <a:latin typeface="Helvetica" charset="0"/>
              </a:rPr>
              <a:t>	</a:t>
            </a:r>
            <a:r>
              <a:rPr lang="ru-RU" sz="1600" dirty="0" smtClean="0">
                <a:solidFill>
                  <a:prstClr val="black"/>
                </a:solidFill>
                <a:latin typeface="Helvetica" charset="0"/>
              </a:rPr>
              <a:t>1,60</a:t>
            </a:r>
            <a:r>
              <a:rPr lang="fi-FI" sz="1600" dirty="0">
                <a:solidFill>
                  <a:prstClr val="black"/>
                </a:solidFill>
                <a:latin typeface="Helvetica" charset="0"/>
              </a:rPr>
              <a:t>	</a:t>
            </a:r>
            <a:r>
              <a:rPr lang="ru-RU" sz="1600" dirty="0" smtClean="0">
                <a:solidFill>
                  <a:prstClr val="black"/>
                </a:solidFill>
                <a:latin typeface="Helvetica" charset="0"/>
              </a:rPr>
              <a:t>1,60</a:t>
            </a:r>
            <a:r>
              <a:rPr lang="fi-FI" sz="1600" dirty="0">
                <a:solidFill>
                  <a:prstClr val="black"/>
                </a:solidFill>
                <a:latin typeface="Helvetica" charset="0"/>
              </a:rPr>
              <a:t>	</a:t>
            </a:r>
            <a:r>
              <a:rPr lang="ru-RU" sz="1600" dirty="0" smtClean="0">
                <a:solidFill>
                  <a:prstClr val="black"/>
                </a:solidFill>
                <a:latin typeface="Helvetica" charset="0"/>
              </a:rPr>
              <a:t>     3,80</a:t>
            </a:r>
            <a:r>
              <a:rPr lang="fi-FI" sz="1600" dirty="0">
                <a:solidFill>
                  <a:prstClr val="black"/>
                </a:solidFill>
                <a:latin typeface="Helvetica" charset="0"/>
              </a:rPr>
              <a:t>	</a:t>
            </a:r>
            <a:r>
              <a:rPr lang="ru-RU" sz="1600" dirty="0" smtClean="0">
                <a:solidFill>
                  <a:prstClr val="black"/>
                </a:solidFill>
                <a:latin typeface="Helvetica" charset="0"/>
              </a:rPr>
              <a:t>      1,60         0,02</a:t>
            </a:r>
            <a:r>
              <a:rPr lang="fi-FI" sz="1600" dirty="0">
                <a:solidFill>
                  <a:prstClr val="black"/>
                </a:solidFill>
                <a:latin typeface="Helvetica" charset="0"/>
              </a:rPr>
              <a:t>	</a:t>
            </a:r>
            <a:r>
              <a:rPr lang="ru-RU" sz="1600" dirty="0" smtClean="0">
                <a:solidFill>
                  <a:prstClr val="black"/>
                </a:solidFill>
                <a:latin typeface="Helvetica" charset="0"/>
              </a:rPr>
              <a:t>        -           -</a:t>
            </a:r>
            <a:endParaRPr lang="fi-FI" sz="1600" dirty="0">
              <a:solidFill>
                <a:prstClr val="black"/>
              </a:solidFill>
              <a:latin typeface="Helvetica" charset="0"/>
            </a:endParaRPr>
          </a:p>
          <a:p>
            <a:r>
              <a:rPr lang="is-IS" sz="1600" dirty="0">
                <a:solidFill>
                  <a:prstClr val="black"/>
                </a:solidFill>
                <a:latin typeface="TimesNewRomanPSMT" charset="0"/>
              </a:rPr>
              <a:t>8</a:t>
            </a:r>
            <a:r>
              <a:rPr lang="is-IS" sz="1600" dirty="0">
                <a:solidFill>
                  <a:prstClr val="black"/>
                </a:solidFill>
                <a:latin typeface="Helvetica" charset="0"/>
              </a:rPr>
              <a:t>	</a:t>
            </a:r>
            <a:r>
              <a:rPr lang="is-IS" sz="1600" dirty="0">
                <a:solidFill>
                  <a:prstClr val="black"/>
                </a:solidFill>
                <a:latin typeface="TimesNewRomanPSMT" charset="0"/>
              </a:rPr>
              <a:t>Железо</a:t>
            </a:r>
            <a:r>
              <a:rPr lang="is-IS" sz="1600" dirty="0">
                <a:solidFill>
                  <a:prstClr val="black"/>
                </a:solidFill>
                <a:latin typeface="Helvetica" charset="0"/>
              </a:rPr>
              <a:t>	</a:t>
            </a:r>
            <a:r>
              <a:rPr lang="ru-RU" sz="1600" dirty="0" smtClean="0">
                <a:solidFill>
                  <a:prstClr val="black"/>
                </a:solidFill>
                <a:latin typeface="Helvetica" charset="0"/>
              </a:rPr>
              <a:t>                  0,20</a:t>
            </a:r>
            <a:r>
              <a:rPr lang="is-IS" sz="1600" dirty="0">
                <a:solidFill>
                  <a:prstClr val="black"/>
                </a:solidFill>
                <a:latin typeface="Helvetica" charset="0"/>
              </a:rPr>
              <a:t>	</a:t>
            </a:r>
            <a:r>
              <a:rPr lang="ru-RU" sz="1600" dirty="0" smtClean="0">
                <a:solidFill>
                  <a:prstClr val="black"/>
                </a:solidFill>
                <a:latin typeface="Helvetica" charset="0"/>
              </a:rPr>
              <a:t>0,20</a:t>
            </a:r>
            <a:r>
              <a:rPr lang="is-IS" sz="1600" dirty="0">
                <a:solidFill>
                  <a:prstClr val="black"/>
                </a:solidFill>
                <a:latin typeface="Helvetica" charset="0"/>
              </a:rPr>
              <a:t>	</a:t>
            </a:r>
            <a:r>
              <a:rPr lang="ru-RU" sz="1600" dirty="0" smtClean="0">
                <a:solidFill>
                  <a:prstClr val="black"/>
                </a:solidFill>
                <a:latin typeface="Helvetica" charset="0"/>
              </a:rPr>
              <a:t>0,20</a:t>
            </a:r>
            <a:r>
              <a:rPr lang="is-IS" sz="1600" dirty="0">
                <a:solidFill>
                  <a:prstClr val="black"/>
                </a:solidFill>
                <a:latin typeface="Helvetica" charset="0"/>
              </a:rPr>
              <a:t>	</a:t>
            </a:r>
            <a:r>
              <a:rPr lang="ru-RU" sz="1600" dirty="0" smtClean="0">
                <a:solidFill>
                  <a:prstClr val="black"/>
                </a:solidFill>
                <a:latin typeface="Helvetica" charset="0"/>
              </a:rPr>
              <a:t>     0,20</a:t>
            </a:r>
            <a:r>
              <a:rPr lang="is-IS" sz="1600" dirty="0">
                <a:solidFill>
                  <a:prstClr val="black"/>
                </a:solidFill>
                <a:latin typeface="Helvetica" charset="0"/>
              </a:rPr>
              <a:t>	</a:t>
            </a:r>
            <a:r>
              <a:rPr lang="ru-RU" sz="1600" dirty="0" smtClean="0">
                <a:solidFill>
                  <a:prstClr val="black"/>
                </a:solidFill>
                <a:latin typeface="Helvetica" charset="0"/>
              </a:rPr>
              <a:t>      0,20         0,02           -           -</a:t>
            </a:r>
            <a:endParaRPr lang="is-IS" sz="1600" dirty="0">
              <a:solidFill>
                <a:prstClr val="black"/>
              </a:solidFill>
              <a:latin typeface="Helvetica" charset="0"/>
            </a:endParaRPr>
          </a:p>
          <a:p>
            <a:r>
              <a:rPr lang="en-US" sz="1600" dirty="0" smtClean="0">
                <a:solidFill>
                  <a:prstClr val="black"/>
                </a:solidFill>
                <a:latin typeface="TimesNewRomanPSMT" charset="0"/>
              </a:rPr>
              <a:t>9</a:t>
            </a:r>
            <a:r>
              <a:rPr lang="en-US" sz="1600" dirty="0" smtClean="0">
                <a:solidFill>
                  <a:prstClr val="black"/>
                </a:solidFill>
                <a:latin typeface="Helvetica" charset="0"/>
              </a:rPr>
              <a:t>	</a:t>
            </a:r>
            <a:r>
              <a:rPr lang="en-US" sz="1600" dirty="0" err="1" smtClean="0">
                <a:solidFill>
                  <a:prstClr val="black"/>
                </a:solidFill>
                <a:latin typeface="TimesNewRomanPSMT" charset="0"/>
              </a:rPr>
              <a:t>Марганец</a:t>
            </a:r>
            <a:r>
              <a:rPr lang="en-US" sz="1600" dirty="0">
                <a:solidFill>
                  <a:prstClr val="black"/>
                </a:solidFill>
                <a:latin typeface="Helvetica" charset="0"/>
              </a:rPr>
              <a:t>	</a:t>
            </a:r>
            <a:r>
              <a:rPr lang="ru-RU" sz="1600" dirty="0" smtClean="0">
                <a:solidFill>
                  <a:prstClr val="black"/>
                </a:solidFill>
                <a:latin typeface="Helvetica" charset="0"/>
              </a:rPr>
              <a:t>  0,50</a:t>
            </a:r>
            <a:r>
              <a:rPr lang="en-US" sz="1600" dirty="0">
                <a:solidFill>
                  <a:prstClr val="black"/>
                </a:solidFill>
                <a:latin typeface="Helvetica" charset="0"/>
              </a:rPr>
              <a:t>	</a:t>
            </a:r>
            <a:r>
              <a:rPr lang="ru-RU" sz="1600" dirty="0" smtClean="0">
                <a:solidFill>
                  <a:prstClr val="black"/>
                </a:solidFill>
                <a:latin typeface="Helvetica" charset="0"/>
              </a:rPr>
              <a:t>1,60</a:t>
            </a:r>
            <a:r>
              <a:rPr lang="en-US" sz="1600" dirty="0">
                <a:solidFill>
                  <a:prstClr val="black"/>
                </a:solidFill>
                <a:latin typeface="Helvetica" charset="0"/>
              </a:rPr>
              <a:t>	</a:t>
            </a:r>
            <a:r>
              <a:rPr lang="ru-RU" sz="1600" dirty="0" smtClean="0">
                <a:solidFill>
                  <a:prstClr val="black"/>
                </a:solidFill>
                <a:latin typeface="Helvetica" charset="0"/>
              </a:rPr>
              <a:t>1,60</a:t>
            </a:r>
            <a:r>
              <a:rPr lang="en-US" sz="1600" dirty="0">
                <a:solidFill>
                  <a:prstClr val="black"/>
                </a:solidFill>
                <a:latin typeface="Helvetica" charset="0"/>
              </a:rPr>
              <a:t>	</a:t>
            </a:r>
            <a:r>
              <a:rPr lang="ru-RU" sz="1600" dirty="0" smtClean="0">
                <a:solidFill>
                  <a:prstClr val="black"/>
                </a:solidFill>
                <a:latin typeface="Helvetica" charset="0"/>
              </a:rPr>
              <a:t>     0,40</a:t>
            </a:r>
            <a:r>
              <a:rPr lang="en-US" sz="1600" dirty="0">
                <a:solidFill>
                  <a:prstClr val="black"/>
                </a:solidFill>
                <a:latin typeface="Helvetica" charset="0"/>
              </a:rPr>
              <a:t>	</a:t>
            </a:r>
            <a:r>
              <a:rPr lang="ru-RU" sz="1600" dirty="0" smtClean="0">
                <a:solidFill>
                  <a:prstClr val="black"/>
                </a:solidFill>
                <a:latin typeface="Helvetica" charset="0"/>
              </a:rPr>
              <a:t>      1,60         0,02           -           -</a:t>
            </a:r>
            <a:endParaRPr lang="en-US" sz="1600" dirty="0">
              <a:solidFill>
                <a:prstClr val="black"/>
              </a:solidFill>
              <a:latin typeface="Helvetica" charset="0"/>
            </a:endParaRPr>
          </a:p>
          <a:p>
            <a:r>
              <a:rPr lang="is-IS" sz="1600" dirty="0">
                <a:solidFill>
                  <a:prstClr val="black"/>
                </a:solidFill>
                <a:latin typeface="TimesNewRomanPSMT" charset="0"/>
              </a:rPr>
              <a:t>10</a:t>
            </a:r>
            <a:r>
              <a:rPr lang="is-IS" sz="1600" dirty="0">
                <a:solidFill>
                  <a:prstClr val="black"/>
                </a:solidFill>
                <a:latin typeface="Helvetica" charset="0"/>
              </a:rPr>
              <a:t>	</a:t>
            </a:r>
            <a:r>
              <a:rPr lang="is-IS" sz="1600" dirty="0">
                <a:solidFill>
                  <a:prstClr val="black"/>
                </a:solidFill>
                <a:latin typeface="TimesNewRomanPSMT" charset="0"/>
              </a:rPr>
              <a:t>Молибден</a:t>
            </a:r>
            <a:r>
              <a:rPr lang="is-IS" sz="1600" dirty="0">
                <a:solidFill>
                  <a:prstClr val="black"/>
                </a:solidFill>
                <a:latin typeface="Helvetica" charset="0"/>
              </a:rPr>
              <a:t>	</a:t>
            </a:r>
            <a:r>
              <a:rPr lang="ru-RU" sz="1600" dirty="0" smtClean="0">
                <a:solidFill>
                  <a:prstClr val="black"/>
                </a:solidFill>
                <a:latin typeface="Helvetica" charset="0"/>
              </a:rPr>
              <a:t>  0,50</a:t>
            </a:r>
            <a:r>
              <a:rPr lang="is-IS" sz="1600" dirty="0">
                <a:solidFill>
                  <a:prstClr val="black"/>
                </a:solidFill>
                <a:latin typeface="Helvetica" charset="0"/>
              </a:rPr>
              <a:t>	</a:t>
            </a:r>
            <a:r>
              <a:rPr lang="ru-RU" sz="1600" dirty="0" smtClean="0">
                <a:solidFill>
                  <a:prstClr val="black"/>
                </a:solidFill>
                <a:latin typeface="Helvetica" charset="0"/>
              </a:rPr>
              <a:t>0,50</a:t>
            </a:r>
            <a:r>
              <a:rPr lang="is-IS" sz="1600" dirty="0">
                <a:solidFill>
                  <a:prstClr val="black"/>
                </a:solidFill>
                <a:latin typeface="Helvetica" charset="0"/>
              </a:rPr>
              <a:t>	</a:t>
            </a:r>
            <a:r>
              <a:rPr lang="is-IS" sz="1600" dirty="0" smtClean="0">
                <a:solidFill>
                  <a:prstClr val="black"/>
                </a:solidFill>
                <a:latin typeface="TimesNewRomanPSMT" charset="0"/>
              </a:rPr>
              <a:t>0,</a:t>
            </a:r>
            <a:r>
              <a:rPr lang="ru-RU" sz="1600" dirty="0" smtClean="0">
                <a:solidFill>
                  <a:prstClr val="black"/>
                </a:solidFill>
                <a:latin typeface="TimesNewRomanPSMT" charset="0"/>
              </a:rPr>
              <a:t>50</a:t>
            </a:r>
            <a:r>
              <a:rPr lang="is-IS" sz="1600" dirty="0">
                <a:solidFill>
                  <a:prstClr val="black"/>
                </a:solidFill>
                <a:latin typeface="Helvetica" charset="0"/>
              </a:rPr>
              <a:t>	</a:t>
            </a:r>
            <a:r>
              <a:rPr lang="ru-RU" sz="1600" dirty="0" smtClean="0">
                <a:solidFill>
                  <a:prstClr val="black"/>
                </a:solidFill>
                <a:latin typeface="Helvetica" charset="0"/>
              </a:rPr>
              <a:t>     0,50</a:t>
            </a:r>
            <a:r>
              <a:rPr lang="ru-RU" sz="1600" dirty="0">
                <a:solidFill>
                  <a:prstClr val="black"/>
                </a:solidFill>
                <a:latin typeface="Helvetica" charset="0"/>
              </a:rPr>
              <a:t> </a:t>
            </a:r>
            <a:r>
              <a:rPr lang="ru-RU" sz="1600" dirty="0" smtClean="0">
                <a:solidFill>
                  <a:prstClr val="black"/>
                </a:solidFill>
                <a:latin typeface="Helvetica" charset="0"/>
              </a:rPr>
              <a:t>         0,50         1,00           -           -</a:t>
            </a:r>
            <a:endParaRPr lang="is-IS" sz="1600" dirty="0">
              <a:solidFill>
                <a:prstClr val="black"/>
              </a:solidFill>
              <a:latin typeface="Helvetica" charset="0"/>
            </a:endParaRPr>
          </a:p>
          <a:p>
            <a:r>
              <a:rPr lang="en-US" sz="1600" dirty="0">
                <a:solidFill>
                  <a:prstClr val="black"/>
                </a:solidFill>
                <a:latin typeface="TimesNewRomanPSMT" charset="0"/>
              </a:rPr>
              <a:t>11</a:t>
            </a:r>
            <a:r>
              <a:rPr lang="en-US" sz="1600" dirty="0">
                <a:solidFill>
                  <a:prstClr val="black"/>
                </a:solidFill>
                <a:latin typeface="Helvetica" charset="0"/>
              </a:rPr>
              <a:t>	</a:t>
            </a:r>
            <a:r>
              <a:rPr lang="en-US" sz="1600" dirty="0" err="1">
                <a:solidFill>
                  <a:prstClr val="black"/>
                </a:solidFill>
                <a:latin typeface="TimesNewRomanPSMT" charset="0"/>
              </a:rPr>
              <a:t>Бор</a:t>
            </a:r>
            <a:r>
              <a:rPr lang="en-US" sz="1600" dirty="0">
                <a:solidFill>
                  <a:prstClr val="black"/>
                </a:solidFill>
                <a:latin typeface="Helvetica" charset="0"/>
              </a:rPr>
              <a:t>	</a:t>
            </a:r>
            <a:r>
              <a:rPr lang="ru-RU" sz="1600" dirty="0" smtClean="0">
                <a:solidFill>
                  <a:prstClr val="black"/>
                </a:solidFill>
                <a:latin typeface="Helvetica" charset="0"/>
              </a:rPr>
              <a:t>                  0,60</a:t>
            </a:r>
            <a:r>
              <a:rPr lang="en-US" sz="1600" dirty="0">
                <a:solidFill>
                  <a:prstClr val="black"/>
                </a:solidFill>
                <a:latin typeface="Helvetica" charset="0"/>
              </a:rPr>
              <a:t>	</a:t>
            </a:r>
            <a:r>
              <a:rPr lang="ru-RU" sz="1600" dirty="0" smtClean="0">
                <a:solidFill>
                  <a:prstClr val="black"/>
                </a:solidFill>
                <a:latin typeface="Helvetica" charset="0"/>
              </a:rPr>
              <a:t>0,30</a:t>
            </a:r>
            <a:r>
              <a:rPr lang="en-US" sz="1600" dirty="0">
                <a:solidFill>
                  <a:prstClr val="black"/>
                </a:solidFill>
                <a:latin typeface="Helvetica" charset="0"/>
              </a:rPr>
              <a:t>	</a:t>
            </a:r>
            <a:r>
              <a:rPr lang="ru-RU" sz="1600" dirty="0" smtClean="0">
                <a:latin typeface="Helvetica" charset="0"/>
              </a:rPr>
              <a:t>0,20</a:t>
            </a:r>
            <a:r>
              <a:rPr lang="en-US" sz="1600" dirty="0">
                <a:solidFill>
                  <a:prstClr val="black"/>
                </a:solidFill>
                <a:latin typeface="Helvetica" charset="0"/>
              </a:rPr>
              <a:t>	</a:t>
            </a:r>
            <a:r>
              <a:rPr lang="ru-RU" sz="1600" dirty="0" smtClean="0">
                <a:solidFill>
                  <a:prstClr val="black"/>
                </a:solidFill>
                <a:latin typeface="Helvetica" charset="0"/>
              </a:rPr>
              <a:t>     1,00</a:t>
            </a:r>
            <a:r>
              <a:rPr lang="en-US" sz="1600" dirty="0">
                <a:solidFill>
                  <a:prstClr val="black"/>
                </a:solidFill>
                <a:latin typeface="Helvetica" charset="0"/>
              </a:rPr>
              <a:t>	</a:t>
            </a:r>
            <a:r>
              <a:rPr lang="ru-RU" sz="1600" dirty="0" smtClean="0">
                <a:solidFill>
                  <a:prstClr val="black"/>
                </a:solidFill>
                <a:latin typeface="Helvetica" charset="0"/>
              </a:rPr>
              <a:t>      0,30  </a:t>
            </a:r>
            <a:r>
              <a:rPr lang="en-US" sz="1600" dirty="0">
                <a:solidFill>
                  <a:prstClr val="black"/>
                </a:solidFill>
                <a:latin typeface="Helvetica" charset="0"/>
              </a:rPr>
              <a:t>	</a:t>
            </a:r>
            <a:r>
              <a:rPr lang="ru-RU" sz="1600" dirty="0" smtClean="0">
                <a:solidFill>
                  <a:prstClr val="black"/>
                </a:solidFill>
                <a:latin typeface="Helvetica" charset="0"/>
              </a:rPr>
              <a:t>  </a:t>
            </a:r>
            <a:r>
              <a:rPr lang="ru-RU" sz="1600" dirty="0" smtClean="0">
                <a:solidFill>
                  <a:srgbClr val="FF0000"/>
                </a:solidFill>
                <a:latin typeface="Helvetica" charset="0"/>
              </a:rPr>
              <a:t>130,00</a:t>
            </a:r>
            <a:r>
              <a:rPr lang="ru-RU" sz="1600" dirty="0" smtClean="0">
                <a:solidFill>
                  <a:prstClr val="black"/>
                </a:solidFill>
                <a:latin typeface="Helvetica" charset="0"/>
              </a:rPr>
              <a:t>           -           -</a:t>
            </a:r>
            <a:endParaRPr lang="en-US" sz="1600" dirty="0">
              <a:solidFill>
                <a:prstClr val="black"/>
              </a:solidFill>
              <a:latin typeface="Helvetica" charset="0"/>
            </a:endParaRPr>
          </a:p>
          <a:p>
            <a:r>
              <a:rPr lang="en-US" sz="1600" dirty="0">
                <a:solidFill>
                  <a:prstClr val="black"/>
                </a:solidFill>
                <a:latin typeface="TimesNewRomanPSMT" charset="0"/>
              </a:rPr>
              <a:t>12</a:t>
            </a:r>
            <a:r>
              <a:rPr lang="en-US" sz="1600" dirty="0">
                <a:solidFill>
                  <a:prstClr val="black"/>
                </a:solidFill>
                <a:latin typeface="Helvetica" charset="0"/>
              </a:rPr>
              <a:t>	</a:t>
            </a:r>
            <a:r>
              <a:rPr lang="en-US" sz="1600" dirty="0" err="1">
                <a:solidFill>
                  <a:prstClr val="black"/>
                </a:solidFill>
                <a:latin typeface="TimesNewRomanPSMT" charset="0"/>
              </a:rPr>
              <a:t>Кобальт</a:t>
            </a:r>
            <a:r>
              <a:rPr lang="en-US" sz="1600" dirty="0">
                <a:solidFill>
                  <a:prstClr val="black"/>
                </a:solidFill>
                <a:latin typeface="Helvetica" charset="0"/>
              </a:rPr>
              <a:t>	</a:t>
            </a:r>
            <a:r>
              <a:rPr lang="ru-RU" sz="1600" dirty="0" smtClean="0">
                <a:solidFill>
                  <a:prstClr val="black"/>
                </a:solidFill>
                <a:latin typeface="Helvetica" charset="0"/>
              </a:rPr>
              <a:t>                  0,30</a:t>
            </a:r>
            <a:r>
              <a:rPr lang="en-US" sz="1600" dirty="0">
                <a:solidFill>
                  <a:prstClr val="black"/>
                </a:solidFill>
                <a:latin typeface="Helvetica" charset="0"/>
              </a:rPr>
              <a:t>	</a:t>
            </a:r>
            <a:r>
              <a:rPr lang="ru-RU" sz="1600" dirty="0" smtClean="0">
                <a:solidFill>
                  <a:prstClr val="black"/>
                </a:solidFill>
                <a:latin typeface="Helvetica" charset="0"/>
              </a:rPr>
              <a:t>0,20</a:t>
            </a:r>
            <a:r>
              <a:rPr lang="en-US" sz="1600" dirty="0">
                <a:solidFill>
                  <a:prstClr val="black"/>
                </a:solidFill>
                <a:latin typeface="Helvetica" charset="0"/>
              </a:rPr>
              <a:t>	</a:t>
            </a:r>
            <a:r>
              <a:rPr lang="ru-RU" sz="1600" dirty="0" smtClean="0">
                <a:solidFill>
                  <a:prstClr val="black"/>
                </a:solidFill>
                <a:latin typeface="Helvetica" charset="0"/>
              </a:rPr>
              <a:t>0,10</a:t>
            </a:r>
            <a:r>
              <a:rPr lang="en-US" sz="1600" dirty="0">
                <a:solidFill>
                  <a:prstClr val="black"/>
                </a:solidFill>
                <a:latin typeface="Helvetica" charset="0"/>
              </a:rPr>
              <a:t>	</a:t>
            </a:r>
            <a:r>
              <a:rPr lang="ru-RU" sz="1600" dirty="0" smtClean="0">
                <a:solidFill>
                  <a:prstClr val="black"/>
                </a:solidFill>
                <a:latin typeface="Helvetica" charset="0"/>
              </a:rPr>
              <a:t>     0,30</a:t>
            </a:r>
            <a:r>
              <a:rPr lang="en-US" sz="1600" dirty="0">
                <a:solidFill>
                  <a:prstClr val="black"/>
                </a:solidFill>
                <a:latin typeface="Helvetica" charset="0"/>
              </a:rPr>
              <a:t>	</a:t>
            </a:r>
            <a:r>
              <a:rPr lang="ru-RU" sz="1600" dirty="0" smtClean="0">
                <a:solidFill>
                  <a:prstClr val="black"/>
                </a:solidFill>
                <a:latin typeface="Helvetica" charset="0"/>
              </a:rPr>
              <a:t>      0,20           -               -           -</a:t>
            </a:r>
            <a:endParaRPr lang="en-US" sz="1600" dirty="0">
              <a:solidFill>
                <a:prstClr val="black"/>
              </a:solidFill>
              <a:latin typeface="Helvetica" charset="0"/>
            </a:endParaRPr>
          </a:p>
          <a:p>
            <a:r>
              <a:rPr lang="is-IS" sz="1600" dirty="0">
                <a:solidFill>
                  <a:prstClr val="black"/>
                </a:solidFill>
                <a:latin typeface="TimesNewRomanPSMT" charset="0"/>
              </a:rPr>
              <a:t>13</a:t>
            </a:r>
            <a:r>
              <a:rPr lang="is-IS" sz="1600" dirty="0">
                <a:solidFill>
                  <a:prstClr val="black"/>
                </a:solidFill>
                <a:latin typeface="Helvetica" charset="0"/>
              </a:rPr>
              <a:t>	</a:t>
            </a:r>
            <a:r>
              <a:rPr lang="is-IS" sz="1600" dirty="0">
                <a:solidFill>
                  <a:prstClr val="black"/>
                </a:solidFill>
                <a:latin typeface="TimesNewRomanPSMT" charset="0"/>
              </a:rPr>
              <a:t>Хром</a:t>
            </a:r>
            <a:r>
              <a:rPr lang="is-IS" sz="1600" dirty="0">
                <a:solidFill>
                  <a:prstClr val="black"/>
                </a:solidFill>
                <a:latin typeface="Helvetica" charset="0"/>
              </a:rPr>
              <a:t>	</a:t>
            </a:r>
            <a:r>
              <a:rPr lang="ru-RU" sz="1600" dirty="0" smtClean="0">
                <a:solidFill>
                  <a:prstClr val="black"/>
                </a:solidFill>
                <a:latin typeface="Helvetica" charset="0"/>
              </a:rPr>
              <a:t>                  0,30</a:t>
            </a:r>
            <a:r>
              <a:rPr lang="is-IS" sz="1600" dirty="0">
                <a:solidFill>
                  <a:prstClr val="black"/>
                </a:solidFill>
                <a:latin typeface="Helvetica" charset="0"/>
              </a:rPr>
              <a:t>	</a:t>
            </a:r>
            <a:r>
              <a:rPr lang="ru-RU" sz="1600" dirty="0" smtClean="0">
                <a:solidFill>
                  <a:prstClr val="black"/>
                </a:solidFill>
                <a:latin typeface="Helvetica" charset="0"/>
              </a:rPr>
              <a:t>  -</a:t>
            </a:r>
            <a:r>
              <a:rPr lang="is-IS" sz="1600" dirty="0">
                <a:solidFill>
                  <a:prstClr val="black"/>
                </a:solidFill>
                <a:latin typeface="Helvetica" charset="0"/>
              </a:rPr>
              <a:t>	</a:t>
            </a:r>
            <a:r>
              <a:rPr lang="ru-RU" sz="1600" dirty="0" smtClean="0">
                <a:solidFill>
                  <a:prstClr val="black"/>
                </a:solidFill>
                <a:latin typeface="Helvetica" charset="0"/>
              </a:rPr>
              <a:t>   </a:t>
            </a:r>
            <a:r>
              <a:rPr lang="is-IS" sz="1600" dirty="0" smtClean="0">
                <a:solidFill>
                  <a:prstClr val="black"/>
                </a:solidFill>
                <a:latin typeface="TimesNewRomanPSMT" charset="0"/>
              </a:rPr>
              <a:t>-</a:t>
            </a:r>
            <a:r>
              <a:rPr lang="is-IS" sz="1600" dirty="0">
                <a:solidFill>
                  <a:prstClr val="black"/>
                </a:solidFill>
                <a:latin typeface="Helvetica" charset="0"/>
              </a:rPr>
              <a:t>	</a:t>
            </a:r>
            <a:r>
              <a:rPr lang="is-IS" sz="1600" dirty="0">
                <a:solidFill>
                  <a:prstClr val="black"/>
                </a:solidFill>
                <a:latin typeface="TimesNewRomanPSMT" charset="0"/>
              </a:rPr>
              <a:t> </a:t>
            </a:r>
            <a:r>
              <a:rPr lang="ru-RU" sz="1600" dirty="0" smtClean="0">
                <a:solidFill>
                  <a:prstClr val="black"/>
                </a:solidFill>
                <a:latin typeface="TimesNewRomanPSMT" charset="0"/>
              </a:rPr>
              <a:t>    0,30</a:t>
            </a:r>
            <a:r>
              <a:rPr lang="is-IS" sz="1600" dirty="0">
                <a:solidFill>
                  <a:prstClr val="black"/>
                </a:solidFill>
                <a:latin typeface="Helvetica" charset="0"/>
              </a:rPr>
              <a:t>	</a:t>
            </a:r>
            <a:r>
              <a:rPr lang="ru-RU" sz="1600" dirty="0" smtClean="0">
                <a:solidFill>
                  <a:prstClr val="black"/>
                </a:solidFill>
                <a:latin typeface="Helvetica" charset="0"/>
              </a:rPr>
              <a:t>         - </a:t>
            </a:r>
            <a:r>
              <a:rPr lang="is-IS" sz="1600" dirty="0">
                <a:solidFill>
                  <a:prstClr val="black"/>
                </a:solidFill>
                <a:latin typeface="Helvetica" charset="0"/>
              </a:rPr>
              <a:t>	</a:t>
            </a:r>
            <a:r>
              <a:rPr lang="ru-RU" sz="1600" dirty="0" smtClean="0">
                <a:solidFill>
                  <a:prstClr val="black"/>
                </a:solidFill>
                <a:latin typeface="Helvetica" charset="0"/>
              </a:rPr>
              <a:t>        -               -           -</a:t>
            </a:r>
            <a:endParaRPr lang="is-IS" sz="1600" dirty="0">
              <a:solidFill>
                <a:prstClr val="black"/>
              </a:solidFill>
              <a:latin typeface="Helvetica" charset="0"/>
            </a:endParaRPr>
          </a:p>
          <a:p>
            <a:r>
              <a:rPr lang="is-IS" sz="1600" dirty="0">
                <a:solidFill>
                  <a:prstClr val="black"/>
                </a:solidFill>
                <a:latin typeface="TimesNewRomanPSMT" charset="0"/>
              </a:rPr>
              <a:t>14</a:t>
            </a:r>
            <a:r>
              <a:rPr lang="is-IS" sz="1600" dirty="0">
                <a:solidFill>
                  <a:prstClr val="black"/>
                </a:solidFill>
                <a:latin typeface="Helvetica" charset="0"/>
              </a:rPr>
              <a:t>	</a:t>
            </a:r>
            <a:r>
              <a:rPr lang="is-IS" sz="1600" dirty="0" smtClean="0">
                <a:solidFill>
                  <a:prstClr val="black"/>
                </a:solidFill>
                <a:latin typeface="TimesNewRomanPSMT" charset="0"/>
              </a:rPr>
              <a:t>Ванадий</a:t>
            </a:r>
            <a:r>
              <a:rPr lang="ru-RU" sz="1600" dirty="0" smtClean="0">
                <a:solidFill>
                  <a:prstClr val="black"/>
                </a:solidFill>
                <a:latin typeface="TimesNewRomanPSMT" charset="0"/>
              </a:rPr>
              <a:t>      </a:t>
            </a:r>
            <a:r>
              <a:rPr lang="is-IS" sz="1600" dirty="0">
                <a:solidFill>
                  <a:prstClr val="black"/>
                </a:solidFill>
                <a:latin typeface="Helvetica" charset="0"/>
              </a:rPr>
              <a:t>	</a:t>
            </a:r>
            <a:r>
              <a:rPr lang="ru-RU" sz="1600" dirty="0" smtClean="0">
                <a:solidFill>
                  <a:prstClr val="black"/>
                </a:solidFill>
                <a:latin typeface="Helvetica" charset="0"/>
              </a:rPr>
              <a:t>  0,20</a:t>
            </a:r>
            <a:r>
              <a:rPr lang="is-IS" sz="1600" dirty="0">
                <a:solidFill>
                  <a:prstClr val="black"/>
                </a:solidFill>
                <a:latin typeface="Helvetica" charset="0"/>
              </a:rPr>
              <a:t>	</a:t>
            </a:r>
            <a:r>
              <a:rPr lang="ru-RU" sz="1600" dirty="0" smtClean="0">
                <a:solidFill>
                  <a:prstClr val="black"/>
                </a:solidFill>
                <a:latin typeface="Helvetica" charset="0"/>
              </a:rPr>
              <a:t>  </a:t>
            </a:r>
            <a:r>
              <a:rPr lang="is-IS" sz="1600" dirty="0" smtClean="0">
                <a:solidFill>
                  <a:prstClr val="black"/>
                </a:solidFill>
                <a:latin typeface="TimesNewRomanPSMT" charset="0"/>
              </a:rPr>
              <a:t>-</a:t>
            </a:r>
            <a:r>
              <a:rPr lang="is-IS" sz="1600" dirty="0">
                <a:solidFill>
                  <a:prstClr val="black"/>
                </a:solidFill>
                <a:latin typeface="Helvetica" charset="0"/>
              </a:rPr>
              <a:t>	</a:t>
            </a:r>
            <a:r>
              <a:rPr lang="ru-RU" sz="1600" dirty="0" smtClean="0">
                <a:solidFill>
                  <a:prstClr val="black"/>
                </a:solidFill>
                <a:latin typeface="Helvetica" charset="0"/>
              </a:rPr>
              <a:t>   </a:t>
            </a:r>
            <a:r>
              <a:rPr lang="is-IS" sz="1600" dirty="0" smtClean="0">
                <a:solidFill>
                  <a:prstClr val="black"/>
                </a:solidFill>
                <a:latin typeface="TimesNewRomanPSMT" charset="0"/>
              </a:rPr>
              <a:t>-</a:t>
            </a:r>
            <a:r>
              <a:rPr lang="is-IS" sz="1600" dirty="0">
                <a:solidFill>
                  <a:prstClr val="black"/>
                </a:solidFill>
                <a:latin typeface="Helvetica" charset="0"/>
              </a:rPr>
              <a:t>	</a:t>
            </a:r>
            <a:r>
              <a:rPr lang="is-IS" sz="1600" dirty="0">
                <a:solidFill>
                  <a:prstClr val="black"/>
                </a:solidFill>
                <a:latin typeface="TimesNewRomanPSMT" charset="0"/>
              </a:rPr>
              <a:t> </a:t>
            </a:r>
            <a:r>
              <a:rPr lang="ru-RU" sz="1600" dirty="0" smtClean="0">
                <a:solidFill>
                  <a:prstClr val="black"/>
                </a:solidFill>
                <a:latin typeface="TimesNewRomanPSMT" charset="0"/>
              </a:rPr>
              <a:t>    0,20</a:t>
            </a:r>
            <a:r>
              <a:rPr lang="is-IS" sz="1600" dirty="0">
                <a:solidFill>
                  <a:prstClr val="black"/>
                </a:solidFill>
                <a:latin typeface="Helvetica" charset="0"/>
              </a:rPr>
              <a:t>	</a:t>
            </a:r>
            <a:r>
              <a:rPr lang="ru-RU" sz="1600" dirty="0" smtClean="0">
                <a:solidFill>
                  <a:prstClr val="black"/>
                </a:solidFill>
                <a:latin typeface="Helvetica" charset="0"/>
              </a:rPr>
              <a:t>         - </a:t>
            </a:r>
            <a:r>
              <a:rPr lang="is-IS" sz="1600" dirty="0">
                <a:solidFill>
                  <a:prstClr val="black"/>
                </a:solidFill>
                <a:latin typeface="Helvetica" charset="0"/>
              </a:rPr>
              <a:t>	</a:t>
            </a:r>
            <a:r>
              <a:rPr lang="ru-RU" sz="1600" dirty="0" smtClean="0">
                <a:solidFill>
                  <a:prstClr val="black"/>
                </a:solidFill>
                <a:latin typeface="Helvetica" charset="0"/>
              </a:rPr>
              <a:t>        -               -           -</a:t>
            </a:r>
            <a:endParaRPr lang="is-IS" sz="1600" dirty="0">
              <a:solidFill>
                <a:prstClr val="black"/>
              </a:solidFill>
              <a:latin typeface="Helvetica" charset="0"/>
            </a:endParaRPr>
          </a:p>
          <a:p>
            <a:r>
              <a:rPr lang="is-IS" sz="1600" dirty="0">
                <a:solidFill>
                  <a:prstClr val="black"/>
                </a:solidFill>
                <a:latin typeface="TimesNewRomanPSMT" charset="0"/>
              </a:rPr>
              <a:t>15</a:t>
            </a:r>
            <a:r>
              <a:rPr lang="is-IS" sz="1600" dirty="0">
                <a:solidFill>
                  <a:prstClr val="black"/>
                </a:solidFill>
                <a:latin typeface="Helvetica" charset="0"/>
              </a:rPr>
              <a:t>	</a:t>
            </a:r>
            <a:r>
              <a:rPr lang="is-IS" sz="1600" dirty="0">
                <a:solidFill>
                  <a:prstClr val="black"/>
                </a:solidFill>
                <a:latin typeface="TimesNewRomanPSMT" charset="0"/>
              </a:rPr>
              <a:t>Литий</a:t>
            </a:r>
            <a:r>
              <a:rPr lang="is-IS" sz="1600" dirty="0">
                <a:solidFill>
                  <a:prstClr val="black"/>
                </a:solidFill>
                <a:latin typeface="Helvetica" charset="0"/>
              </a:rPr>
              <a:t>	</a:t>
            </a:r>
            <a:r>
              <a:rPr lang="ru-RU" sz="1600" dirty="0" smtClean="0">
                <a:solidFill>
                  <a:prstClr val="black"/>
                </a:solidFill>
                <a:latin typeface="Helvetica" charset="0"/>
              </a:rPr>
              <a:t>                  0,20</a:t>
            </a:r>
            <a:r>
              <a:rPr lang="is-IS" sz="1600" dirty="0">
                <a:solidFill>
                  <a:prstClr val="black"/>
                </a:solidFill>
                <a:latin typeface="Helvetica" charset="0"/>
              </a:rPr>
              <a:t>	</a:t>
            </a:r>
            <a:r>
              <a:rPr lang="ru-RU" sz="1600" dirty="0" smtClean="0">
                <a:solidFill>
                  <a:prstClr val="black"/>
                </a:solidFill>
                <a:latin typeface="Helvetica" charset="0"/>
              </a:rPr>
              <a:t>  </a:t>
            </a:r>
            <a:r>
              <a:rPr lang="is-IS" sz="1600" dirty="0" smtClean="0">
                <a:solidFill>
                  <a:prstClr val="black"/>
                </a:solidFill>
                <a:latin typeface="TimesNewRomanPSMT" charset="0"/>
              </a:rPr>
              <a:t>-</a:t>
            </a:r>
            <a:r>
              <a:rPr lang="is-IS" sz="1600" dirty="0">
                <a:solidFill>
                  <a:prstClr val="black"/>
                </a:solidFill>
                <a:latin typeface="Helvetica" charset="0"/>
              </a:rPr>
              <a:t>	</a:t>
            </a:r>
            <a:r>
              <a:rPr lang="ru-RU" sz="1600" dirty="0" smtClean="0">
                <a:solidFill>
                  <a:prstClr val="black"/>
                </a:solidFill>
                <a:latin typeface="Helvetica" charset="0"/>
              </a:rPr>
              <a:t>   </a:t>
            </a:r>
            <a:r>
              <a:rPr lang="is-IS" sz="1600" dirty="0" smtClean="0">
                <a:solidFill>
                  <a:prstClr val="black"/>
                </a:solidFill>
                <a:latin typeface="TimesNewRomanPSMT" charset="0"/>
              </a:rPr>
              <a:t>-</a:t>
            </a:r>
            <a:r>
              <a:rPr lang="is-IS" sz="1600" dirty="0">
                <a:solidFill>
                  <a:prstClr val="black"/>
                </a:solidFill>
                <a:latin typeface="Helvetica" charset="0"/>
              </a:rPr>
              <a:t>	</a:t>
            </a:r>
            <a:r>
              <a:rPr lang="is-IS" sz="1600" dirty="0">
                <a:solidFill>
                  <a:prstClr val="black"/>
                </a:solidFill>
                <a:latin typeface="TimesNewRomanPSMT" charset="0"/>
              </a:rPr>
              <a:t> </a:t>
            </a:r>
            <a:r>
              <a:rPr lang="is-IS" sz="1600" dirty="0">
                <a:solidFill>
                  <a:prstClr val="black"/>
                </a:solidFill>
                <a:latin typeface="Helvetica" charset="0"/>
              </a:rPr>
              <a:t>	</a:t>
            </a:r>
            <a:r>
              <a:rPr lang="ru-RU" sz="1600" dirty="0" smtClean="0">
                <a:solidFill>
                  <a:prstClr val="black"/>
                </a:solidFill>
                <a:latin typeface="Helvetica" charset="0"/>
              </a:rPr>
              <a:t>         - </a:t>
            </a:r>
            <a:r>
              <a:rPr lang="is-IS" sz="1600" dirty="0">
                <a:solidFill>
                  <a:prstClr val="black"/>
                </a:solidFill>
                <a:latin typeface="Helvetica" charset="0"/>
              </a:rPr>
              <a:t>	</a:t>
            </a:r>
            <a:r>
              <a:rPr lang="ru-RU" sz="1600" dirty="0" smtClean="0">
                <a:solidFill>
                  <a:prstClr val="black"/>
                </a:solidFill>
                <a:latin typeface="Helvetica" charset="0"/>
              </a:rPr>
              <a:t>        -               -           -</a:t>
            </a:r>
            <a:endParaRPr lang="is-IS" sz="1600" dirty="0">
              <a:solidFill>
                <a:prstClr val="black"/>
              </a:solidFill>
              <a:latin typeface="Helvetica" charset="0"/>
            </a:endParaRPr>
          </a:p>
          <a:p>
            <a:r>
              <a:rPr lang="en-US" sz="1600" dirty="0">
                <a:solidFill>
                  <a:prstClr val="black"/>
                </a:solidFill>
                <a:latin typeface="TimesNewRomanPSMT" charset="0"/>
              </a:rPr>
              <a:t>16</a:t>
            </a:r>
            <a:r>
              <a:rPr lang="en-US" sz="1600" dirty="0">
                <a:solidFill>
                  <a:prstClr val="black"/>
                </a:solidFill>
                <a:latin typeface="Helvetica" charset="0"/>
              </a:rPr>
              <a:t>	</a:t>
            </a:r>
            <a:r>
              <a:rPr lang="en-US" sz="1600" dirty="0" err="1">
                <a:solidFill>
                  <a:prstClr val="black"/>
                </a:solidFill>
                <a:latin typeface="TimesNewRomanPSMT" charset="0"/>
              </a:rPr>
              <a:t>Никель</a:t>
            </a:r>
            <a:r>
              <a:rPr lang="en-US" sz="1600" dirty="0">
                <a:solidFill>
                  <a:prstClr val="black"/>
                </a:solidFill>
                <a:latin typeface="Helvetica" charset="0"/>
              </a:rPr>
              <a:t>	</a:t>
            </a:r>
            <a:r>
              <a:rPr lang="ru-RU" sz="1600" dirty="0" smtClean="0">
                <a:solidFill>
                  <a:prstClr val="black"/>
                </a:solidFill>
                <a:latin typeface="Helvetica" charset="0"/>
              </a:rPr>
              <a:t>                  0,10</a:t>
            </a:r>
            <a:r>
              <a:rPr lang="en-US" sz="1600" dirty="0">
                <a:solidFill>
                  <a:prstClr val="black"/>
                </a:solidFill>
                <a:latin typeface="Helvetica" charset="0"/>
              </a:rPr>
              <a:t>	</a:t>
            </a:r>
            <a:r>
              <a:rPr lang="ru-RU" sz="1600" dirty="0" smtClean="0">
                <a:solidFill>
                  <a:prstClr val="black"/>
                </a:solidFill>
                <a:latin typeface="Helvetica" charset="0"/>
              </a:rPr>
              <a:t>  </a:t>
            </a:r>
            <a:r>
              <a:rPr lang="en-US" sz="1600" dirty="0" smtClean="0">
                <a:solidFill>
                  <a:prstClr val="black"/>
                </a:solidFill>
                <a:latin typeface="TimesNewRomanPSMT" charset="0"/>
              </a:rPr>
              <a:t>-</a:t>
            </a:r>
            <a:r>
              <a:rPr lang="en-US" sz="1600" dirty="0">
                <a:solidFill>
                  <a:prstClr val="black"/>
                </a:solidFill>
                <a:latin typeface="Helvetica" charset="0"/>
              </a:rPr>
              <a:t>	</a:t>
            </a:r>
            <a:r>
              <a:rPr lang="ru-RU" sz="1600" dirty="0" smtClean="0">
                <a:solidFill>
                  <a:prstClr val="black"/>
                </a:solidFill>
                <a:latin typeface="Helvetica" charset="0"/>
              </a:rPr>
              <a:t>   </a:t>
            </a:r>
            <a:r>
              <a:rPr lang="en-US" sz="1600" dirty="0" smtClean="0">
                <a:solidFill>
                  <a:prstClr val="black"/>
                </a:solidFill>
                <a:latin typeface="TimesNewRomanPSMT" charset="0"/>
              </a:rPr>
              <a:t>-</a:t>
            </a:r>
            <a:r>
              <a:rPr lang="en-US" sz="1600" dirty="0">
                <a:solidFill>
                  <a:prstClr val="black"/>
                </a:solidFill>
                <a:latin typeface="Helvetica" charset="0"/>
              </a:rPr>
              <a:t>	</a:t>
            </a:r>
            <a:r>
              <a:rPr lang="ru-RU" sz="1600" dirty="0" smtClean="0">
                <a:solidFill>
                  <a:prstClr val="black"/>
                </a:solidFill>
                <a:latin typeface="Helvetica" charset="0"/>
              </a:rPr>
              <a:t>     0,10</a:t>
            </a:r>
            <a:r>
              <a:rPr lang="en-US" sz="1600" dirty="0">
                <a:solidFill>
                  <a:prstClr val="black"/>
                </a:solidFill>
                <a:latin typeface="Helvetica" charset="0"/>
              </a:rPr>
              <a:t>	</a:t>
            </a:r>
            <a:r>
              <a:rPr lang="ru-RU" sz="1600" dirty="0" smtClean="0">
                <a:solidFill>
                  <a:prstClr val="black"/>
                </a:solidFill>
                <a:latin typeface="Helvetica" charset="0"/>
              </a:rPr>
              <a:t>         -              -               -           -</a:t>
            </a:r>
            <a:endParaRPr lang="en-US" sz="1600" dirty="0">
              <a:solidFill>
                <a:prstClr val="black"/>
              </a:solidFill>
              <a:latin typeface="Helvetica" charset="0"/>
            </a:endParaRPr>
          </a:p>
          <a:p>
            <a:r>
              <a:rPr lang="en-US" sz="1600" dirty="0">
                <a:solidFill>
                  <a:prstClr val="black"/>
                </a:solidFill>
                <a:latin typeface="TimesNewRomanPSMT" charset="0"/>
              </a:rPr>
              <a:t>17</a:t>
            </a:r>
            <a:r>
              <a:rPr lang="en-US" sz="1600" dirty="0">
                <a:solidFill>
                  <a:prstClr val="black"/>
                </a:solidFill>
                <a:latin typeface="Helvetica" charset="0"/>
              </a:rPr>
              <a:t>	</a:t>
            </a:r>
            <a:r>
              <a:rPr lang="en-US" sz="1600" dirty="0" err="1">
                <a:solidFill>
                  <a:prstClr val="black"/>
                </a:solidFill>
                <a:latin typeface="TimesNewRomanPSMT" charset="0"/>
              </a:rPr>
              <a:t>Селен</a:t>
            </a:r>
            <a:r>
              <a:rPr lang="en-US" sz="1600" dirty="0">
                <a:solidFill>
                  <a:prstClr val="black"/>
                </a:solidFill>
                <a:latin typeface="Helvetica" charset="0"/>
              </a:rPr>
              <a:t>	</a:t>
            </a:r>
            <a:r>
              <a:rPr lang="ru-RU" sz="1600" dirty="0" smtClean="0">
                <a:solidFill>
                  <a:prstClr val="black"/>
                </a:solidFill>
                <a:latin typeface="Helvetica" charset="0"/>
              </a:rPr>
              <a:t>                  0,10</a:t>
            </a:r>
            <a:r>
              <a:rPr lang="en-US" sz="1600" dirty="0">
                <a:solidFill>
                  <a:prstClr val="black"/>
                </a:solidFill>
                <a:latin typeface="Helvetica" charset="0"/>
              </a:rPr>
              <a:t>	</a:t>
            </a:r>
            <a:r>
              <a:rPr lang="en-US" sz="1600" dirty="0" smtClean="0">
                <a:solidFill>
                  <a:prstClr val="black"/>
                </a:solidFill>
                <a:latin typeface="TimesNewRomanPSMT" charset="0"/>
              </a:rPr>
              <a:t>0,</a:t>
            </a:r>
            <a:r>
              <a:rPr lang="ru-RU" sz="1600" dirty="0" smtClean="0">
                <a:solidFill>
                  <a:prstClr val="black"/>
                </a:solidFill>
                <a:latin typeface="TimesNewRomanPSMT" charset="0"/>
              </a:rPr>
              <a:t>30</a:t>
            </a:r>
            <a:r>
              <a:rPr lang="en-US" sz="1600" dirty="0">
                <a:solidFill>
                  <a:prstClr val="black"/>
                </a:solidFill>
                <a:latin typeface="Helvetica" charset="0"/>
              </a:rPr>
              <a:t>	</a:t>
            </a:r>
            <a:r>
              <a:rPr lang="ru-RU" sz="1600" dirty="0" smtClean="0">
                <a:solidFill>
                  <a:prstClr val="black"/>
                </a:solidFill>
                <a:latin typeface="Helvetica" charset="0"/>
              </a:rPr>
              <a:t>0,30</a:t>
            </a:r>
            <a:r>
              <a:rPr lang="en-US" sz="1600" dirty="0">
                <a:solidFill>
                  <a:prstClr val="black"/>
                </a:solidFill>
                <a:latin typeface="Helvetica" charset="0"/>
              </a:rPr>
              <a:t>	</a:t>
            </a:r>
            <a:r>
              <a:rPr lang="en-US" sz="1600" dirty="0">
                <a:solidFill>
                  <a:prstClr val="black"/>
                </a:solidFill>
                <a:latin typeface="TimesNewRomanPSMT" charset="0"/>
              </a:rPr>
              <a:t> </a:t>
            </a:r>
            <a:r>
              <a:rPr lang="ru-RU" sz="1600" dirty="0" smtClean="0">
                <a:solidFill>
                  <a:prstClr val="black"/>
                </a:solidFill>
                <a:latin typeface="Helvetica" charset="0"/>
              </a:rPr>
              <a:t>    0,10             -              -</a:t>
            </a:r>
            <a:r>
              <a:rPr lang="en-US" sz="1600" dirty="0">
                <a:solidFill>
                  <a:prstClr val="black"/>
                </a:solidFill>
                <a:latin typeface="Helvetica" charset="0"/>
              </a:rPr>
              <a:t>	</a:t>
            </a:r>
            <a:r>
              <a:rPr lang="ru-RU" sz="1600" dirty="0" smtClean="0">
                <a:solidFill>
                  <a:prstClr val="black"/>
                </a:solidFill>
                <a:latin typeface="Helvetica" charset="0"/>
              </a:rPr>
              <a:t>        -            -</a:t>
            </a:r>
            <a:endParaRPr lang="en-US" sz="1600" dirty="0">
              <a:solidFill>
                <a:prstClr val="black"/>
              </a:solidFill>
              <a:latin typeface="Helvetica" charset="0"/>
            </a:endParaRPr>
          </a:p>
          <a:p>
            <a:pPr marL="342900" indent="-342900">
              <a:buAutoNum type="arabicPlain" startAt="18"/>
            </a:pPr>
            <a:r>
              <a:rPr lang="en-US" sz="1600" dirty="0" err="1" smtClean="0">
                <a:solidFill>
                  <a:prstClr val="black"/>
                </a:solidFill>
                <a:latin typeface="TimesNewRomanPSMT" charset="0"/>
              </a:rPr>
              <a:t>Аминокислоты</a:t>
            </a:r>
            <a:r>
              <a:rPr lang="en-US" sz="1600" dirty="0" smtClean="0">
                <a:solidFill>
                  <a:prstClr val="black"/>
                </a:solidFill>
                <a:latin typeface="TimesNewRomanPSMT" charset="0"/>
              </a:rPr>
              <a:t> </a:t>
            </a:r>
            <a:r>
              <a:rPr lang="ru-RU" sz="1600" dirty="0" smtClean="0">
                <a:solidFill>
                  <a:prstClr val="black"/>
                </a:solidFill>
                <a:latin typeface="TimesNewRomanPSMT" charset="0"/>
              </a:rPr>
              <a:t>                                    </a:t>
            </a:r>
          </a:p>
          <a:p>
            <a:pPr marL="342900" indent="-342900"/>
            <a:r>
              <a:rPr lang="ru-RU" sz="1600" dirty="0" smtClean="0">
                <a:solidFill>
                  <a:prstClr val="black"/>
                </a:solidFill>
                <a:latin typeface="TimesNewRomanPSMT" charset="0"/>
              </a:rPr>
              <a:t>     </a:t>
            </a:r>
            <a:r>
              <a:rPr lang="en-US" sz="1600" dirty="0" smtClean="0">
                <a:solidFill>
                  <a:prstClr val="black"/>
                </a:solidFill>
                <a:latin typeface="TimesNewRomanPSMT" charset="0"/>
              </a:rPr>
              <a:t>в L-</a:t>
            </a:r>
            <a:r>
              <a:rPr lang="en-US" sz="1600" dirty="0" err="1" smtClean="0">
                <a:solidFill>
                  <a:prstClr val="black"/>
                </a:solidFill>
                <a:latin typeface="TimesNewRomanPSMT" charset="0"/>
              </a:rPr>
              <a:t>форме</a:t>
            </a:r>
            <a:r>
              <a:rPr lang="ru-RU" sz="1600" dirty="0" smtClean="0">
                <a:solidFill>
                  <a:prstClr val="black"/>
                </a:solidFill>
                <a:latin typeface="Helvetica" charset="0"/>
              </a:rPr>
              <a:t>                        </a:t>
            </a:r>
            <a:r>
              <a:rPr lang="ru-RU" sz="1600" dirty="0" smtClean="0">
                <a:solidFill>
                  <a:srgbClr val="FF0000"/>
                </a:solidFill>
                <a:latin typeface="Helvetica" charset="0"/>
              </a:rPr>
              <a:t>150,00</a:t>
            </a:r>
            <a:r>
              <a:rPr lang="en-US" sz="1600" dirty="0">
                <a:solidFill>
                  <a:prstClr val="black"/>
                </a:solidFill>
                <a:latin typeface="Helvetica" charset="0"/>
              </a:rPr>
              <a:t>	</a:t>
            </a:r>
            <a:r>
              <a:rPr lang="ru-RU" sz="1600" dirty="0" smtClean="0">
                <a:solidFill>
                  <a:prstClr val="black"/>
                </a:solidFill>
                <a:latin typeface="Helvetica" charset="0"/>
              </a:rPr>
              <a:t>1,00</a:t>
            </a:r>
            <a:r>
              <a:rPr lang="en-US" sz="1600" dirty="0">
                <a:solidFill>
                  <a:prstClr val="black"/>
                </a:solidFill>
                <a:latin typeface="Helvetica" charset="0"/>
              </a:rPr>
              <a:t>	</a:t>
            </a:r>
            <a:r>
              <a:rPr lang="ru-RU" sz="1600" dirty="0" smtClean="0">
                <a:solidFill>
                  <a:prstClr val="black"/>
                </a:solidFill>
                <a:latin typeface="Helvetica" charset="0"/>
              </a:rPr>
              <a:t>0,00</a:t>
            </a:r>
            <a:r>
              <a:rPr lang="en-US" sz="1600" dirty="0">
                <a:solidFill>
                  <a:prstClr val="black"/>
                </a:solidFill>
                <a:latin typeface="Helvetica" charset="0"/>
              </a:rPr>
              <a:t>	</a:t>
            </a:r>
            <a:r>
              <a:rPr lang="ru-RU" sz="1600" dirty="0" smtClean="0">
                <a:solidFill>
                  <a:prstClr val="black"/>
                </a:solidFill>
                <a:latin typeface="Helvetica" charset="0"/>
              </a:rPr>
              <a:t>   </a:t>
            </a:r>
            <a:r>
              <a:rPr lang="ru-RU" sz="1600" dirty="0" smtClean="0">
                <a:solidFill>
                  <a:srgbClr val="FF0000"/>
                </a:solidFill>
                <a:latin typeface="Helvetica" charset="0"/>
              </a:rPr>
              <a:t>75,00</a:t>
            </a:r>
            <a:r>
              <a:rPr lang="ru-RU" sz="1600" dirty="0" smtClean="0">
                <a:solidFill>
                  <a:prstClr val="black"/>
                </a:solidFill>
                <a:latin typeface="Helvetica" charset="0"/>
              </a:rPr>
              <a:t>         3,00         10,00      </a:t>
            </a:r>
            <a:r>
              <a:rPr lang="ru-RU" sz="1600" dirty="0" smtClean="0">
                <a:solidFill>
                  <a:srgbClr val="FF0000"/>
                </a:solidFill>
                <a:latin typeface="Helvetica" charset="0"/>
              </a:rPr>
              <a:t>165,00   165,00</a:t>
            </a:r>
            <a:endParaRPr lang="en-US" sz="1600" dirty="0">
              <a:solidFill>
                <a:srgbClr val="FF0000"/>
              </a:solidFill>
              <a:latin typeface="Helvetica" charset="0"/>
            </a:endParaRPr>
          </a:p>
          <a:p>
            <a:pPr marL="342900" indent="-342900">
              <a:buAutoNum type="arabicPlain" startAt="19"/>
            </a:pPr>
            <a:r>
              <a:rPr lang="uk-UA" sz="1600" dirty="0" err="1" smtClean="0">
                <a:solidFill>
                  <a:prstClr val="black"/>
                </a:solidFill>
                <a:latin typeface="Helvetica" charset="0"/>
              </a:rPr>
              <a:t>Гуминовые</a:t>
            </a:r>
            <a:r>
              <a:rPr lang="uk-UA" sz="1600" dirty="0" smtClean="0">
                <a:solidFill>
                  <a:prstClr val="black"/>
                </a:solidFill>
                <a:latin typeface="Helvetica" charset="0"/>
              </a:rPr>
              <a:t> </a:t>
            </a:r>
            <a:r>
              <a:rPr lang="uk-UA" sz="1600" dirty="0" err="1" smtClean="0">
                <a:solidFill>
                  <a:prstClr val="black"/>
                </a:solidFill>
                <a:latin typeface="Helvetica" charset="0"/>
              </a:rPr>
              <a:t>кислоты</a:t>
            </a:r>
            <a:r>
              <a:rPr lang="uk-UA" sz="1600" dirty="0" smtClean="0">
                <a:solidFill>
                  <a:prstClr val="black"/>
                </a:solidFill>
                <a:latin typeface="Helvetica" charset="0"/>
              </a:rPr>
              <a:t>         10,00	  </a:t>
            </a:r>
            <a:r>
              <a:rPr lang="uk-UA" sz="1600" dirty="0" smtClean="0">
                <a:solidFill>
                  <a:prstClr val="black"/>
                </a:solidFill>
                <a:latin typeface="TimesNewRomanPSMT" charset="0"/>
              </a:rPr>
              <a:t>-</a:t>
            </a:r>
            <a:r>
              <a:rPr lang="uk-UA" sz="1600" dirty="0" smtClean="0">
                <a:solidFill>
                  <a:prstClr val="black"/>
                </a:solidFill>
                <a:latin typeface="Helvetica" charset="0"/>
              </a:rPr>
              <a:t>               -               10,00	     1,00           1,00          -            -</a:t>
            </a:r>
            <a:endParaRPr lang="uk-UA" sz="1600" dirty="0" smtClean="0">
              <a:solidFill>
                <a:prstClr val="black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77657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/>
          <p:cNvSpPr txBox="1"/>
          <p:nvPr/>
        </p:nvSpPr>
        <p:spPr>
          <a:xfrm>
            <a:off x="117566" y="251441"/>
            <a:ext cx="9681754" cy="46166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400" b="1" i="0" u="none" strike="noStrike" kern="1200" cap="none" spc="0" baseline="0" dirty="0" smtClean="0">
                <a:solidFill>
                  <a:srgbClr val="FF0000"/>
                </a:solidFill>
                <a:uFillTx/>
                <a:latin typeface="Arial Black" pitchFamily="34"/>
                <a:ea typeface=""/>
                <a:cs typeface=""/>
              </a:rPr>
              <a:t>Содержание</a:t>
            </a:r>
            <a:r>
              <a:rPr lang="ru-RU" sz="2400" b="1" i="0" u="none" strike="noStrike" kern="1200" cap="none" spc="0" dirty="0" smtClean="0">
                <a:solidFill>
                  <a:srgbClr val="FF0000"/>
                </a:solidFill>
                <a:uFillTx/>
                <a:latin typeface="Arial Black" pitchFamily="34"/>
                <a:ea typeface=""/>
                <a:cs typeface=""/>
              </a:rPr>
              <a:t> элементов питания в ЖМУ «А</a:t>
            </a:r>
            <a:r>
              <a:rPr lang="en-US" sz="2400" b="1" i="0" u="none" strike="noStrike" kern="1200" cap="none" spc="0" dirty="0" err="1" smtClean="0">
                <a:solidFill>
                  <a:srgbClr val="FF0000"/>
                </a:solidFill>
                <a:uFillTx/>
                <a:latin typeface="Arial Black" pitchFamily="34"/>
                <a:ea typeface=""/>
                <a:cs typeface=""/>
              </a:rPr>
              <a:t>grees</a:t>
            </a:r>
            <a:r>
              <a:rPr lang="ru-RU" sz="2400" b="1" i="0" u="none" strike="noStrike" kern="1200" cap="none" spc="0" dirty="0" smtClean="0">
                <a:solidFill>
                  <a:srgbClr val="FF0000"/>
                </a:solidFill>
                <a:uFillTx/>
                <a:latin typeface="Arial Black" pitchFamily="34"/>
                <a:ea typeface=""/>
                <a:cs typeface=""/>
              </a:rPr>
              <a:t>», </a:t>
            </a:r>
            <a:r>
              <a:rPr lang="ru-RU" sz="2400" b="1" dirty="0" smtClean="0">
                <a:solidFill>
                  <a:srgbClr val="FF0000"/>
                </a:solidFill>
                <a:latin typeface="Arial Black" pitchFamily="34"/>
                <a:ea typeface=""/>
                <a:cs typeface=""/>
              </a:rPr>
              <a:t>г/л</a:t>
            </a:r>
            <a:r>
              <a:rPr lang="ru-RU" sz="2400" b="1" i="0" u="none" strike="noStrike" kern="1200" cap="none" spc="0" dirty="0" smtClean="0">
                <a:solidFill>
                  <a:srgbClr val="FF0000"/>
                </a:solidFill>
                <a:uFillTx/>
                <a:latin typeface="Arial Black" pitchFamily="34"/>
                <a:ea typeface=""/>
                <a:cs typeface=""/>
              </a:rPr>
              <a:t>:</a:t>
            </a:r>
            <a:endParaRPr lang="en-US" sz="2400" b="1" i="0" u="none" strike="noStrike" kern="1200" cap="none" spc="0" baseline="0" dirty="0" smtClean="0">
              <a:solidFill>
                <a:srgbClr val="FF0000"/>
              </a:solidFill>
              <a:uFillTx/>
              <a:latin typeface="Arial Black" pitchFamily="34"/>
              <a:ea typeface=""/>
              <a:cs typeface="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713105"/>
            <a:ext cx="10080625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400" dirty="0" smtClean="0">
              <a:solidFill>
                <a:prstClr val="black"/>
              </a:solidFill>
              <a:latin typeface="Helvetica" charset="0"/>
            </a:endParaRPr>
          </a:p>
          <a:p>
            <a:r>
              <a:rPr lang="ru-RU" sz="1400" dirty="0" smtClean="0">
                <a:solidFill>
                  <a:prstClr val="black"/>
                </a:solidFill>
                <a:latin typeface="Helvetica" charset="0"/>
              </a:rPr>
              <a:t>		</a:t>
            </a:r>
            <a:r>
              <a:rPr lang="ru-RU" sz="1600" dirty="0" smtClean="0">
                <a:solidFill>
                  <a:srgbClr val="0432FF"/>
                </a:solidFill>
                <a:latin typeface="Helvetica" charset="0"/>
              </a:rPr>
              <a:t>               Железо</a:t>
            </a:r>
            <a:r>
              <a:rPr lang="ru-RU" sz="1600" dirty="0" smtClean="0">
                <a:solidFill>
                  <a:srgbClr val="0432FF"/>
                </a:solidFill>
                <a:latin typeface="TimesNewRomanPSMT" charset="0"/>
              </a:rPr>
              <a:t>   Медь      Кремний </a:t>
            </a:r>
            <a:r>
              <a:rPr lang="ru-RU" sz="1600" dirty="0" smtClean="0">
                <a:solidFill>
                  <a:srgbClr val="0432FF"/>
                </a:solidFill>
                <a:latin typeface="Helvetica" charset="0"/>
              </a:rPr>
              <a:t>        Сера </a:t>
            </a:r>
            <a:r>
              <a:rPr lang="ru-RU" sz="1600" dirty="0" smtClean="0">
                <a:solidFill>
                  <a:srgbClr val="0432FF"/>
                </a:solidFill>
                <a:latin typeface="TimesNewRomanPSMT" charset="0"/>
              </a:rPr>
              <a:t>     Кальций   Молибден</a:t>
            </a:r>
            <a:endParaRPr lang="ru-RU" sz="1600" dirty="0" smtClean="0">
              <a:solidFill>
                <a:srgbClr val="0432FF"/>
              </a:solidFill>
              <a:latin typeface="Helvetica" charset="0"/>
            </a:endParaRPr>
          </a:p>
          <a:p>
            <a:endParaRPr lang="ru-RU" sz="1400" dirty="0" smtClean="0">
              <a:solidFill>
                <a:prstClr val="black"/>
              </a:solidFill>
              <a:latin typeface="Helvetica" charset="0"/>
            </a:endParaRPr>
          </a:p>
          <a:p>
            <a:pPr marL="342900" indent="-342900">
              <a:buAutoNum type="arabicPlain"/>
            </a:pPr>
            <a:r>
              <a:rPr lang="en-US" dirty="0" err="1" smtClean="0">
                <a:solidFill>
                  <a:prstClr val="black"/>
                </a:solidFill>
                <a:latin typeface="TimesNewRomanPSMT" charset="0"/>
              </a:rPr>
              <a:t>Азот</a:t>
            </a:r>
            <a:r>
              <a:rPr lang="en-US" dirty="0" smtClean="0">
                <a:solidFill>
                  <a:prstClr val="black"/>
                </a:solidFill>
                <a:latin typeface="TimesNewRomanPSMT" charset="0"/>
              </a:rPr>
              <a:t> </a:t>
            </a:r>
            <a:r>
              <a:rPr lang="en-US" dirty="0" err="1" smtClean="0">
                <a:solidFill>
                  <a:prstClr val="black"/>
                </a:solidFill>
                <a:latin typeface="TimesNewRomanPSMT" charset="0"/>
              </a:rPr>
              <a:t>общий</a:t>
            </a:r>
            <a:r>
              <a:rPr lang="en-US" sz="1400" dirty="0">
                <a:solidFill>
                  <a:prstClr val="black"/>
                </a:solidFill>
                <a:latin typeface="Helvetica" charset="0"/>
              </a:rPr>
              <a:t>	</a:t>
            </a:r>
            <a:r>
              <a:rPr lang="ru-RU" sz="1600" dirty="0" smtClean="0">
                <a:solidFill>
                  <a:prstClr val="black"/>
                </a:solidFill>
                <a:latin typeface="Helvetica" charset="0"/>
              </a:rPr>
              <a:t>  </a:t>
            </a:r>
            <a:r>
              <a:rPr lang="en-US" sz="1600" dirty="0" smtClean="0">
                <a:solidFill>
                  <a:prstClr val="black"/>
                </a:solidFill>
                <a:latin typeface="Helvetica" charset="0"/>
              </a:rPr>
              <a:t>       </a:t>
            </a:r>
            <a:r>
              <a:rPr lang="ru-RU" sz="1600" dirty="0" smtClean="0">
                <a:solidFill>
                  <a:prstClr val="black"/>
                </a:solidFill>
                <a:latin typeface="TimesNewRomanPSMT" charset="0"/>
              </a:rPr>
              <a:t> </a:t>
            </a:r>
          </a:p>
          <a:p>
            <a:pPr marL="342900" indent="-342900"/>
            <a:r>
              <a:rPr lang="ru-RU" sz="1600" dirty="0" smtClean="0">
                <a:solidFill>
                  <a:prstClr val="black"/>
                </a:solidFill>
                <a:latin typeface="TimesNewRomanPSMT" charset="0"/>
              </a:rPr>
              <a:t>в т.ч. амидный (</a:t>
            </a:r>
            <a:r>
              <a:rPr lang="en-US" sz="1600" dirty="0" smtClean="0">
                <a:latin typeface="TimesNewRomanPSMT" charset="0"/>
              </a:rPr>
              <a:t>N-NH2)</a:t>
            </a:r>
            <a:r>
              <a:rPr lang="ru-RU" sz="1600" dirty="0" smtClean="0">
                <a:solidFill>
                  <a:srgbClr val="FF0000"/>
                </a:solidFill>
                <a:latin typeface="TimesNewRomanPSMT" charset="0"/>
              </a:rPr>
              <a:t>                      </a:t>
            </a:r>
            <a:r>
              <a:rPr lang="ru-RU" sz="1600" dirty="0" smtClean="0">
                <a:latin typeface="TimesNewRomanPSMT" charset="0"/>
              </a:rPr>
              <a:t>                                         </a:t>
            </a:r>
            <a:r>
              <a:rPr lang="ru-RU" sz="1600" dirty="0" smtClean="0">
                <a:solidFill>
                  <a:srgbClr val="FF0000"/>
                </a:solidFill>
                <a:latin typeface="TimesNewRomanPSMT" charset="0"/>
              </a:rPr>
              <a:t>105,0          34,0</a:t>
            </a:r>
          </a:p>
          <a:p>
            <a:r>
              <a:rPr lang="en-US" sz="1600" dirty="0" smtClean="0">
                <a:solidFill>
                  <a:prstClr val="black"/>
                </a:solidFill>
                <a:latin typeface="TimesNewRomanPSMT" charset="0"/>
              </a:rPr>
              <a:t>2</a:t>
            </a:r>
            <a:r>
              <a:rPr lang="en-US" sz="1600" dirty="0">
                <a:solidFill>
                  <a:prstClr val="black"/>
                </a:solidFill>
                <a:latin typeface="Helvetica" charset="0"/>
              </a:rPr>
              <a:t>	</a:t>
            </a:r>
            <a:r>
              <a:rPr lang="en-US" sz="1600" dirty="0" err="1" smtClean="0">
                <a:solidFill>
                  <a:prstClr val="black"/>
                </a:solidFill>
                <a:latin typeface="TimesNewRomanPSMT" charset="0"/>
              </a:rPr>
              <a:t>Калий</a:t>
            </a:r>
            <a:r>
              <a:rPr lang="en-US" sz="1600" dirty="0">
                <a:solidFill>
                  <a:prstClr val="black"/>
                </a:solidFill>
                <a:latin typeface="Helvetica" charset="0"/>
              </a:rPr>
              <a:t>	</a:t>
            </a:r>
            <a:r>
              <a:rPr lang="ru-RU" sz="1600" dirty="0" smtClean="0">
                <a:solidFill>
                  <a:prstClr val="black"/>
                </a:solidFill>
                <a:latin typeface="Helvetica" charset="0"/>
              </a:rPr>
              <a:t>                                                 </a:t>
            </a:r>
            <a:r>
              <a:rPr lang="ru-RU" sz="1600" dirty="0" smtClean="0">
                <a:solidFill>
                  <a:srgbClr val="FF0000"/>
                </a:solidFill>
                <a:latin typeface="Helvetica" charset="0"/>
              </a:rPr>
              <a:t>250,0</a:t>
            </a:r>
            <a:endParaRPr lang="en-US" sz="1600" dirty="0">
              <a:solidFill>
                <a:srgbClr val="FF0000"/>
              </a:solidFill>
              <a:latin typeface="Helvetica" charset="0"/>
            </a:endParaRPr>
          </a:p>
          <a:p>
            <a:r>
              <a:rPr lang="fi-FI" sz="1600" dirty="0">
                <a:solidFill>
                  <a:prstClr val="black"/>
                </a:solidFill>
                <a:latin typeface="TimesNewRomanPSMT" charset="0"/>
              </a:rPr>
              <a:t>3</a:t>
            </a:r>
            <a:r>
              <a:rPr lang="fi-FI" sz="1600" dirty="0">
                <a:solidFill>
                  <a:prstClr val="black"/>
                </a:solidFill>
                <a:latin typeface="Helvetica" charset="0"/>
              </a:rPr>
              <a:t>	</a:t>
            </a:r>
            <a:r>
              <a:rPr lang="ru-RU" sz="1600" dirty="0" smtClean="0">
                <a:solidFill>
                  <a:prstClr val="black"/>
                </a:solidFill>
                <a:latin typeface="Helvetica" charset="0"/>
              </a:rPr>
              <a:t>Кальций                                                                                        </a:t>
            </a:r>
            <a:r>
              <a:rPr lang="ru-RU" sz="1600" dirty="0" smtClean="0">
                <a:solidFill>
                  <a:srgbClr val="FF0000"/>
                </a:solidFill>
                <a:latin typeface="Helvetica" charset="0"/>
              </a:rPr>
              <a:t>147,0</a:t>
            </a:r>
          </a:p>
          <a:p>
            <a:r>
              <a:rPr lang="ru-RU" sz="1600" dirty="0" smtClean="0">
                <a:solidFill>
                  <a:prstClr val="black"/>
                </a:solidFill>
                <a:latin typeface="Helvetica" charset="0"/>
              </a:rPr>
              <a:t>4              </a:t>
            </a:r>
            <a:r>
              <a:rPr lang="ru-RU" sz="1600" dirty="0" smtClean="0">
                <a:solidFill>
                  <a:prstClr val="black"/>
                </a:solidFill>
                <a:latin typeface="TimesNewRomanPSMT" charset="0"/>
              </a:rPr>
              <a:t>Кремний</a:t>
            </a:r>
            <a:r>
              <a:rPr lang="fi-FI" sz="1600" dirty="0">
                <a:solidFill>
                  <a:prstClr val="black"/>
                </a:solidFill>
                <a:latin typeface="Helvetica" charset="0"/>
              </a:rPr>
              <a:t>	</a:t>
            </a:r>
            <a:r>
              <a:rPr lang="ru-RU" sz="1600" dirty="0" smtClean="0">
                <a:solidFill>
                  <a:prstClr val="black"/>
                </a:solidFill>
                <a:latin typeface="Helvetica" charset="0"/>
              </a:rPr>
              <a:t>                                                 </a:t>
            </a:r>
            <a:r>
              <a:rPr lang="ru-RU" sz="1600" dirty="0" smtClean="0">
                <a:solidFill>
                  <a:srgbClr val="FF0000"/>
                </a:solidFill>
                <a:latin typeface="Helvetica" charset="0"/>
              </a:rPr>
              <a:t>130,0</a:t>
            </a:r>
            <a:endParaRPr lang="fi-FI" sz="1600" dirty="0">
              <a:solidFill>
                <a:srgbClr val="FF0000"/>
              </a:solidFill>
              <a:latin typeface="Helvetica" charset="0"/>
            </a:endParaRPr>
          </a:p>
          <a:p>
            <a:pPr marL="342900" indent="-342900"/>
            <a:r>
              <a:rPr lang="ru-RU" sz="1600" dirty="0" smtClean="0">
                <a:solidFill>
                  <a:prstClr val="black"/>
                </a:solidFill>
                <a:latin typeface="TimesNewRomanPSMT" charset="0"/>
              </a:rPr>
              <a:t>5              </a:t>
            </a:r>
            <a:r>
              <a:rPr lang="en-US" sz="1600" dirty="0" err="1" smtClean="0">
                <a:solidFill>
                  <a:prstClr val="black"/>
                </a:solidFill>
                <a:latin typeface="TimesNewRomanPSMT" charset="0"/>
              </a:rPr>
              <a:t>Сера</a:t>
            </a:r>
            <a:r>
              <a:rPr lang="en-US" sz="1600" dirty="0">
                <a:solidFill>
                  <a:prstClr val="black"/>
                </a:solidFill>
                <a:latin typeface="Helvetica" charset="0"/>
              </a:rPr>
              <a:t>	</a:t>
            </a:r>
            <a:r>
              <a:rPr lang="ru-RU" sz="1600" dirty="0" smtClean="0">
                <a:solidFill>
                  <a:prstClr val="black"/>
                </a:solidFill>
                <a:latin typeface="Helvetica" charset="0"/>
              </a:rPr>
              <a:t>                                                                     </a:t>
            </a:r>
            <a:r>
              <a:rPr lang="ru-RU" sz="1600" dirty="0" smtClean="0">
                <a:solidFill>
                  <a:srgbClr val="FF0000"/>
                </a:solidFill>
                <a:latin typeface="Helvetica" charset="0"/>
              </a:rPr>
              <a:t>550,0</a:t>
            </a:r>
            <a:endParaRPr lang="en-US" sz="1600" dirty="0">
              <a:solidFill>
                <a:srgbClr val="FF0000"/>
              </a:solidFill>
              <a:latin typeface="Helvetica" charset="0"/>
            </a:endParaRPr>
          </a:p>
          <a:p>
            <a:r>
              <a:rPr lang="ru-RU" sz="1600" dirty="0" smtClean="0">
                <a:solidFill>
                  <a:prstClr val="black"/>
                </a:solidFill>
                <a:latin typeface="Helvetica" charset="0"/>
              </a:rPr>
              <a:t>6</a:t>
            </a:r>
            <a:r>
              <a:rPr lang="fi-FI" sz="1600" dirty="0">
                <a:solidFill>
                  <a:prstClr val="black"/>
                </a:solidFill>
                <a:latin typeface="Helvetica" charset="0"/>
              </a:rPr>
              <a:t>	</a:t>
            </a:r>
            <a:r>
              <a:rPr lang="fi-FI" sz="1600" dirty="0" err="1">
                <a:solidFill>
                  <a:prstClr val="black"/>
                </a:solidFill>
                <a:latin typeface="TimesNewRomanPSMT" charset="0"/>
              </a:rPr>
              <a:t>Медь</a:t>
            </a:r>
            <a:r>
              <a:rPr lang="fi-FI" sz="1600" dirty="0">
                <a:solidFill>
                  <a:prstClr val="black"/>
                </a:solidFill>
                <a:latin typeface="Helvetica" charset="0"/>
              </a:rPr>
              <a:t>	</a:t>
            </a:r>
            <a:r>
              <a:rPr lang="ru-RU" sz="1600" dirty="0" smtClean="0">
                <a:solidFill>
                  <a:prstClr val="black"/>
                </a:solidFill>
                <a:latin typeface="Helvetica" charset="0"/>
              </a:rPr>
              <a:t>                  </a:t>
            </a:r>
            <a:r>
              <a:rPr lang="fi-FI" sz="1600" dirty="0">
                <a:solidFill>
                  <a:prstClr val="black"/>
                </a:solidFill>
                <a:latin typeface="Helvetica" charset="0"/>
              </a:rPr>
              <a:t>	</a:t>
            </a:r>
            <a:r>
              <a:rPr lang="ru-RU" sz="1600" dirty="0" smtClean="0">
                <a:solidFill>
                  <a:srgbClr val="FF0000"/>
                </a:solidFill>
                <a:latin typeface="Helvetica" charset="0"/>
              </a:rPr>
              <a:t>50,0</a:t>
            </a:r>
            <a:r>
              <a:rPr lang="fi-FI" sz="1600" dirty="0">
                <a:solidFill>
                  <a:prstClr val="black"/>
                </a:solidFill>
                <a:latin typeface="Helvetica" charset="0"/>
              </a:rPr>
              <a:t>	</a:t>
            </a:r>
          </a:p>
          <a:p>
            <a:pPr marL="342900" indent="-342900"/>
            <a:r>
              <a:rPr lang="ru-RU" sz="1600" dirty="0" smtClean="0">
                <a:solidFill>
                  <a:prstClr val="black"/>
                </a:solidFill>
                <a:latin typeface="TimesNewRomanPSMT" charset="0"/>
              </a:rPr>
              <a:t>7              </a:t>
            </a:r>
            <a:r>
              <a:rPr lang="is-IS" sz="1600" dirty="0" smtClean="0">
                <a:solidFill>
                  <a:prstClr val="black"/>
                </a:solidFill>
                <a:latin typeface="TimesNewRomanPSMT" charset="0"/>
              </a:rPr>
              <a:t>Железо</a:t>
            </a:r>
            <a:r>
              <a:rPr lang="is-IS" sz="1600" dirty="0">
                <a:solidFill>
                  <a:prstClr val="black"/>
                </a:solidFill>
                <a:latin typeface="Helvetica" charset="0"/>
              </a:rPr>
              <a:t>	</a:t>
            </a:r>
            <a:r>
              <a:rPr lang="ru-RU" sz="1600" dirty="0" smtClean="0">
                <a:solidFill>
                  <a:prstClr val="black"/>
                </a:solidFill>
                <a:latin typeface="Helvetica" charset="0"/>
              </a:rPr>
              <a:t>                  </a:t>
            </a:r>
            <a:r>
              <a:rPr lang="ru-RU" sz="1600" dirty="0" smtClean="0">
                <a:solidFill>
                  <a:srgbClr val="FF0000"/>
                </a:solidFill>
                <a:latin typeface="Helvetica" charset="0"/>
              </a:rPr>
              <a:t>15,0</a:t>
            </a:r>
            <a:r>
              <a:rPr lang="is-IS" sz="1600" dirty="0">
                <a:solidFill>
                  <a:prstClr val="black"/>
                </a:solidFill>
                <a:latin typeface="Helvetica" charset="0"/>
              </a:rPr>
              <a:t>		</a:t>
            </a:r>
          </a:p>
          <a:p>
            <a:pPr marL="342900" indent="-342900"/>
            <a:r>
              <a:rPr lang="ru-RU" sz="1600" dirty="0" smtClean="0">
                <a:solidFill>
                  <a:prstClr val="black"/>
                </a:solidFill>
                <a:latin typeface="TimesNewRomanPSMT" charset="0"/>
              </a:rPr>
              <a:t>8              </a:t>
            </a:r>
            <a:r>
              <a:rPr lang="is-IS" sz="1600" dirty="0" smtClean="0">
                <a:solidFill>
                  <a:prstClr val="black"/>
                </a:solidFill>
                <a:latin typeface="TimesNewRomanPSMT" charset="0"/>
              </a:rPr>
              <a:t>Молибден</a:t>
            </a:r>
            <a:r>
              <a:rPr lang="is-IS" sz="1600" dirty="0">
                <a:solidFill>
                  <a:prstClr val="black"/>
                </a:solidFill>
                <a:latin typeface="Helvetica" charset="0"/>
              </a:rPr>
              <a:t>	</a:t>
            </a:r>
            <a:r>
              <a:rPr lang="ru-RU" sz="1600" dirty="0" smtClean="0">
                <a:solidFill>
                  <a:prstClr val="black"/>
                </a:solidFill>
                <a:latin typeface="Helvetica" charset="0"/>
              </a:rPr>
              <a:t>                       </a:t>
            </a:r>
            <a:r>
              <a:rPr lang="is-IS" sz="1600" dirty="0">
                <a:solidFill>
                  <a:prstClr val="black"/>
                </a:solidFill>
                <a:latin typeface="Helvetica" charset="0"/>
              </a:rPr>
              <a:t>		</a:t>
            </a:r>
            <a:r>
              <a:rPr lang="ru-RU" sz="1600" dirty="0" smtClean="0">
                <a:solidFill>
                  <a:prstClr val="black"/>
                </a:solidFill>
                <a:latin typeface="Helvetica" charset="0"/>
              </a:rPr>
              <a:t>                                      </a:t>
            </a:r>
            <a:r>
              <a:rPr lang="ru-RU" sz="1600" dirty="0" smtClean="0">
                <a:solidFill>
                  <a:srgbClr val="FF0000"/>
                </a:solidFill>
                <a:latin typeface="Helvetica" charset="0"/>
              </a:rPr>
              <a:t>80,0</a:t>
            </a:r>
            <a:r>
              <a:rPr lang="ru-RU" sz="1600" dirty="0" smtClean="0">
                <a:solidFill>
                  <a:prstClr val="black"/>
                </a:solidFill>
                <a:latin typeface="Helvetica" charset="0"/>
              </a:rPr>
              <a:t>         </a:t>
            </a:r>
          </a:p>
        </p:txBody>
      </p:sp>
    </p:spTree>
    <p:extLst>
      <p:ext uri="{BB962C8B-B14F-4D97-AF65-F5344CB8AC3E}">
        <p14:creationId xmlns:p14="http://schemas.microsoft.com/office/powerpoint/2010/main" xmlns="" val="877657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4"/>
          <p:cNvSpPr/>
          <p:nvPr/>
        </p:nvSpPr>
        <p:spPr>
          <a:xfrm>
            <a:off x="68127" y="632352"/>
            <a:ext cx="9652002" cy="6801862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4000" b="1" i="1" u="sng" dirty="0" smtClean="0">
                <a:solidFill>
                  <a:srgbClr val="FF0000"/>
                </a:solidFill>
                <a:latin typeface="Arial Black" pitchFamily="34"/>
                <a:ea typeface=""/>
                <a:cs typeface=""/>
              </a:rPr>
              <a:t>П</a:t>
            </a:r>
            <a:r>
              <a:rPr lang="ru-RU" sz="4000" b="1" i="1" u="sng" strike="noStrike" kern="1200" cap="none" spc="0" baseline="0" dirty="0" smtClean="0">
                <a:solidFill>
                  <a:srgbClr val="FF0000"/>
                </a:solidFill>
                <a:uFillTx/>
                <a:latin typeface="Arial Black" pitchFamily="34"/>
                <a:ea typeface=""/>
                <a:cs typeface=""/>
              </a:rPr>
              <a:t>рименение ЖМУ: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4000" b="1" i="1" u="sng" strike="noStrike" kern="1200" cap="none" spc="0" baseline="0" dirty="0" smtClean="0">
              <a:solidFill>
                <a:srgbClr val="FF0000"/>
              </a:solidFill>
              <a:uFillTx/>
              <a:latin typeface="Arial Black" pitchFamily="34"/>
              <a:ea typeface=""/>
              <a:cs typeface=""/>
            </a:endParaRPr>
          </a:p>
          <a:p>
            <a:pPr marL="342900" marR="0" lvl="0" indent="-34290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AutoNum type="arabicParenR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000" b="1" i="1" dirty="0" smtClean="0">
                <a:latin typeface="Arial Black" pitchFamily="34"/>
                <a:ea typeface=""/>
                <a:cs typeface=""/>
              </a:rPr>
              <a:t>Увеличивает полевую всхожесть семян от 7 – 16 %;</a:t>
            </a:r>
          </a:p>
          <a:p>
            <a:pPr marL="342900" marR="0" lvl="0" indent="-34290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AutoNum type="arabicParenR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000" b="1" i="1" u="none" strike="noStrike" kern="1200" cap="none" spc="0" baseline="0" dirty="0" smtClean="0">
                <a:uFillTx/>
                <a:latin typeface="Arial Black" pitchFamily="34"/>
                <a:ea typeface=""/>
                <a:cs typeface=""/>
              </a:rPr>
              <a:t>Стимулирует рост и развитие вторичной корневой системы;</a:t>
            </a:r>
          </a:p>
          <a:p>
            <a:pPr marL="342900" marR="0" lvl="0" indent="-34290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AutoNum type="arabicParenR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000" b="1" i="1" dirty="0" smtClean="0">
                <a:latin typeface="Arial Black" pitchFamily="34"/>
                <a:ea typeface=""/>
                <a:cs typeface=""/>
              </a:rPr>
              <a:t>Способствует повышению интенсивности процессов жизнедеятельность в растениях;</a:t>
            </a:r>
            <a:endParaRPr lang="ru-RU" sz="2000" b="1" i="1" u="none" strike="noStrike" kern="1200" cap="none" spc="0" baseline="0" dirty="0" smtClean="0">
              <a:uFillTx/>
              <a:latin typeface="Arial Black" pitchFamily="34"/>
              <a:ea typeface=""/>
              <a:cs typeface=""/>
            </a:endParaRPr>
          </a:p>
          <a:p>
            <a:pPr marL="342900" marR="0" lvl="0" indent="-34290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AutoNum type="arabicParenR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000" b="1" i="1" dirty="0" smtClean="0">
                <a:latin typeface="Arial Black" pitchFamily="34"/>
                <a:ea typeface=""/>
                <a:cs typeface=""/>
              </a:rPr>
              <a:t>Активизирует процесс </a:t>
            </a:r>
            <a:r>
              <a:rPr lang="ru-RU" sz="2000" b="1" i="1" dirty="0" err="1" smtClean="0">
                <a:latin typeface="Arial Black" pitchFamily="34"/>
                <a:ea typeface=""/>
                <a:cs typeface=""/>
              </a:rPr>
              <a:t>азотофиксации</a:t>
            </a:r>
            <a:r>
              <a:rPr lang="ru-RU" sz="2000" b="1" i="1" dirty="0" smtClean="0">
                <a:latin typeface="Arial Black" pitchFamily="34"/>
                <a:ea typeface=""/>
                <a:cs typeface=""/>
              </a:rPr>
              <a:t> у клубеньковых бактерий;</a:t>
            </a:r>
          </a:p>
          <a:p>
            <a:pPr marL="342900" marR="0" lvl="0" indent="-34290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AutoNum type="arabicParenR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000" b="1" i="1" u="none" strike="noStrike" kern="1200" cap="none" spc="0" baseline="0" dirty="0" smtClean="0">
                <a:uFillTx/>
                <a:latin typeface="Arial Black" pitchFamily="34"/>
                <a:ea typeface=""/>
                <a:cs typeface=""/>
              </a:rPr>
              <a:t>Устраняет</a:t>
            </a:r>
            <a:r>
              <a:rPr lang="ru-RU" sz="2000" b="1" i="1" u="none" strike="noStrike" kern="1200" cap="none" spc="0" dirty="0" smtClean="0">
                <a:uFillTx/>
                <a:latin typeface="Arial Black" pitchFamily="34"/>
                <a:ea typeface=""/>
                <a:cs typeface=""/>
              </a:rPr>
              <a:t> признаки недостатка в элементах минерального питания;</a:t>
            </a:r>
          </a:p>
          <a:p>
            <a:pPr marL="342900" marR="0" lvl="0" indent="-34290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AutoNum type="arabicParenR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000" b="1" i="1" dirty="0" smtClean="0">
                <a:latin typeface="Arial Black" pitchFamily="34"/>
                <a:ea typeface=""/>
                <a:cs typeface=""/>
              </a:rPr>
              <a:t>Повышает устойчивость к заболеваниям, неблагоприятным факторам окружающей среды;</a:t>
            </a:r>
          </a:p>
          <a:p>
            <a:pPr marL="342900" marR="0" lvl="0" indent="-34290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AutoNum type="arabicParenR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000" b="1" i="1" dirty="0" smtClean="0">
                <a:latin typeface="Arial Black" pitchFamily="34"/>
                <a:ea typeface=""/>
                <a:cs typeface=""/>
              </a:rPr>
              <a:t>Повышает усвоение элементов минерального питания из почвы и удобрений;</a:t>
            </a:r>
          </a:p>
          <a:p>
            <a:pPr marL="342900" indent="-342900" algn="just">
              <a:buFontTx/>
              <a:buAutoNum type="arabicParenR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000" b="1" i="1" dirty="0" smtClean="0">
                <a:latin typeface="Arial Black" pitchFamily="34"/>
                <a:ea typeface=""/>
                <a:cs typeface=""/>
              </a:rPr>
              <a:t>Улучшает качество продукции;</a:t>
            </a:r>
          </a:p>
          <a:p>
            <a:pPr marL="342900" indent="-342900" algn="just">
              <a:buFontTx/>
              <a:buAutoNum type="arabicParenR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000" b="1" i="1" dirty="0" smtClean="0">
                <a:latin typeface="Arial Black" pitchFamily="34"/>
                <a:ea typeface=""/>
                <a:cs typeface=""/>
              </a:rPr>
              <a:t>Ускоряют сроки созревания;</a:t>
            </a:r>
          </a:p>
          <a:p>
            <a:pPr marL="342900" marR="0" lvl="0" indent="-34290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AutoNum type="arabicParenR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000" b="1" i="1" u="none" strike="noStrike" kern="1200" cap="none" spc="0" dirty="0" smtClean="0">
                <a:uFillTx/>
                <a:latin typeface="Arial Black" pitchFamily="34"/>
                <a:ea typeface=""/>
                <a:cs typeface=""/>
              </a:rPr>
              <a:t> Снижает стресс от применения пестицидов;</a:t>
            </a:r>
          </a:p>
          <a:p>
            <a:pPr marL="342900" marR="0" lvl="0" indent="-34290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AutoNum type="arabicParenR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000" b="1" i="1" dirty="0" smtClean="0">
                <a:latin typeface="Arial Black" pitchFamily="34"/>
                <a:ea typeface=""/>
                <a:cs typeface=""/>
              </a:rPr>
              <a:t> Повышают продуктивность сельскохозяйственных культур.    </a:t>
            </a:r>
            <a:r>
              <a:rPr lang="ru-RU" sz="2400" b="1" i="1" dirty="0" smtClean="0">
                <a:latin typeface="Arial Black" pitchFamily="34"/>
                <a:ea typeface=""/>
                <a:cs typeface=""/>
              </a:rPr>
              <a:t>                                       </a:t>
            </a:r>
            <a:endParaRPr lang="ru-RU" sz="2400" b="1" i="1" u="none" strike="noStrike" kern="1200" cap="none" spc="0" dirty="0" smtClean="0">
              <a:uFillTx/>
              <a:latin typeface="Arial Black" pitchFamily="34"/>
              <a:ea typeface=""/>
              <a:cs typeface=""/>
            </a:endParaRPr>
          </a:p>
          <a:p>
            <a:pPr marL="342900" marR="0" lvl="0" indent="-34290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AutoNum type="arabicParenR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600" b="1" i="1" u="none" strike="noStrike" kern="1200" cap="none" spc="0" dirty="0" smtClean="0">
              <a:uFillTx/>
              <a:latin typeface="Arial Black" pitchFamily="34"/>
              <a:ea typeface=""/>
              <a:cs typeface=""/>
            </a:endParaRPr>
          </a:p>
          <a:p>
            <a:pPr marL="342900" marR="0" lvl="0" indent="-34290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AutoNum type="arabicParenR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600" b="1" i="1" u="none" strike="noStrike" kern="1200" cap="none" spc="0" baseline="0" dirty="0">
              <a:uFillTx/>
              <a:latin typeface="Arial Black" pitchFamily="34"/>
              <a:ea typeface=""/>
              <a:cs typeface=""/>
            </a:endParaRPr>
          </a:p>
        </p:txBody>
      </p:sp>
      <p:pic>
        <p:nvPicPr>
          <p:cNvPr id="3" name="Picture 3">
            <a:extLst>
              <a:ext uri="{FF2B5EF4-FFF2-40B4-BE49-F238E27FC236}">
                <a16:creationId xmlns=""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492240" y="179921"/>
            <a:ext cx="518160" cy="452432"/>
          </a:xfrm>
          <a:prstGeom prst="rect">
            <a:avLst/>
          </a:prstGeom>
          <a:noFill/>
          <a:ln>
            <a:noFill/>
          </a:ln>
          <a:effectLst>
            <a:outerShdw dist="35924" dir="2700000" algn="tl">
              <a:srgbClr val="EEECE1"/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7010400" y="179921"/>
            <a:ext cx="2709728" cy="4524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b="1" dirty="0" smtClean="0">
                <a:solidFill>
                  <a:srgbClr val="FF0000"/>
                </a:solidFill>
                <a:effectLst>
                  <a:outerShdw dist="38096" dir="2700000">
                    <a:srgbClr val="000000"/>
                  </a:outerShdw>
                </a:effectLst>
                <a:latin typeface="Times New Roman" pitchFamily="18"/>
                <a:ea typeface=""/>
                <a:cs typeface="Times New Roman" pitchFamily="18"/>
              </a:rPr>
              <a:t>«АХК «СОЮЗХИМ»</a:t>
            </a:r>
            <a:endParaRPr lang="ru-RU" b="1" dirty="0">
              <a:solidFill>
                <a:srgbClr val="FF0000"/>
              </a:solidFill>
              <a:effectLst>
                <a:outerShdw dist="38096" dir="2700000">
                  <a:srgbClr val="000000"/>
                </a:outerShdw>
              </a:effectLst>
              <a:latin typeface="Times New Roman" pitchFamily="18"/>
              <a:ea typeface=""/>
              <a:cs typeface="Times New Roman" pitchFamily="1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4"/>
          <p:cNvSpPr/>
          <p:nvPr/>
        </p:nvSpPr>
        <p:spPr>
          <a:xfrm>
            <a:off x="1045960" y="3203774"/>
            <a:ext cx="7696338" cy="707886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non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4000" b="1" i="1" u="sng" dirty="0">
                <a:solidFill>
                  <a:srgbClr val="FF0000"/>
                </a:solidFill>
                <a:latin typeface="Arial Black" pitchFamily="34"/>
                <a:ea typeface=""/>
                <a:cs typeface=""/>
              </a:rPr>
              <a:t>С</a:t>
            </a:r>
            <a:r>
              <a:rPr lang="ru-RU" sz="4000" b="1" i="1" u="sng" strike="noStrike" kern="1200" cap="none" spc="0" baseline="0" dirty="0" smtClean="0">
                <a:solidFill>
                  <a:srgbClr val="FF0000"/>
                </a:solidFill>
                <a:uFillTx/>
                <a:latin typeface="Arial Black" pitchFamily="34"/>
                <a:ea typeface=""/>
                <a:cs typeface=""/>
              </a:rPr>
              <a:t>ПАСИБО </a:t>
            </a:r>
            <a:r>
              <a:rPr lang="ru-RU" sz="4000" b="1" i="1" u="sng" strike="noStrike" kern="1200" cap="none" spc="0" baseline="0" dirty="0">
                <a:solidFill>
                  <a:srgbClr val="FF0000"/>
                </a:solidFill>
                <a:uFillTx/>
                <a:latin typeface="Arial Black" pitchFamily="34"/>
                <a:ea typeface=""/>
                <a:cs typeface=""/>
              </a:rPr>
              <a:t>ЗА ВНИМАНИЕ!</a:t>
            </a:r>
            <a:endParaRPr lang="ru-RU" sz="4000" b="1" i="1" u="sng" strike="noStrike" kern="1200" cap="none" spc="0" baseline="0" dirty="0">
              <a:solidFill>
                <a:srgbClr val="0000CC"/>
              </a:solidFill>
              <a:uFillTx/>
              <a:latin typeface="Arial Black" pitchFamily="34"/>
              <a:ea typeface=""/>
              <a:cs typeface=""/>
            </a:endParaRPr>
          </a:p>
        </p:txBody>
      </p:sp>
      <p:pic>
        <p:nvPicPr>
          <p:cNvPr id="3" name="Picture 3">
            <a:extLst>
              <a:ext uri="{FF2B5EF4-FFF2-40B4-BE49-F238E27FC236}">
                <a16:creationId xmlns=""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492240" y="179921"/>
            <a:ext cx="518160" cy="452432"/>
          </a:xfrm>
          <a:prstGeom prst="rect">
            <a:avLst/>
          </a:prstGeom>
          <a:noFill/>
          <a:ln>
            <a:noFill/>
          </a:ln>
          <a:effectLst>
            <a:outerShdw dist="35924" dir="2700000" algn="tl">
              <a:srgbClr val="EEECE1"/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7010400" y="179921"/>
            <a:ext cx="2773680" cy="4524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b="1" dirty="0" smtClean="0">
                <a:solidFill>
                  <a:srgbClr val="FF0000"/>
                </a:solidFill>
                <a:effectLst>
                  <a:outerShdw dist="38096" dir="2700000">
                    <a:srgbClr val="000000"/>
                  </a:outerShdw>
                </a:effectLst>
                <a:latin typeface="Times New Roman" pitchFamily="18"/>
                <a:ea typeface=""/>
                <a:cs typeface="Times New Roman" pitchFamily="18"/>
              </a:rPr>
              <a:t>«СОЮЗХИМ»</a:t>
            </a:r>
            <a:endParaRPr lang="ru-RU" b="1" dirty="0">
              <a:solidFill>
                <a:srgbClr val="FF0000"/>
              </a:solidFill>
              <a:effectLst>
                <a:outerShdw dist="38096" dir="2700000">
                  <a:srgbClr val="000000"/>
                </a:outerShdw>
              </a:effectLst>
              <a:latin typeface="Times New Roman" pitchFamily="18"/>
              <a:ea typeface=""/>
              <a:cs typeface="Times New Roman" pitchFamily="1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2664</TotalTime>
  <Words>223</Words>
  <Application>Microsoft Office PowerPoint</Application>
  <PresentationFormat>Произвольный</PresentationFormat>
  <Paragraphs>91</Paragraphs>
  <Slides>11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Default</vt:lpstr>
      <vt:lpstr>Применение жидких минеральных удобрений  Agree’s, производства  ООО «СОЮЗХИМ» на посевах сельскохозяйственных культур  </vt:lpstr>
      <vt:lpstr>Взаимовлияние элементов питания в почве  (синергизм и антогонизм)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User</cp:lastModifiedBy>
  <cp:revision>265</cp:revision>
  <dcterms:created xsi:type="dcterms:W3CDTF">2009-04-16T11:32:32Z</dcterms:created>
  <dcterms:modified xsi:type="dcterms:W3CDTF">2021-02-09T17:26:51Z</dcterms:modified>
</cp:coreProperties>
</file>