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72" r:id="rId2"/>
    <p:sldId id="273" r:id="rId3"/>
    <p:sldId id="257" r:id="rId4"/>
    <p:sldId id="258" r:id="rId5"/>
    <p:sldId id="263" r:id="rId6"/>
    <p:sldId id="264" r:id="rId7"/>
    <p:sldId id="265" r:id="rId8"/>
    <p:sldId id="266" r:id="rId9"/>
    <p:sldId id="267" r:id="rId10"/>
    <p:sldId id="268" r:id="rId11"/>
    <p:sldId id="269" r:id="rId12"/>
    <p:sldId id="259" r:id="rId13"/>
    <p:sldId id="260" r:id="rId14"/>
    <p:sldId id="270" r:id="rId15"/>
    <p:sldId id="271" r:id="rId16"/>
    <p:sldId id="261" r:id="rId17"/>
    <p:sldId id="262" r:id="rId18"/>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09.02.2021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09.02.2021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5B106E36-FD25-4E2D-B0AA-010F637433A0}" type="datetimeFigureOut">
              <a:rPr lang="ru-RU" smtClean="0"/>
              <a:pPr/>
              <a:t>09.02.2021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5B106E36-FD25-4E2D-B0AA-010F637433A0}" type="datetimeFigureOut">
              <a:rPr lang="ru-RU" smtClean="0"/>
              <a:pPr/>
              <a:t>09.02.2021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5B106E36-FD25-4E2D-B0AA-010F637433A0}" type="datetimeFigureOut">
              <a:rPr lang="ru-RU" smtClean="0"/>
              <a:pPr/>
              <a:t>09.02.2021</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5B106E36-FD25-4E2D-B0AA-010F637433A0}" type="datetimeFigureOut">
              <a:rPr lang="ru-RU" smtClean="0"/>
              <a:pPr/>
              <a:t>09.02.2021</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5B106E36-FD25-4E2D-B0AA-010F637433A0}" type="datetimeFigureOut">
              <a:rPr lang="ru-RU" smtClean="0"/>
              <a:pPr/>
              <a:t>09.02.2021</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09.02.2021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09.02.2021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09.02.2021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09.02.2021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106E36-FD25-4E2D-B0AA-010F637433A0}" type="datetimeFigureOut">
              <a:rPr lang="ru-RU" smtClean="0"/>
              <a:pPr/>
              <a:t>09.02.2021</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25C68B6-61C2-468F-89AB-4B9F7531AA68}"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p:txBody>
          <a:bodyPr/>
          <a:lstStyle/>
          <a:p>
            <a:pPr algn="ctr"/>
            <a:r>
              <a:rPr lang="ru-RU" b="1" dirty="0" smtClean="0"/>
              <a:t>Экологические проблемы химической мелиорации</a:t>
            </a:r>
            <a:endParaRPr lang="ru-RU"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p:cNvSpPr>
            <a:spLocks noGrp="1"/>
          </p:cNvSpPr>
          <p:nvPr>
            <p:ph idx="1"/>
          </p:nvPr>
        </p:nvSpPr>
        <p:spPr>
          <a:xfrm>
            <a:off x="457200" y="476250"/>
            <a:ext cx="8229600" cy="5649913"/>
          </a:xfrm>
        </p:spPr>
        <p:txBody>
          <a:bodyPr>
            <a:normAutofit fontScale="92500" lnSpcReduction="20000"/>
          </a:bodyPr>
          <a:lstStyle/>
          <a:p>
            <a:r>
              <a:rPr lang="ru-RU" b="1" smtClean="0"/>
              <a:t>Существенный </a:t>
            </a:r>
            <a:r>
              <a:rPr lang="ru-RU" b="1" dirty="0" smtClean="0"/>
              <a:t>недостаток транспортировки средств химизации – перевалочная система, когда на пути от завода до поля большая их часть перегружается дважды: на прирельсовом складе объединения «</a:t>
            </a:r>
            <a:r>
              <a:rPr lang="ru-RU" b="1" dirty="0" err="1" smtClean="0"/>
              <a:t>Агрохимсервис</a:t>
            </a:r>
            <a:r>
              <a:rPr lang="ru-RU" b="1" dirty="0" smtClean="0"/>
              <a:t>» и в хозяйстве. Несовершенство системы транспортировки приводит к тому, что 8 % всех удобрений теряется в пути и при хранении. Складские емкости часто не соответствуют объемам и ассортименту удобрений. Хранение под навесами, а тем более под открытым небом существенно увеличивает потери, в среднем с 2–5 до 10–20 %, усиливая загрязнение окружающей среды. </a:t>
            </a:r>
          </a:p>
          <a:p>
            <a:endParaRPr lang="ru-RU"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404664"/>
            <a:ext cx="8229600" cy="5721499"/>
          </a:xfrm>
        </p:spPr>
        <p:txBody>
          <a:bodyPr>
            <a:normAutofit fontScale="77500" lnSpcReduction="20000"/>
          </a:bodyPr>
          <a:lstStyle/>
          <a:p>
            <a:r>
              <a:rPr lang="ru-RU" dirty="0" smtClean="0"/>
              <a:t>Наиболее совершенной с экологической точки зрения является прямоточная система применения средств химизации. • Наиболее совершенной с экологической точки зрения является прямоточная система применения средств химизации. Применительно к твердым минеральным удобрениям она невозможна, ее активно применяют только при транспортировке и внесении доломитовой муки – главного известкового </a:t>
            </a:r>
            <a:r>
              <a:rPr lang="ru-RU" dirty="0" err="1" smtClean="0"/>
              <a:t>мелиоранта</a:t>
            </a:r>
            <a:r>
              <a:rPr lang="ru-RU" dirty="0" smtClean="0"/>
              <a:t>. В этом случае уже на заводе пылевидная мука загружается пневматически в железнодорожную цистерну, перекачивается в прирельсовый склад силосного типа, из которого также пневматически перекачивается в автомобильный разбрасыватель АРУП-8 или АРУП-10, которым возможно и непосредственно вносить в почву, но обычно снова перекачивают для внесения уже в тракторный разбрасыватель РУП-8 (РУП-10).</a:t>
            </a:r>
            <a:endParaRPr lang="ru-RU"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332656"/>
            <a:ext cx="8229600" cy="5793507"/>
          </a:xfrm>
        </p:spPr>
        <p:txBody>
          <a:bodyPr>
            <a:normAutofit fontScale="70000" lnSpcReduction="20000"/>
          </a:bodyPr>
          <a:lstStyle/>
          <a:p>
            <a:r>
              <a:rPr lang="ru-RU" dirty="0" smtClean="0"/>
              <a:t>Второй возможный путь потерь удобрений и других средств химизации – нарушение научных основ агрономической технологии • Решающее условие эффективной системы удобрений – выбор оптимальных доз и соотношений удобрений, сроков и способов их внесения. Первостепенное значение имеет проблема азота. В полевых условиях он усваивается на 40–80 %, 10–30 % могут составлять газообразные потери и почти столько же – потери от вымывания. Часть азота прочно фиксируется почвой. Главным путем снижения поступления азота в природные воды и воздух является соблюдение доз внесения. Считается, что при использовании доз азота до 120 кг/га действующего вещества потери от вымывания сводятся к минимуму. Такая доза обычно достаточна для получения высоких урожаев большинства культур. Потери нитратов можно регулировать сроками и способами внесения удобрений, используя подкормки, оптимальные формы удобрений (аммиачная селитра из твердых удобрений или КАС). Загрязнение природных вод минеральным азотом не является неизбежным следствием химизации, а обусловлено неверным ее проведением. </a:t>
            </a:r>
            <a:endParaRPr lang="ru-RU"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539552" y="548680"/>
            <a:ext cx="8229600" cy="5390059"/>
          </a:xfrm>
        </p:spPr>
        <p:txBody>
          <a:bodyPr/>
          <a:lstStyle/>
          <a:p>
            <a:r>
              <a:rPr lang="ru-RU" dirty="0" smtClean="0"/>
              <a:t>Потери фосфора и калия • Потери этих элементов в газообразном виде отсутствуют, в результате вымывания теряется менее 1 кг/га фосфора и 5–10 кг/га (до 25 на легких почвах) калия, что не меняет существенно качество вод, поэтому эти элементы сравнительно мало опасны в экологическом аспекте.</a:t>
            </a:r>
            <a:endParaRPr lang="ru-RU"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endParaRPr lang="ru-RU" sz="3200" dirty="0"/>
          </a:p>
        </p:txBody>
      </p:sp>
      <p:sp>
        <p:nvSpPr>
          <p:cNvPr id="3" name="Содержимое 2"/>
          <p:cNvSpPr>
            <a:spLocks noGrp="1"/>
          </p:cNvSpPr>
          <p:nvPr>
            <p:ph idx="1"/>
          </p:nvPr>
        </p:nvSpPr>
        <p:spPr/>
        <p:txBody>
          <a:bodyPr>
            <a:normAutofit fontScale="85000" lnSpcReduction="20000"/>
          </a:bodyPr>
          <a:lstStyle/>
          <a:p>
            <a:r>
              <a:rPr lang="ru-RU" dirty="0" smtClean="0"/>
              <a:t>Большое внимание следует уделять и технологии использования навоза, особенно </a:t>
            </a:r>
            <a:r>
              <a:rPr lang="ru-RU" dirty="0" err="1" smtClean="0"/>
              <a:t>бесподстилочного</a:t>
            </a:r>
            <a:r>
              <a:rPr lang="ru-RU" dirty="0" smtClean="0"/>
              <a:t> • Предельно допустимые дозы </a:t>
            </a:r>
            <a:r>
              <a:rPr lang="ru-RU" dirty="0" err="1" smtClean="0"/>
              <a:t>бесподстилочного</a:t>
            </a:r>
            <a:r>
              <a:rPr lang="ru-RU" dirty="0" smtClean="0"/>
              <a:t> навоза (рассчитанные по азоту) для легких песчаных почв составляют: для картофеля – 200 кг/га (80 т/га жидкого навоза КРС или 50 т/га свиного навоза), сахарной и кормовой свеклы – 250 кг/га, озимых зерновых культур – 100 кг/га, многолетних трав, сенокосов и пастбищ – 200 кг/га. На тяжелых почвах возможно увеличение, а на торфяных – снижение дозы на 25 %. Формы минеральных уд</a:t>
            </a:r>
            <a:endParaRPr lang="ru-RU"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476672"/>
            <a:ext cx="8229600" cy="5649491"/>
          </a:xfrm>
        </p:spPr>
        <p:txBody>
          <a:bodyPr>
            <a:normAutofit fontScale="70000" lnSpcReduction="20000"/>
          </a:bodyPr>
          <a:lstStyle/>
          <a:p>
            <a:r>
              <a:rPr lang="ru-RU" dirty="0" smtClean="0"/>
              <a:t>Формы минеральных удобрений • Наиболее важное значение имеют формы азотных удобрений. При использовании аммиачной селитры почти нет газообразных потерь, но заметно усиливаются потери от вымывания. Использование карбамида минимизирует потери от вымывания благодаря быстрому его гидролизу, но может улетучиваться до 30 % азота вследствие быстрой аммонификации карбамида под действием </a:t>
            </a:r>
            <a:r>
              <a:rPr lang="ru-RU" dirty="0" err="1" smtClean="0"/>
              <a:t>уреазы</a:t>
            </a:r>
            <a:r>
              <a:rPr lang="ru-RU" dirty="0" smtClean="0"/>
              <a:t> с разложением до аммиака: • CO(NH2 )2 + 2 H2O = (NH4 )2CO3 NH4HCO3 + NH3 . • При благоприятных условиях процесс превращения мочевины в аммоний происходит в течение 2–3 дней, поэтому эта форма азотных удобрений неблагоприятна для проведения подкормок. • Перспективными являются жидкие формы типа </a:t>
            </a:r>
            <a:r>
              <a:rPr lang="ru-RU" dirty="0" err="1" smtClean="0"/>
              <a:t>КАСа</a:t>
            </a:r>
            <a:r>
              <a:rPr lang="ru-RU" dirty="0" smtClean="0"/>
              <a:t>, использование которых позволяет минимизировать потери за счет равномерности внесения. • Жидкий и безводный аммиак также неблагоприятны с экологической точки зрения. Их обязательно нужно оперативно заделывать в почву на глубину 10–15 см, как и жидкий навоз. Серьезную экологическую проблему </a:t>
            </a:r>
            <a:r>
              <a:rPr lang="ru-RU" dirty="0" err="1" smtClean="0"/>
              <a:t>соста</a:t>
            </a:r>
            <a:endParaRPr lang="ru-RU"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1"/>
          <p:cNvSpPr>
            <a:spLocks noGrp="1"/>
          </p:cNvSpPr>
          <p:nvPr>
            <p:ph idx="1"/>
          </p:nvPr>
        </p:nvSpPr>
        <p:spPr>
          <a:xfrm>
            <a:off x="457200" y="476250"/>
            <a:ext cx="8229600" cy="5649913"/>
          </a:xfrm>
        </p:spPr>
        <p:txBody>
          <a:bodyPr>
            <a:normAutofit fontScale="77500" lnSpcReduction="20000"/>
          </a:bodyPr>
          <a:lstStyle/>
          <a:p>
            <a:r>
              <a:rPr lang="ru-RU" dirty="0" smtClean="0"/>
              <a:t>Серьезную экологическую проблему составляет и наличие значительного количества отходов при производстве минеральных удобрений, особенно фосфорных и калийных • Отвалы из отходов химического завода в Гомеле и калийных комбинатов в Солигорске занимают значительную площадь и оказывают негативное влияние на грунтовые и поверхностные воды, состав атмосферного воздуха. В Солигорском промышленном районе отдельные участки полей просели на 3–4 м, наблюдается вторичное заболачивание, засоление вод и почв хлоридами, повышение подвижности почвенного гумуса, появление избыточных количеств натрия и калия в обмен ном комплексе почв. В этой связи необходим переход на без- и малоотходные технологии производства минеральных удобрений. Серьезный ущерб окружающей среде может быть нанесен и атмосферными выбросами</a:t>
            </a:r>
            <a:endParaRPr lang="ru-RU"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p:txBody>
          <a:bodyPr>
            <a:normAutofit fontScale="70000" lnSpcReduction="20000"/>
          </a:bodyPr>
          <a:lstStyle/>
          <a:p>
            <a:r>
              <a:rPr lang="ru-RU" dirty="0" smtClean="0"/>
              <a:t>Секвестрация почвенного углерода Экологические преимущества представлены в виде спиц колеса углерода - повышение водоудерживающей способности почвы и эффективности использования влаги - улучшение способности обмена катионами - сокращение развития почвенной эрозии - улучшение качества воды - улучшение инфильтрации, уменьшение стока влаги - уменьшение уплотнения почвы - улучшение структуры почвы - сокращение загрязнения воздуха - сокращение внесения удобрений - увеличение накопительной способности почвы - увеличение биологической активности - увеличение оборота питательных веществ - увеличение разнообразия микрофлоры - увеличение поглощения пестицидов - улучшает внешний вид почвы - увеличивает способность почвы перерабатывать навоз - увеличивает количество животных Сельскохозяйственное колесо успеха</a:t>
            </a:r>
            <a:endParaRPr lang="ru-RU"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p:txBody>
          <a:bodyPr>
            <a:normAutofit fontScale="62500" lnSpcReduction="20000"/>
          </a:bodyPr>
          <a:lstStyle/>
          <a:p>
            <a:r>
              <a:rPr lang="ru-RU" dirty="0" smtClean="0"/>
              <a:t>Сельское хозяйство во всём мире встречается с множеством вызовов в настоящее время и, особенно, в будущем: • Ограниченные природные </a:t>
            </a:r>
            <a:r>
              <a:rPr lang="ru-RU" dirty="0" err="1" smtClean="0"/>
              <a:t>рессурсы</a:t>
            </a:r>
            <a:r>
              <a:rPr lang="ru-RU" dirty="0" smtClean="0"/>
              <a:t>, включая </a:t>
            </a:r>
            <a:r>
              <a:rPr lang="ru-RU" dirty="0" err="1" smtClean="0"/>
              <a:t>невозобновляемые</a:t>
            </a:r>
            <a:r>
              <a:rPr lang="ru-RU" dirty="0" smtClean="0"/>
              <a:t> источники энергии (нефть, природный газ, уголь) с постоянно растущими ценами на них • Ухудшение экономических условий для производственной деятельности ввиду непропорционального роста цен на промышленные вложения (минеральные удобрения, пестициды, техника, топливо и др.) и сельскохозяйственные продукты • Обеспечение продовольственной безопасности на местном, региональном и глобальном уровнях в условиях постоянного роста населения и спроса на продукты питания • Потеря видового </a:t>
            </a:r>
            <a:r>
              <a:rPr lang="ru-RU" dirty="0" err="1" smtClean="0"/>
              <a:t>биоразнообразия</a:t>
            </a:r>
            <a:r>
              <a:rPr lang="ru-RU" dirty="0" smtClean="0"/>
              <a:t> и генетического разнообразия как на поверхности почвы, так и, особенно в самой почве • Деградация почв и опасность загрязнения грунтовых вод и продуктов питания по всей пищевой цепочке: почва – растения – животные – человек – окружающая среда • Рост отрицательных последствий глобального потепления • Разрушение сельских устоев и опасность исчезновения сёл при индустриальной модели интенсификации сельского хозяйства</a:t>
            </a:r>
            <a:endParaRPr lang="ru-RU"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1"/>
          <p:cNvSpPr>
            <a:spLocks noGrp="1"/>
          </p:cNvSpPr>
          <p:nvPr>
            <p:ph idx="1"/>
          </p:nvPr>
        </p:nvSpPr>
        <p:spPr>
          <a:xfrm>
            <a:off x="457200" y="404813"/>
            <a:ext cx="8229600" cy="5721350"/>
          </a:xfrm>
        </p:spPr>
        <p:txBody>
          <a:bodyPr>
            <a:normAutofit fontScale="62500" lnSpcReduction="20000"/>
          </a:bodyPr>
          <a:lstStyle/>
          <a:p>
            <a:r>
              <a:rPr lang="ru-RU" dirty="0" smtClean="0"/>
              <a:t>Индустриальная модель интенсификации сельского хозяйство основанная на концепцию «зелёной революции» не направлена на решение выше названных вызовов и, следовательно, не обеспечивает устойчивое развитие с экономической, экологической и социальной точек зрения. Сельское хозяйство в кризисе и находится на распутье дорог. • Индустриальная (доминирующая в настоящее время) модель интенсификации сельского хозяйства преследует две основные цели: достижение максимальной урожайности и прибыли без учета отрицательных последствий на окружающую среду и состояние здоровья людей. • Практические меры применяемые в сельском хозяйстве, часто используются отдельно, в отрыве от цельной системы земледелия, и направлены преимущественно на рост урожайности, без учета их влияния на почвенное плодородие («</a:t>
            </a:r>
            <a:r>
              <a:rPr lang="ru-RU" dirty="0" err="1" smtClean="0"/>
              <a:t>урожаеделание</a:t>
            </a:r>
            <a:r>
              <a:rPr lang="ru-RU" dirty="0" smtClean="0"/>
              <a:t>» в место «</a:t>
            </a:r>
            <a:r>
              <a:rPr lang="ru-RU" dirty="0" err="1" smtClean="0"/>
              <a:t>земледелания</a:t>
            </a:r>
            <a:r>
              <a:rPr lang="ru-RU" dirty="0" smtClean="0"/>
              <a:t>») • Цены на сельскохозяйственную продукцию (продукты питания) нереальны, так как они не учитывают затраты необходимые для устранения отрицательных последствий на окружающую среду и здоровье людей Эти затраты возложены на нынешние и будущие поколения людей, но существует опасность необратимых изменений с непредвиденными последствиями.</a:t>
            </a:r>
            <a:endParaRPr lang="ru-RU"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p:cNvSpPr>
            <a:spLocks noGrp="1"/>
          </p:cNvSpPr>
          <p:nvPr>
            <p:ph idx="1"/>
          </p:nvPr>
        </p:nvSpPr>
        <p:spPr>
          <a:xfrm>
            <a:off x="457200" y="404813"/>
            <a:ext cx="8229600" cy="5721350"/>
          </a:xfrm>
        </p:spPr>
        <p:txBody>
          <a:bodyPr>
            <a:normAutofit fontScale="70000" lnSpcReduction="20000"/>
          </a:bodyPr>
          <a:lstStyle/>
          <a:p>
            <a:r>
              <a:rPr lang="ru-RU" dirty="0" smtClean="0"/>
              <a:t> Жизнь на земле стала возможной ввиду непрерывного круговорота веществ и энергии по всей трофической цепочке: продуценты – </a:t>
            </a:r>
            <a:r>
              <a:rPr lang="ru-RU" dirty="0" err="1" smtClean="0"/>
              <a:t>консументы</a:t>
            </a:r>
            <a:r>
              <a:rPr lang="ru-RU" dirty="0" smtClean="0"/>
              <a:t> – </a:t>
            </a:r>
            <a:r>
              <a:rPr lang="ru-RU" dirty="0" err="1" smtClean="0"/>
              <a:t>редуценты</a:t>
            </a:r>
            <a:r>
              <a:rPr lang="ru-RU" dirty="0" smtClean="0"/>
              <a:t>. Роль </a:t>
            </a:r>
            <a:r>
              <a:rPr lang="ru-RU" dirty="0" err="1" smtClean="0"/>
              <a:t>редуцентов</a:t>
            </a:r>
            <a:r>
              <a:rPr lang="ru-RU" dirty="0" smtClean="0"/>
              <a:t>, находящихся в почве была недооценена, а то и вовсе полностью </a:t>
            </a:r>
            <a:r>
              <a:rPr lang="ru-RU" dirty="0" err="1" smtClean="0"/>
              <a:t>пренебрежена</a:t>
            </a:r>
            <a:r>
              <a:rPr lang="ru-RU" dirty="0" smtClean="0"/>
              <a:t>.  Почва – живой организм. В экологическом земледелии следует кормить почву, а не растения. Промышленные вложения (минеральные удобрения, пестициды и др.) заменяются более полным и глубоким круговоротом питательных веществ и энергии в пределах каждого хозяйства, что обеспечивает качественную (здоровую) почву.  Устойчивое управление почвенным плодородием в экологическом земледелии требует: ▪ большего разнообразия основных и промежуточных культур в рамках севооборотов ▪ постоянного пополнения почвы свежим органическими остатками (удобрениями) для поддержания непрерывных процессов синтеза (гумификации) – распада (минерализации) органического вещества почвы</a:t>
            </a:r>
            <a:endParaRPr lang="ru-RU"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p:cNvSpPr>
            <a:spLocks noGrp="1"/>
          </p:cNvSpPr>
          <p:nvPr>
            <p:ph idx="1"/>
          </p:nvPr>
        </p:nvSpPr>
        <p:spPr>
          <a:xfrm>
            <a:off x="457200" y="620713"/>
            <a:ext cx="8229600" cy="5505450"/>
          </a:xfrm>
        </p:spPr>
        <p:txBody>
          <a:bodyPr>
            <a:normAutofit fontScale="85000" lnSpcReduction="10000"/>
          </a:bodyPr>
          <a:lstStyle/>
          <a:p>
            <a:r>
              <a:rPr lang="ru-RU" dirty="0" smtClean="0"/>
              <a:t>Севооборот занимает центральное место в экологической системе земледелия: • Правильное размещение культур по предшественникам и соблюдение сроков возврата культур на прежнее место возделывания в севообороте позволяет предупреждать, а не «бороться» с множеством последствий ввиду допущенных ошибок на этапе планирования севооборота (сорняки, вредители, болезни, недостаток азота и влаги и др.) • Правильный севооборот позволяет снизить зависимость от промышленных вложений (слова Д.Н. Прянишникова: «Недостаток знаний (севооборота) нельзя компенсировать избытком удобрений»)</a:t>
            </a:r>
            <a:endParaRPr lang="ru-RU"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p:cNvSpPr>
            <a:spLocks noGrp="1"/>
          </p:cNvSpPr>
          <p:nvPr>
            <p:ph idx="1"/>
          </p:nvPr>
        </p:nvSpPr>
        <p:spPr>
          <a:xfrm>
            <a:off x="457200" y="476250"/>
            <a:ext cx="8229600" cy="5649913"/>
          </a:xfrm>
        </p:spPr>
        <p:txBody>
          <a:bodyPr>
            <a:normAutofit fontScale="77500" lnSpcReduction="20000"/>
          </a:bodyPr>
          <a:lstStyle/>
          <a:p>
            <a:r>
              <a:rPr lang="ru-RU" dirty="0" smtClean="0"/>
              <a:t>• Большая доля почвенного плодородия в формировании урожайности в севообороте и меньшая доля в бессменных посевах с одновременным ростом прибавки в урожае культур от удобрений в бессменных посевах свидетельствует о снижении функциональности почвы в бессменных посевах и о худшем состоянии здоровья почвы и здоровья корневой системы, а следовательно и почвы в бессменных посевах • Питание растений более благоприятно в севообороте по сравнению с бессменным возделыванием культур • Неспособность корневой системы растений обеспечить потребность растений в пище и в воде компенсируется в традиционном узкоспециализированном земледелии, с меньшим разнообразием культур, большими дозами внесения минеральных удобрений и пестицидов в «борьбе» с вредителями, болезнями и сорняками, что чревато ухудшением экономического, экологического и социального состояния аграрного сектора</a:t>
            </a:r>
            <a:endParaRPr lang="ru-RU"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p:txBody>
          <a:bodyPr>
            <a:normAutofit fontScale="77500" lnSpcReduction="20000"/>
          </a:bodyPr>
          <a:lstStyle/>
          <a:p>
            <a:r>
              <a:rPr lang="ru-RU" dirty="0" smtClean="0"/>
              <a:t>• В почве с большим разнообразием культур в севообороте, особенно при наличии многолетних трав, формируются более благоприятные агрофизические и биологические показатели почвенного плодородия : - Изменения в структуре почвы ввиду её уплотнения под воздействием тяжелой техники препятствует развитию корневой системы, тем самым снижая количество питательных веществ и влаги, которые могли бы быть усвоены растениями - Снижение содержания органического вещества почвы вследствие интенсивной отвальной вспашки уменьшает водоудерживающую способность почвы, делая культуры более чувствительными к дефициту воды и засухам в течение вегетационного периода</a:t>
            </a:r>
            <a:endParaRPr lang="ru-RU"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980728"/>
            <a:ext cx="8229600" cy="5145435"/>
          </a:xfrm>
        </p:spPr>
        <p:txBody>
          <a:bodyPr/>
          <a:lstStyle/>
          <a:p>
            <a:r>
              <a:rPr lang="ru-RU" dirty="0" smtClean="0"/>
              <a:t>• Данные многофакторного опыта по изучению действия и взаимодействия ротации культур, систем обработки и удобрения почвы свидетельствуют о возможности значительного сокращения производственных затрат при включении в севооборот многолетних трав </a:t>
            </a:r>
            <a:endParaRPr lang="ru-RU"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p:cNvSpPr>
            <a:spLocks noGrp="1"/>
          </p:cNvSpPr>
          <p:nvPr>
            <p:ph idx="1"/>
          </p:nvPr>
        </p:nvSpPr>
        <p:spPr>
          <a:xfrm>
            <a:off x="457200" y="549275"/>
            <a:ext cx="8229600" cy="5576888"/>
          </a:xfrm>
        </p:spPr>
        <p:txBody>
          <a:bodyPr>
            <a:normAutofit fontScale="70000" lnSpcReduction="20000"/>
          </a:bodyPr>
          <a:lstStyle/>
          <a:p>
            <a:r>
              <a:rPr lang="ru-RU" dirty="0" smtClean="0"/>
              <a:t>• Качественная (здоровая) почва является среди наиболее значимых принципов предупреждения а не «борьбы» с вредителями, болезнями и сорняками: ▪ Избежать уплотнения почвы; ▪ Избежать избыток легкодоступных элементов минерального питания, которые стимулируют рост сорняков, поражение болезнями и вредителями; ▪ Здоровая почва обеспечивает здоровую корневую систему, а растения обладают более высокой конкурентной способностью против сорняков, при более рациональном использовании воды и питательных веществ; ▪ На почве с высоким уровнем плодородия наблюдаются небольшие различия в урожайности в зависимости от степени засоренности посевов. На почвах с низким уровнем плодородия засоренные посевы снижают в значительно большой степени урожайность культур, чем на высокоплодородных почвах; ▪ Успех в подавлении сорняков культурными растениями определяется преимуществом культуры над сорняками в первой 1/3 части вегетационного периода; ▪ Сорняки являются следствием ошибок допущенных в разных составных звеньях системы земледелия.</a:t>
            </a:r>
            <a:endParaRPr lang="ru-RU" dirty="0"/>
          </a:p>
        </p:txBody>
      </p:sp>
    </p:spTree>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18</TotalTime>
  <Words>1777</Words>
  <Application>Microsoft Office PowerPoint</Application>
  <PresentationFormat>Экран (4:3)</PresentationFormat>
  <Paragraphs>17</Paragraphs>
  <Slides>17</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17</vt:i4>
      </vt:variant>
    </vt:vector>
  </HeadingPairs>
  <TitlesOfParts>
    <vt:vector size="18" baseType="lpstr">
      <vt:lpstr>Тема Office</vt:lpstr>
      <vt:lpstr>Слайд 1</vt:lpstr>
      <vt:lpstr>Слайд 2</vt:lpstr>
      <vt:lpstr>Слайд 3</vt:lpstr>
      <vt:lpstr>Слайд 4</vt:lpstr>
      <vt:lpstr>Слайд 5</vt:lpstr>
      <vt:lpstr>Слайд 6</vt:lpstr>
      <vt:lpstr>Слайд 7</vt:lpstr>
      <vt:lpstr>Слайд 8</vt:lpstr>
      <vt:lpstr>Слайд 9</vt:lpstr>
      <vt:lpstr>Слайд 10</vt:lpstr>
      <vt:lpstr>Слайд 11</vt:lpstr>
      <vt:lpstr>Слайд 12</vt:lpstr>
      <vt:lpstr>Слайд 13</vt:lpstr>
      <vt:lpstr>Слайд 14</vt:lpstr>
      <vt:lpstr>Слайд 15</vt:lpstr>
      <vt:lpstr>Слайд 16</vt:lpstr>
      <vt:lpstr>Слайд 17</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User</dc:creator>
  <cp:lastModifiedBy>User</cp:lastModifiedBy>
  <cp:revision>19</cp:revision>
  <dcterms:created xsi:type="dcterms:W3CDTF">2021-02-09T17:04:39Z</dcterms:created>
  <dcterms:modified xsi:type="dcterms:W3CDTF">2021-02-09T17:25:32Z</dcterms:modified>
</cp:coreProperties>
</file>