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8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6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9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6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8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0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7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9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4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6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1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7499E-163E-4184-ABDF-5A698A262812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EC16-35A6-4C35-84DE-201FBB999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7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0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91845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ru-MD" b="1" dirty="0" smtClean="0"/>
              <a:t>КҮКІРТ ҚОСЫЛЫСТАР ТУРАЛЫ МӘЛІМЕТТЕР.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MD" b="1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1844"/>
            <a:ext cx="10515600" cy="5715636"/>
          </a:xfrm>
        </p:spPr>
        <p:txBody>
          <a:bodyPr>
            <a:normAutofit fontScale="77500" lnSpcReduction="20000"/>
          </a:bodyPr>
          <a:lstStyle/>
          <a:p>
            <a:endParaRPr lang="ru-MD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Бұл</a:t>
            </a:r>
            <a:r>
              <a:rPr lang="ru-MD" sz="3000" b="1" dirty="0" smtClean="0"/>
              <a:t> </a:t>
            </a:r>
            <a:r>
              <a:rPr lang="ru-MD" sz="3000" b="1" dirty="0" err="1"/>
              <a:t>класқа</a:t>
            </a:r>
            <a:r>
              <a:rPr lang="ru-MD" sz="3000" b="1" dirty="0"/>
              <a:t> </a:t>
            </a:r>
            <a:r>
              <a:rPr lang="ru-MD" sz="3000" b="1" dirty="0" err="1"/>
              <a:t>күкірт</a:t>
            </a:r>
            <a:r>
              <a:rPr lang="ru-MD" sz="3000" b="1" dirty="0"/>
              <a:t>, селен, теллур, мышьяк </a:t>
            </a:r>
            <a:r>
              <a:rPr lang="ru-MD" sz="3000" b="1" dirty="0" err="1"/>
              <a:t>және</a:t>
            </a:r>
            <a:r>
              <a:rPr lang="ru-MD" sz="3000" b="1" dirty="0"/>
              <a:t> сурьма </a:t>
            </a:r>
            <a:r>
              <a:rPr lang="ru-MD" sz="3000" b="1" dirty="0" err="1"/>
              <a:t>металдарының</a:t>
            </a:r>
            <a:r>
              <a:rPr lang="ru-MD" sz="3000" b="1" dirty="0"/>
              <a:t> </a:t>
            </a:r>
            <a:r>
              <a:rPr lang="ru-MD" sz="3000" b="1" dirty="0" err="1"/>
              <a:t>қосындылары</a:t>
            </a:r>
            <a:r>
              <a:rPr lang="ru-MD" sz="3000" b="1" dirty="0"/>
              <a:t> </a:t>
            </a:r>
            <a:r>
              <a:rPr lang="ru-MD" sz="3000" b="1" dirty="0" err="1"/>
              <a:t>жатады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Минералдардың</a:t>
            </a:r>
            <a:r>
              <a:rPr lang="ru-MD" sz="3000" b="1" dirty="0" smtClean="0"/>
              <a:t> </a:t>
            </a:r>
            <a:r>
              <a:rPr lang="ru-MD" sz="3000" b="1" dirty="0" err="1"/>
              <a:t>санының</a:t>
            </a:r>
            <a:r>
              <a:rPr lang="ru-MD" sz="3000" b="1" dirty="0"/>
              <a:t> </a:t>
            </a:r>
            <a:r>
              <a:rPr lang="ru-MD" sz="3000" b="1" dirty="0" err="1"/>
              <a:t>көбі</a:t>
            </a:r>
            <a:r>
              <a:rPr lang="ru-MD" sz="3000" b="1" dirty="0"/>
              <a:t> </a:t>
            </a:r>
            <a:r>
              <a:rPr lang="ru-MD" sz="3000" b="1" dirty="0" err="1"/>
              <a:t>сульфидтер</a:t>
            </a:r>
            <a:r>
              <a:rPr lang="ru-MD" sz="3000" b="1" dirty="0"/>
              <a:t> мен </a:t>
            </a:r>
            <a:r>
              <a:rPr lang="ru-MD" sz="3000" b="1" dirty="0" err="1"/>
              <a:t>сульфатұздармен</a:t>
            </a:r>
            <a:r>
              <a:rPr lang="ru-MD" sz="3000" b="1" dirty="0"/>
              <a:t> </a:t>
            </a:r>
            <a:r>
              <a:rPr lang="ru-MD" sz="3000" b="1" dirty="0" err="1"/>
              <a:t>көрсетіледі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Сульфидтер</a:t>
            </a:r>
            <a:r>
              <a:rPr lang="ru-MD" sz="3000" b="1" dirty="0" smtClean="0"/>
              <a:t> </a:t>
            </a:r>
            <a:r>
              <a:rPr lang="ru-MD" sz="3000" b="1" dirty="0"/>
              <a:t>мен </a:t>
            </a:r>
            <a:r>
              <a:rPr lang="ru-MD" sz="3000" b="1" dirty="0" err="1"/>
              <a:t>оларға</a:t>
            </a:r>
            <a:r>
              <a:rPr lang="ru-MD" sz="3000" b="1" dirty="0"/>
              <a:t> </a:t>
            </a:r>
            <a:r>
              <a:rPr lang="ru-MD" sz="3000" b="1" dirty="0" err="1"/>
              <a:t>ұқсас</a:t>
            </a:r>
            <a:r>
              <a:rPr lang="ru-MD" sz="3000" b="1" dirty="0"/>
              <a:t> </a:t>
            </a:r>
            <a:r>
              <a:rPr lang="ru-MD" sz="3000" b="1" dirty="0" err="1"/>
              <a:t>қосылыстар</a:t>
            </a:r>
            <a:r>
              <a:rPr lang="ru-MD" sz="3000" b="1" dirty="0"/>
              <a:t> </a:t>
            </a:r>
            <a:r>
              <a:rPr lang="ru-MD" sz="3000" b="1" dirty="0" err="1"/>
              <a:t>типті</a:t>
            </a:r>
            <a:r>
              <a:rPr lang="ru-MD" sz="3000" b="1" dirty="0"/>
              <a:t> </a:t>
            </a:r>
            <a:r>
              <a:rPr lang="ru-MD" sz="3000" b="1" dirty="0" err="1"/>
              <a:t>иондық</a:t>
            </a:r>
            <a:r>
              <a:rPr lang="ru-MD" sz="3000" b="1" dirty="0"/>
              <a:t> </a:t>
            </a:r>
            <a:r>
              <a:rPr lang="ru-MD" sz="3000" b="1" dirty="0" err="1"/>
              <a:t>қосылыстардан</a:t>
            </a:r>
            <a:r>
              <a:rPr lang="ru-MD" sz="3000" b="1" dirty="0"/>
              <a:t> </a:t>
            </a:r>
            <a:r>
              <a:rPr lang="ru-MD" sz="3000" b="1" dirty="0" err="1"/>
              <a:t>өзгешеледі</a:t>
            </a:r>
            <a:r>
              <a:rPr lang="ru-MD" sz="3000" b="1" dirty="0"/>
              <a:t> </a:t>
            </a:r>
            <a:r>
              <a:rPr lang="ru-MD" sz="3000" b="1" dirty="0" err="1"/>
              <a:t>және</a:t>
            </a:r>
            <a:r>
              <a:rPr lang="ru-MD" sz="3000" b="1" dirty="0"/>
              <a:t> </a:t>
            </a:r>
            <a:r>
              <a:rPr lang="ru-MD" sz="3000" b="1" dirty="0" err="1"/>
              <a:t>толық</a:t>
            </a:r>
            <a:r>
              <a:rPr lang="ru-MD" sz="3000" b="1" dirty="0"/>
              <a:t> </a:t>
            </a:r>
            <a:r>
              <a:rPr lang="ru-MD" sz="3000" b="1" dirty="0" err="1"/>
              <a:t>бірнеше</a:t>
            </a:r>
            <a:r>
              <a:rPr lang="ru-MD" sz="3000" b="1" dirty="0"/>
              <a:t> </a:t>
            </a:r>
            <a:r>
              <a:rPr lang="ru-MD" sz="3000" b="1" dirty="0" err="1"/>
              <a:t>сипатты</a:t>
            </a:r>
            <a:r>
              <a:rPr lang="ru-MD" sz="3000" b="1" dirty="0"/>
              <a:t> </a:t>
            </a:r>
            <a:r>
              <a:rPr lang="ru-MD" sz="3000" b="1" dirty="0" err="1"/>
              <a:t>қасиеттерімен</a:t>
            </a:r>
            <a:r>
              <a:rPr lang="ru-MD" sz="3000" b="1" dirty="0"/>
              <a:t> </a:t>
            </a:r>
            <a:r>
              <a:rPr lang="ru-MD" sz="3000" b="1" dirty="0" err="1"/>
              <a:t>табиғи</a:t>
            </a:r>
            <a:r>
              <a:rPr lang="ru-MD" sz="3000" b="1" dirty="0"/>
              <a:t> таза </a:t>
            </a:r>
            <a:r>
              <a:rPr lang="ru-MD" sz="3000" b="1" dirty="0" err="1"/>
              <a:t>элементтерге</a:t>
            </a:r>
            <a:r>
              <a:rPr lang="ru-MD" sz="3000" b="1" dirty="0"/>
              <a:t> </a:t>
            </a:r>
            <a:r>
              <a:rPr lang="ru-MD" sz="3000" b="1" dirty="0" err="1" smtClean="0"/>
              <a:t>жақынырақ</a:t>
            </a:r>
            <a:r>
              <a:rPr lang="ru-MD" sz="3000" b="1" dirty="0" smtClean="0"/>
              <a:t> </a:t>
            </a:r>
            <a:r>
              <a:rPr lang="ru-MD" sz="3000" b="1" dirty="0" err="1"/>
              <a:t>болады</a:t>
            </a:r>
            <a:r>
              <a:rPr lang="ru-MD" sz="3000" b="1" dirty="0"/>
              <a:t>. </a:t>
            </a:r>
            <a:endParaRPr lang="ru-MD" sz="3000" b="1" dirty="0" smtClean="0"/>
          </a:p>
          <a:p>
            <a:pPr algn="just">
              <a:lnSpc>
                <a:spcPct val="150000"/>
              </a:lnSpc>
            </a:pPr>
            <a:r>
              <a:rPr lang="ru-MD" sz="3000" b="1" dirty="0" err="1" smtClean="0"/>
              <a:t>Бұл</a:t>
            </a:r>
            <a:r>
              <a:rPr lang="ru-MD" sz="3000" b="1" dirty="0" smtClean="0"/>
              <a:t> </a:t>
            </a:r>
            <a:r>
              <a:rPr lang="ru-MD" sz="3000" b="1" dirty="0" err="1" smtClean="0"/>
              <a:t>күкіртті</a:t>
            </a:r>
            <a:r>
              <a:rPr lang="ru-MD" sz="3000" b="1" dirty="0"/>
              <a:t>, </a:t>
            </a:r>
            <a:r>
              <a:rPr lang="ru-MD" sz="3000" b="1" dirty="0" err="1"/>
              <a:t>селенді</a:t>
            </a:r>
            <a:r>
              <a:rPr lang="ru-MD" sz="3000" b="1" dirty="0"/>
              <a:t>, </a:t>
            </a:r>
            <a:r>
              <a:rPr lang="ru-MD" sz="3000" b="1" dirty="0" err="1"/>
              <a:t>теллурды</a:t>
            </a:r>
            <a:r>
              <a:rPr lang="ru-MD" sz="3000" b="1" dirty="0"/>
              <a:t>, </a:t>
            </a:r>
            <a:r>
              <a:rPr lang="ru-MD" sz="3000" b="1" dirty="0" err="1"/>
              <a:t>мышьякты</a:t>
            </a:r>
            <a:r>
              <a:rPr lang="ru-MD" sz="3000" b="1" dirty="0"/>
              <a:t> </a:t>
            </a:r>
            <a:r>
              <a:rPr lang="ru-MD" sz="3000" b="1" dirty="0" err="1"/>
              <a:t>және</a:t>
            </a:r>
            <a:r>
              <a:rPr lang="ru-MD" sz="3000" b="1" dirty="0"/>
              <a:t> </a:t>
            </a:r>
            <a:r>
              <a:rPr lang="ru-MD" sz="3000" b="1" dirty="0" err="1"/>
              <a:t>сурьмалы</a:t>
            </a:r>
            <a:r>
              <a:rPr lang="ru-MD" sz="3000" b="1" dirty="0"/>
              <a:t> </a:t>
            </a:r>
            <a:r>
              <a:rPr lang="ru-MD" sz="3000" b="1" dirty="0" err="1"/>
              <a:t>қосылыстардың</a:t>
            </a:r>
            <a:r>
              <a:rPr lang="ru-MD" sz="3000" b="1" dirty="0"/>
              <a:t> </a:t>
            </a:r>
            <a:r>
              <a:rPr lang="ru-MD" sz="3000" b="1" dirty="0" err="1"/>
              <a:t>құрамының</a:t>
            </a:r>
            <a:r>
              <a:rPr lang="ru-MD" sz="3000" b="1" dirty="0"/>
              <a:t> </a:t>
            </a:r>
            <a:r>
              <a:rPr lang="ru-MD" sz="3000" b="1" dirty="0" err="1"/>
              <a:t>ішіне</a:t>
            </a:r>
            <a:r>
              <a:rPr lang="ru-MD" sz="3000" b="1" dirty="0"/>
              <a:t> </a:t>
            </a:r>
            <a:r>
              <a:rPr lang="ru-MD" sz="3000" b="1" dirty="0" err="1"/>
              <a:t>кіретін</a:t>
            </a:r>
            <a:r>
              <a:rPr lang="ru-MD" sz="3000" b="1" dirty="0"/>
              <a:t> </a:t>
            </a:r>
            <a:r>
              <a:rPr lang="ru-MD" sz="3000" b="1" dirty="0" err="1"/>
              <a:t>атомдар</a:t>
            </a:r>
            <a:r>
              <a:rPr lang="ru-MD" sz="3000" b="1" dirty="0"/>
              <a:t> мен </a:t>
            </a:r>
            <a:r>
              <a:rPr lang="ru-MD" sz="3000" b="1" dirty="0" err="1"/>
              <a:t>иондардың</a:t>
            </a:r>
            <a:r>
              <a:rPr lang="ru-MD" sz="3000" b="1" dirty="0"/>
              <a:t> </a:t>
            </a:r>
            <a:r>
              <a:rPr lang="ru-MD" sz="3000" b="1" dirty="0" err="1"/>
              <a:t>касиеттерімен</a:t>
            </a:r>
            <a:r>
              <a:rPr lang="ru-MD" sz="3000" b="1" dirty="0"/>
              <a:t> </a:t>
            </a:r>
            <a:r>
              <a:rPr lang="ru-MD" sz="3000" b="1" dirty="0" err="1"/>
              <a:t>шарттастылады</a:t>
            </a:r>
            <a:r>
              <a:rPr lang="ru-MD" sz="3000" b="1" dirty="0" smtClean="0"/>
              <a:t>.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45013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5280"/>
            <a:ext cx="10515600" cy="6309360"/>
          </a:xfrm>
        </p:spPr>
        <p:txBody>
          <a:bodyPr>
            <a:normAutofit lnSpcReduction="10000"/>
          </a:bodyPr>
          <a:lstStyle/>
          <a:p>
            <a:pPr algn="just"/>
            <a:r>
              <a:rPr lang="ru-MD" b="1" dirty="0" err="1" smtClean="0"/>
              <a:t>Күкіртті</a:t>
            </a:r>
            <a:r>
              <a:rPr lang="ru-MD" b="1" dirty="0" smtClean="0"/>
              <a:t> </a:t>
            </a:r>
            <a:r>
              <a:rPr lang="ru-MD" b="1" dirty="0" err="1" smtClean="0"/>
              <a:t>жиналудар</a:t>
            </a:r>
            <a:r>
              <a:rPr lang="ru-MD" b="1" dirty="0" smtClean="0"/>
              <a:t> мен </a:t>
            </a:r>
            <a:r>
              <a:rPr lang="ru-MD" b="1" dirty="0" err="1" smtClean="0"/>
              <a:t>оларға</a:t>
            </a:r>
            <a:r>
              <a:rPr lang="ru-MD" b="1" dirty="0" smtClean="0"/>
              <a:t> </a:t>
            </a:r>
            <a:r>
              <a:rPr lang="ru-MD" b="1" dirty="0" err="1" smtClean="0"/>
              <a:t>ұқсас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қосылыстардың</a:t>
            </a:r>
            <a:r>
              <a:rPr lang="ru-MD" b="1" dirty="0" smtClean="0"/>
              <a:t> </a:t>
            </a:r>
            <a:r>
              <a:rPr lang="ru-MD" b="1" dirty="0" err="1" smtClean="0"/>
              <a:t>басымы</a:t>
            </a:r>
            <a:r>
              <a:rPr lang="ru-MD" b="1" dirty="0" smtClean="0"/>
              <a:t> </a:t>
            </a:r>
            <a:r>
              <a:rPr lang="ru-MD" b="1" dirty="0" err="1" smtClean="0"/>
              <a:t>гидротермалдық</a:t>
            </a:r>
            <a:r>
              <a:rPr lang="ru-MD" b="1" dirty="0" smtClean="0"/>
              <a:t> </a:t>
            </a:r>
            <a:r>
              <a:rPr lang="ru-MD" b="1" dirty="0" err="1" smtClean="0"/>
              <a:t>жаратылған</a:t>
            </a:r>
            <a:r>
              <a:rPr lang="ru-MD" b="1" dirty="0" smtClean="0"/>
              <a:t> </a:t>
            </a:r>
            <a:r>
              <a:rPr lang="ru-MD" b="1" dirty="0" err="1" smtClean="0"/>
              <a:t>рудалы</a:t>
            </a:r>
            <a:r>
              <a:rPr lang="ru-MD" b="1" dirty="0" smtClean="0"/>
              <a:t> </a:t>
            </a:r>
            <a:r>
              <a:rPr lang="ru-MD" b="1" dirty="0" err="1" smtClean="0"/>
              <a:t>кенорындарда</a:t>
            </a:r>
            <a:r>
              <a:rPr lang="ru-MD" b="1" dirty="0" smtClean="0"/>
              <a:t> </a:t>
            </a:r>
            <a:r>
              <a:rPr lang="ru-MD" b="1" dirty="0" err="1" smtClean="0"/>
              <a:t>байқалды</a:t>
            </a:r>
            <a:r>
              <a:rPr lang="ru-MD" b="1" dirty="0" smtClean="0"/>
              <a:t>. </a:t>
            </a:r>
          </a:p>
          <a:p>
            <a:pPr algn="just"/>
            <a:r>
              <a:rPr lang="ru-MD" b="1" dirty="0" err="1" smtClean="0"/>
              <a:t>Тұнба</a:t>
            </a:r>
            <a:r>
              <a:rPr lang="ru-MD" b="1" dirty="0" smtClean="0"/>
              <a:t> (</a:t>
            </a:r>
            <a:r>
              <a:rPr lang="ru-MD" b="1" dirty="0" err="1" smtClean="0"/>
              <a:t>шөгінді</a:t>
            </a:r>
            <a:r>
              <a:rPr lang="ru-MD" b="1" dirty="0" smtClean="0"/>
              <a:t>) </a:t>
            </a:r>
            <a:r>
              <a:rPr lang="ru-MD" b="1" dirty="0" err="1" smtClean="0"/>
              <a:t>сазды</a:t>
            </a:r>
            <a:r>
              <a:rPr lang="ru-MD" b="1" dirty="0" smtClean="0"/>
              <a:t> </a:t>
            </a:r>
            <a:r>
              <a:rPr lang="ru-MD" b="1" dirty="0" err="1" smtClean="0"/>
              <a:t>жыныстарда</a:t>
            </a:r>
            <a:r>
              <a:rPr lang="ru-MD" b="1" dirty="0" smtClean="0"/>
              <a:t>, </a:t>
            </a:r>
            <a:r>
              <a:rPr lang="ru-MD" b="1" dirty="0" err="1" smtClean="0"/>
              <a:t>битуминоидтық</a:t>
            </a:r>
            <a:r>
              <a:rPr lang="ru-MD" b="1" dirty="0" smtClean="0"/>
              <a:t> пен </a:t>
            </a:r>
            <a:r>
              <a:rPr lang="ru-MD" b="1" dirty="0" err="1" smtClean="0"/>
              <a:t>көмірліктік</a:t>
            </a:r>
            <a:r>
              <a:rPr lang="ru-MD" b="1" dirty="0" smtClean="0"/>
              <a:t> </a:t>
            </a:r>
            <a:r>
              <a:rPr lang="ru-MD" b="1" dirty="0" err="1" smtClean="0"/>
              <a:t>түзілімдерде</a:t>
            </a:r>
            <a:r>
              <a:rPr lang="ru-MD" b="1" dirty="0" smtClean="0"/>
              <a:t> </a:t>
            </a:r>
            <a:r>
              <a:rPr lang="ru-MD" b="1" dirty="0" err="1" smtClean="0"/>
              <a:t>сульфидтер</a:t>
            </a:r>
            <a:r>
              <a:rPr lang="ru-MD" b="1" dirty="0" smtClean="0"/>
              <a:t> </a:t>
            </a:r>
            <a:r>
              <a:rPr lang="ru-MD" b="1" dirty="0" err="1" smtClean="0"/>
              <a:t>жаратылуы</a:t>
            </a:r>
            <a:r>
              <a:rPr lang="ru-MD" b="1" dirty="0" smtClean="0"/>
              <a:t> </a:t>
            </a:r>
            <a:r>
              <a:rPr lang="ru-MD" b="1" dirty="0" err="1" smtClean="0"/>
              <a:t>мүмкін</a:t>
            </a:r>
            <a:r>
              <a:rPr lang="ru-MD" b="1" dirty="0" smtClean="0"/>
              <a:t>. </a:t>
            </a:r>
            <a:r>
              <a:rPr lang="ru-MD" b="1" dirty="0" err="1" smtClean="0"/>
              <a:t>Ол</a:t>
            </a:r>
            <a:r>
              <a:rPr lang="ru-MD" b="1" dirty="0" smtClean="0"/>
              <a:t> пирит, марказит. </a:t>
            </a:r>
          </a:p>
          <a:p>
            <a:pPr algn="just"/>
            <a:r>
              <a:rPr lang="ru-MD" b="1" dirty="0" smtClean="0"/>
              <a:t>Мору </a:t>
            </a:r>
            <a:r>
              <a:rPr lang="ru-MD" b="1" dirty="0" err="1" smtClean="0"/>
              <a:t>процестерде</a:t>
            </a:r>
            <a:r>
              <a:rPr lang="ru-MD" b="1" dirty="0" smtClean="0"/>
              <a:t>, </a:t>
            </a:r>
            <a:r>
              <a:rPr lang="ru-MD" b="1" dirty="0" err="1" smtClean="0"/>
              <a:t>яғни</a:t>
            </a:r>
            <a:r>
              <a:rPr lang="ru-MD" b="1" dirty="0" smtClean="0"/>
              <a:t> су мен </a:t>
            </a:r>
            <a:r>
              <a:rPr lang="ru-MD" b="1" dirty="0" err="1" smtClean="0"/>
              <a:t>оттегі</a:t>
            </a:r>
            <a:r>
              <a:rPr lang="ru-MD" b="1" dirty="0" smtClean="0"/>
              <a:t> </a:t>
            </a:r>
            <a:r>
              <a:rPr lang="ru-MD" b="1" dirty="0" err="1" smtClean="0"/>
              <a:t>қатысатын</a:t>
            </a:r>
            <a:r>
              <a:rPr lang="ru-MD" b="1" dirty="0" smtClean="0"/>
              <a:t> </a:t>
            </a:r>
            <a:r>
              <a:rPr lang="ru-MD" b="1" dirty="0" err="1" smtClean="0"/>
              <a:t>кезде</a:t>
            </a:r>
            <a:r>
              <a:rPr lang="ru-MD" b="1" dirty="0" smtClean="0"/>
              <a:t> </a:t>
            </a:r>
            <a:r>
              <a:rPr lang="ru-MD" b="1" dirty="0" err="1" smtClean="0"/>
              <a:t>жеңіл</a:t>
            </a:r>
            <a:r>
              <a:rPr lang="ru-MD" b="1" dirty="0" smtClean="0"/>
              <a:t> </a:t>
            </a:r>
            <a:r>
              <a:rPr lang="ru-MD" b="1" dirty="0" err="1" smtClean="0"/>
              <a:t>тотықтанып</a:t>
            </a:r>
            <a:r>
              <a:rPr lang="ru-MD" b="1" dirty="0" smtClean="0"/>
              <a:t>, </a:t>
            </a:r>
            <a:r>
              <a:rPr lang="ru-MD" b="1" dirty="0" err="1" smtClean="0"/>
              <a:t>аздырадыланып</a:t>
            </a:r>
            <a:r>
              <a:rPr lang="ru-MD" b="1" dirty="0" smtClean="0"/>
              <a:t> </a:t>
            </a:r>
            <a:r>
              <a:rPr lang="ru-MD" b="1" dirty="0" err="1" smtClean="0"/>
              <a:t>сульфаттар</a:t>
            </a:r>
            <a:r>
              <a:rPr lang="ru-MD" b="1" dirty="0" smtClean="0"/>
              <a:t>, </a:t>
            </a:r>
            <a:r>
              <a:rPr lang="ru-MD" b="1" dirty="0" err="1" smtClean="0"/>
              <a:t>гидрототықтар</a:t>
            </a:r>
            <a:r>
              <a:rPr lang="ru-MD" b="1" dirty="0" smtClean="0"/>
              <a:t>, </a:t>
            </a:r>
            <a:r>
              <a:rPr lang="ru-MD" b="1" dirty="0" err="1" smtClean="0"/>
              <a:t>тотықтар</a:t>
            </a:r>
            <a:r>
              <a:rPr lang="ru-MD" b="1" dirty="0" smtClean="0"/>
              <a:t>, </a:t>
            </a:r>
            <a:r>
              <a:rPr lang="ru-MD" b="1" dirty="0" err="1" smtClean="0"/>
              <a:t>карбонаттар</a:t>
            </a:r>
            <a:r>
              <a:rPr lang="ru-MD" b="1" dirty="0" smtClean="0"/>
              <a:t> </a:t>
            </a:r>
            <a:r>
              <a:rPr lang="ru-MD" b="1" dirty="0" err="1" smtClean="0"/>
              <a:t>және</a:t>
            </a:r>
            <a:r>
              <a:rPr lang="ru-MD" b="1" dirty="0" smtClean="0"/>
              <a:t> </a:t>
            </a:r>
            <a:r>
              <a:rPr lang="ru-MD" b="1" dirty="0" err="1" smtClean="0"/>
              <a:t>оттегінің</a:t>
            </a:r>
            <a:r>
              <a:rPr lang="ru-MD" b="1" dirty="0" smtClean="0"/>
              <a:t> </a:t>
            </a:r>
            <a:r>
              <a:rPr lang="ru-MD" b="1" dirty="0" err="1" smtClean="0"/>
              <a:t>басқа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қосылыстарыпайда</a:t>
            </a:r>
            <a:r>
              <a:rPr lang="ru-MD" b="1" dirty="0" smtClean="0"/>
              <a:t> </a:t>
            </a:r>
            <a:r>
              <a:rPr lang="ru-MD" b="1" dirty="0" err="1" smtClean="0"/>
              <a:t>болады</a:t>
            </a:r>
            <a:r>
              <a:rPr lang="ru-MD" b="1" dirty="0" smtClean="0"/>
              <a:t>.</a:t>
            </a:r>
            <a:endParaRPr lang="en-US" b="1" dirty="0" smtClean="0"/>
          </a:p>
          <a:p>
            <a:pPr algn="just"/>
            <a:r>
              <a:rPr lang="ru-MD" b="1" dirty="0" smtClean="0"/>
              <a:t>Жеке </a:t>
            </a:r>
            <a:r>
              <a:rPr lang="ru-MD" b="1" dirty="0" err="1" smtClean="0"/>
              <a:t>түрлі</a:t>
            </a:r>
            <a:r>
              <a:rPr lang="ru-MD" b="1" dirty="0" smtClean="0"/>
              <a:t> </a:t>
            </a:r>
            <a:r>
              <a:rPr lang="ru-MD" b="1" dirty="0" err="1" smtClean="0"/>
              <a:t>қосылыстардың</a:t>
            </a:r>
            <a:r>
              <a:rPr lang="ru-MD" b="1" dirty="0" smtClean="0"/>
              <a:t> </a:t>
            </a:r>
            <a:r>
              <a:rPr lang="ru-MD" b="1" dirty="0" err="1" smtClean="0"/>
              <a:t>химиялық</a:t>
            </a:r>
            <a:r>
              <a:rPr lang="ru-MD" b="1" dirty="0" smtClean="0"/>
              <a:t> </a:t>
            </a:r>
            <a:r>
              <a:rPr lang="ru-MD" b="1" dirty="0" err="1" smtClean="0"/>
              <a:t>сипаттамалары</a:t>
            </a:r>
            <a:r>
              <a:rPr lang="ru-MD" b="1" dirty="0" smtClean="0"/>
              <a:t> </a:t>
            </a:r>
            <a:r>
              <a:rPr lang="ru-MD" b="1" dirty="0" err="1" smtClean="0"/>
              <a:t>бойынша</a:t>
            </a:r>
            <a:r>
              <a:rPr lang="ru-MD" b="1" dirty="0" smtClean="0"/>
              <a:t> </a:t>
            </a:r>
            <a:r>
              <a:rPr lang="ru-MD" b="1" dirty="0" err="1" smtClean="0"/>
              <a:t>оларды</a:t>
            </a:r>
            <a:r>
              <a:rPr lang="ru-MD" b="1" dirty="0" smtClean="0"/>
              <a:t> </a:t>
            </a:r>
            <a:r>
              <a:rPr lang="ru-MD" b="1" dirty="0" err="1" smtClean="0"/>
              <a:t>екі</a:t>
            </a:r>
            <a:r>
              <a:rPr lang="ru-MD" b="1" dirty="0" smtClean="0"/>
              <a:t> </a:t>
            </a:r>
            <a:r>
              <a:rPr lang="ru-MD" b="1" dirty="0" err="1" smtClean="0"/>
              <a:t>сыныпқа</a:t>
            </a:r>
            <a:r>
              <a:rPr lang="ru-MD" b="1" dirty="0" smtClean="0"/>
              <a:t> </a:t>
            </a:r>
            <a:r>
              <a:rPr lang="ru-MD" b="1" dirty="0" err="1" smtClean="0"/>
              <a:t>бөледі</a:t>
            </a:r>
            <a:r>
              <a:rPr lang="ru-MD" b="1" dirty="0" smtClean="0"/>
              <a:t>:</a:t>
            </a:r>
            <a:endParaRPr lang="en-US" b="1" dirty="0" smtClean="0"/>
          </a:p>
          <a:p>
            <a:pPr algn="just"/>
            <a:r>
              <a:rPr lang="ru-MD" b="1" dirty="0" smtClean="0">
                <a:solidFill>
                  <a:srgbClr val="FF0000"/>
                </a:solidFill>
              </a:rPr>
              <a:t>I класс. </a:t>
            </a:r>
            <a:r>
              <a:rPr lang="ru-MD" b="1" dirty="0" err="1" smtClean="0">
                <a:solidFill>
                  <a:srgbClr val="FF0000"/>
                </a:solidFill>
              </a:rPr>
              <a:t>Кәдімгі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күкіртті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селенді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теллурды</a:t>
            </a:r>
            <a:r>
              <a:rPr lang="ru-MD" b="1" dirty="0" smtClean="0">
                <a:solidFill>
                  <a:srgbClr val="FF0000"/>
                </a:solidFill>
              </a:rPr>
              <a:t>, </a:t>
            </a:r>
            <a:r>
              <a:rPr lang="ru-MD" b="1" dirty="0" err="1" smtClean="0">
                <a:solidFill>
                  <a:srgbClr val="FF0000"/>
                </a:solidFill>
              </a:rPr>
              <a:t>мышьякті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және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сурьмалы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қосылыстар</a:t>
            </a:r>
            <a:r>
              <a:rPr lang="ru-MD" b="1" dirty="0" smtClean="0">
                <a:solidFill>
                  <a:srgbClr val="FF0000"/>
                </a:solidFill>
              </a:rPr>
              <a:t>. (2 </a:t>
            </a:r>
            <a:r>
              <a:rPr lang="ru-MD" b="1" dirty="0" err="1" smtClean="0">
                <a:solidFill>
                  <a:srgbClr val="FF0000"/>
                </a:solidFill>
              </a:rPr>
              <a:t>кесте</a:t>
            </a:r>
            <a:r>
              <a:rPr lang="ru-MD" b="1" dirty="0" smtClean="0">
                <a:solidFill>
                  <a:srgbClr val="FF0000"/>
                </a:solidFill>
              </a:rPr>
              <a:t>)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ru-MD" b="1" dirty="0" smtClean="0">
                <a:solidFill>
                  <a:srgbClr val="FF0000"/>
                </a:solidFill>
              </a:rPr>
              <a:t>II класс. </a:t>
            </a:r>
            <a:r>
              <a:rPr lang="ru-MD" b="1" dirty="0" err="1" smtClean="0">
                <a:solidFill>
                  <a:srgbClr val="FF0000"/>
                </a:solidFill>
              </a:rPr>
              <a:t>Сульфатұздар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яғни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минералдар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химиялық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негізг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заңдары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бойынша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тұзды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образды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түрлі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қосылыстарға</a:t>
            </a:r>
            <a:r>
              <a:rPr lang="ru-MD" b="1" dirty="0" smtClean="0">
                <a:solidFill>
                  <a:srgbClr val="FF0000"/>
                </a:solidFill>
              </a:rPr>
              <a:t> </a:t>
            </a:r>
            <a:r>
              <a:rPr lang="ru-MD" b="1" dirty="0" err="1" smtClean="0">
                <a:solidFill>
                  <a:srgbClr val="FF0000"/>
                </a:solidFill>
              </a:rPr>
              <a:t>жақын</a:t>
            </a:r>
            <a:r>
              <a:rPr lang="ru-MD" b="1" dirty="0" smtClean="0">
                <a:solidFill>
                  <a:srgbClr val="FF0000"/>
                </a:solidFill>
              </a:rPr>
              <a:t>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7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711623"/>
              </p:ext>
            </p:extLst>
          </p:nvPr>
        </p:nvGraphicFramePr>
        <p:xfrm>
          <a:off x="0" y="15476"/>
          <a:ext cx="12192002" cy="8107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5012">
                  <a:extLst>
                    <a:ext uri="{9D8B030D-6E8A-4147-A177-3AD203B41FA5}">
                      <a16:colId xmlns:a16="http://schemas.microsoft.com/office/drawing/2014/main" val="3269393019"/>
                    </a:ext>
                  </a:extLst>
                </a:gridCol>
                <a:gridCol w="463232">
                  <a:extLst>
                    <a:ext uri="{9D8B030D-6E8A-4147-A177-3AD203B41FA5}">
                      <a16:colId xmlns:a16="http://schemas.microsoft.com/office/drawing/2014/main" val="2002203545"/>
                    </a:ext>
                  </a:extLst>
                </a:gridCol>
                <a:gridCol w="966009">
                  <a:extLst>
                    <a:ext uri="{9D8B030D-6E8A-4147-A177-3AD203B41FA5}">
                      <a16:colId xmlns:a16="http://schemas.microsoft.com/office/drawing/2014/main" val="1119384380"/>
                    </a:ext>
                  </a:extLst>
                </a:gridCol>
                <a:gridCol w="884773">
                  <a:extLst>
                    <a:ext uri="{9D8B030D-6E8A-4147-A177-3AD203B41FA5}">
                      <a16:colId xmlns:a16="http://schemas.microsoft.com/office/drawing/2014/main" val="2734131342"/>
                    </a:ext>
                  </a:extLst>
                </a:gridCol>
                <a:gridCol w="830881">
                  <a:extLst>
                    <a:ext uri="{9D8B030D-6E8A-4147-A177-3AD203B41FA5}">
                      <a16:colId xmlns:a16="http://schemas.microsoft.com/office/drawing/2014/main" val="3193043129"/>
                    </a:ext>
                  </a:extLst>
                </a:gridCol>
                <a:gridCol w="613710">
                  <a:extLst>
                    <a:ext uri="{9D8B030D-6E8A-4147-A177-3AD203B41FA5}">
                      <a16:colId xmlns:a16="http://schemas.microsoft.com/office/drawing/2014/main" val="910919226"/>
                    </a:ext>
                  </a:extLst>
                </a:gridCol>
                <a:gridCol w="776187">
                  <a:extLst>
                    <a:ext uri="{9D8B030D-6E8A-4147-A177-3AD203B41FA5}">
                      <a16:colId xmlns:a16="http://schemas.microsoft.com/office/drawing/2014/main" val="337115055"/>
                    </a:ext>
                  </a:extLst>
                </a:gridCol>
                <a:gridCol w="995772">
                  <a:extLst>
                    <a:ext uri="{9D8B030D-6E8A-4147-A177-3AD203B41FA5}">
                      <a16:colId xmlns:a16="http://schemas.microsoft.com/office/drawing/2014/main" val="183496074"/>
                    </a:ext>
                  </a:extLst>
                </a:gridCol>
                <a:gridCol w="1954543">
                  <a:extLst>
                    <a:ext uri="{9D8B030D-6E8A-4147-A177-3AD203B41FA5}">
                      <a16:colId xmlns:a16="http://schemas.microsoft.com/office/drawing/2014/main" val="1677577758"/>
                    </a:ext>
                  </a:extLst>
                </a:gridCol>
                <a:gridCol w="1737371">
                  <a:extLst>
                    <a:ext uri="{9D8B030D-6E8A-4147-A177-3AD203B41FA5}">
                      <a16:colId xmlns:a16="http://schemas.microsoft.com/office/drawing/2014/main" val="3736385392"/>
                    </a:ext>
                  </a:extLst>
                </a:gridCol>
                <a:gridCol w="1013467">
                  <a:extLst>
                    <a:ext uri="{9D8B030D-6E8A-4147-A177-3AD203B41FA5}">
                      <a16:colId xmlns:a16="http://schemas.microsoft.com/office/drawing/2014/main" val="83274914"/>
                    </a:ext>
                  </a:extLst>
                </a:gridCol>
                <a:gridCol w="138182">
                  <a:extLst>
                    <a:ext uri="{9D8B030D-6E8A-4147-A177-3AD203B41FA5}">
                      <a16:colId xmlns:a16="http://schemas.microsoft.com/office/drawing/2014/main" val="346491928"/>
                    </a:ext>
                  </a:extLst>
                </a:gridCol>
                <a:gridCol w="752863">
                  <a:extLst>
                    <a:ext uri="{9D8B030D-6E8A-4147-A177-3AD203B41FA5}">
                      <a16:colId xmlns:a16="http://schemas.microsoft.com/office/drawing/2014/main" val="1593348829"/>
                    </a:ext>
                  </a:extLst>
                </a:gridCol>
              </a:tblGrid>
              <a:tr h="414183">
                <a:tc gridSpan="1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MD" sz="1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MD" sz="1400" b="1" dirty="0" err="1">
                          <a:solidFill>
                            <a:schemeClr val="tx1"/>
                          </a:solidFill>
                          <a:effectLst/>
                        </a:rPr>
                        <a:t>Кесте</a:t>
                      </a:r>
                      <a:r>
                        <a:rPr lang="ru-MD" sz="1400" b="1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ru-MD" sz="1400" b="1" dirty="0" err="1">
                          <a:solidFill>
                            <a:schemeClr val="tx1"/>
                          </a:solidFill>
                          <a:effectLst/>
                        </a:rPr>
                        <a:t>Сульфидтер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1929686"/>
                  </a:ext>
                </a:extLst>
              </a:tr>
              <a:tr h="511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Атауы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Хим-қ форм.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Синго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Ниясы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Жалтыл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дауы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Жұқпа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түсі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Қаттылығы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Жымдасты-ғы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Меншік-ті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салмағы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Анықтау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белгілері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тегі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түсі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қолданылуы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09846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31323"/>
                  </a:ext>
                </a:extLst>
              </a:tr>
              <a:tr h="1656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6-6,5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Өте нашар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4,9-5,2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Халькопиритке қарағанда ашықтау сары түсі,текше мүсіндес кристалдар түрінде ұшырасуы,біршама жоғары қаттылығы (шыныны сызады)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әр түрлі жолдармен қалыптасады,олардың ішіндегі ең жиісі гидротермальды,сирегірек шөгінді жолдар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Ашық сары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Күкірт қышқылын алудың ең басты шикізаты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51980"/>
                  </a:ext>
                </a:extLst>
              </a:tr>
              <a:tr h="14496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Арсено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FeAsS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Моноклинді; тамаша қырланған призма мүсіндес </a:t>
                      </a: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кристал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дар </a:t>
                      </a: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тән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5,5-6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5,9-6,2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Өзіне тән түсі және қаттылығының біршама жоғары дәрежесі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түзіледі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Ескірген беттерінде ақшыл, омырылым бетінде сұрғылт түсті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Күшаланың әр түрлі қосындыларын алу шикізаты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66598"/>
                  </a:ext>
                </a:extLst>
              </a:tr>
              <a:tr h="1035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Халько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пирит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CuFeS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Тетрагон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ды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3,5-4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4,2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Өзіне тән түсі,қаттылығы және жұқпатүсі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Көбінесе гидротермальды жолмен қалыптасады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Қою сары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өте маңызды мыс рудаларының бірі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39818"/>
                  </a:ext>
                </a:extLst>
              </a:tr>
              <a:tr h="1035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Киноварь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HgS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Тригонды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қызыл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2-2,5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8,09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Түсінің қызылдығы, қаттылығының төмен дәрежесі, меншікті салмағының жоғары дәрежесі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түзіледі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Қызыл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indent="7429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Сынаптың бірден-бір шикізаты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12882"/>
                  </a:ext>
                </a:extLst>
              </a:tr>
              <a:tr h="1242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Пентлан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дит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(FeNi)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Жасыл реңді қара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3-4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4,5-5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Өзіне тән түсі,жұқпатүсі және жымдастығы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Аса мнегізді магмалық жыныстармен байланысты түзіледі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Қола сияқты сары, пиритке қарағанда ашықтау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Никельдың бірден-бір рудасы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00" marR="430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27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074983"/>
              </p:ext>
            </p:extLst>
          </p:nvPr>
        </p:nvGraphicFramePr>
        <p:xfrm>
          <a:off x="0" y="0"/>
          <a:ext cx="12024362" cy="7130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2156">
                  <a:extLst>
                    <a:ext uri="{9D8B030D-6E8A-4147-A177-3AD203B41FA5}">
                      <a16:colId xmlns:a16="http://schemas.microsoft.com/office/drawing/2014/main" val="1058570257"/>
                    </a:ext>
                  </a:extLst>
                </a:gridCol>
                <a:gridCol w="642749">
                  <a:extLst>
                    <a:ext uri="{9D8B030D-6E8A-4147-A177-3AD203B41FA5}">
                      <a16:colId xmlns:a16="http://schemas.microsoft.com/office/drawing/2014/main" val="431871959"/>
                    </a:ext>
                  </a:extLst>
                </a:gridCol>
                <a:gridCol w="932296">
                  <a:extLst>
                    <a:ext uri="{9D8B030D-6E8A-4147-A177-3AD203B41FA5}">
                      <a16:colId xmlns:a16="http://schemas.microsoft.com/office/drawing/2014/main" val="3547037068"/>
                    </a:ext>
                  </a:extLst>
                </a:gridCol>
                <a:gridCol w="853892">
                  <a:extLst>
                    <a:ext uri="{9D8B030D-6E8A-4147-A177-3AD203B41FA5}">
                      <a16:colId xmlns:a16="http://schemas.microsoft.com/office/drawing/2014/main" val="1694385900"/>
                    </a:ext>
                  </a:extLst>
                </a:gridCol>
                <a:gridCol w="801882">
                  <a:extLst>
                    <a:ext uri="{9D8B030D-6E8A-4147-A177-3AD203B41FA5}">
                      <a16:colId xmlns:a16="http://schemas.microsoft.com/office/drawing/2014/main" val="1823270106"/>
                    </a:ext>
                  </a:extLst>
                </a:gridCol>
                <a:gridCol w="592290">
                  <a:extLst>
                    <a:ext uri="{9D8B030D-6E8A-4147-A177-3AD203B41FA5}">
                      <a16:colId xmlns:a16="http://schemas.microsoft.com/office/drawing/2014/main" val="1463012909"/>
                    </a:ext>
                  </a:extLst>
                </a:gridCol>
                <a:gridCol w="749097">
                  <a:extLst>
                    <a:ext uri="{9D8B030D-6E8A-4147-A177-3AD203B41FA5}">
                      <a16:colId xmlns:a16="http://schemas.microsoft.com/office/drawing/2014/main" val="2633164197"/>
                    </a:ext>
                  </a:extLst>
                </a:gridCol>
                <a:gridCol w="961019">
                  <a:extLst>
                    <a:ext uri="{9D8B030D-6E8A-4147-A177-3AD203B41FA5}">
                      <a16:colId xmlns:a16="http://schemas.microsoft.com/office/drawing/2014/main" val="355724308"/>
                    </a:ext>
                  </a:extLst>
                </a:gridCol>
                <a:gridCol w="1886327">
                  <a:extLst>
                    <a:ext uri="{9D8B030D-6E8A-4147-A177-3AD203B41FA5}">
                      <a16:colId xmlns:a16="http://schemas.microsoft.com/office/drawing/2014/main" val="1461073943"/>
                    </a:ext>
                  </a:extLst>
                </a:gridCol>
                <a:gridCol w="1676735">
                  <a:extLst>
                    <a:ext uri="{9D8B030D-6E8A-4147-A177-3AD203B41FA5}">
                      <a16:colId xmlns:a16="http://schemas.microsoft.com/office/drawing/2014/main" val="483400050"/>
                    </a:ext>
                  </a:extLst>
                </a:gridCol>
                <a:gridCol w="978095">
                  <a:extLst>
                    <a:ext uri="{9D8B030D-6E8A-4147-A177-3AD203B41FA5}">
                      <a16:colId xmlns:a16="http://schemas.microsoft.com/office/drawing/2014/main" val="2137905918"/>
                    </a:ext>
                  </a:extLst>
                </a:gridCol>
                <a:gridCol w="1117824">
                  <a:extLst>
                    <a:ext uri="{9D8B030D-6E8A-4147-A177-3AD203B41FA5}">
                      <a16:colId xmlns:a16="http://schemas.microsoft.com/office/drawing/2014/main" val="122239794"/>
                    </a:ext>
                  </a:extLst>
                </a:gridCol>
              </a:tblGrid>
              <a:tr h="152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val="4104485025"/>
                  </a:ext>
                </a:extLst>
              </a:tr>
              <a:tr h="913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Молибденит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MoS</a:t>
                      </a:r>
                      <a:r>
                        <a:rPr lang="en-US" sz="13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Гексагонды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Сұрғылт;      жасыл рең байқалады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Анық 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4,7-5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 түсі,өзіне тән жылтырлығы,қаттылығының өте төмен болуы,өте анық жымдастығы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Гидротермальды жолмен қалыптасады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Молибденнің жалғыз ғана шикізаты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val="362759730"/>
                  </a:ext>
                </a:extLst>
              </a:tr>
              <a:tr h="1979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Борнит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r>
                        <a:rPr lang="en-US" sz="1300" b="1" baseline="-25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300" b="1" baseline="-25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Текше;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кристалда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ры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сирек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ұщыраса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ды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, жекелеген түйірлер мен тұтас массалар түрінде кездеседі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4,9-5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Сарғылтым-қызғылт түсі,біршама төмен дәрежелі қаттылығы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және сульфидпен қайтадан баю  белдемдерінде қалыптасады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Омырылым бетінде көкшіл реңмен құлпыра жалтылда-ған сарғылтым-қызғылт түсті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Маңызды мыс рудасы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val="3621344062"/>
                  </a:ext>
                </a:extLst>
              </a:tr>
              <a:tr h="167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Сфалерит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ZnS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Алмасша және 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Ақшыл,кейде ашық сары түстен қою қоңыр түске шейін өзгереді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3,5-4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Өте анық (алты бағытта)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3,9-4,2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Алты бағытта дамыған өте анық жымдастығы сфалеритті өзге ұқсас минералдардан  айырықша даралайды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түзіледі,ол ұдайы галенитпен бірге ұшырасады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Түссіз түрлерінен бастап қою қоңыр, қара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Ең басты мырыш рудасы,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Одан қосалқы түрде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кадмий,цинк,галий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өндірілуі ықтимал.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val="1290280572"/>
                  </a:ext>
                </a:extLst>
              </a:tr>
              <a:tr h="1826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Галенит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chemeClr val="tx1"/>
                          </a:solidFill>
                          <a:effectLst/>
                        </a:rPr>
                        <a:t>PbS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Сұрғылт- қара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2,5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Текше пішінге сәйкес анық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7,5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Өзіне тән түсі, текше пішінге сәйкес келетін жымдастығы,біршама төмен дәрежелі қаттылығы және біршама жоғары дәрежесі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>
                          <a:solidFill>
                            <a:schemeClr val="tx1"/>
                          </a:solidFill>
                          <a:effectLst/>
                        </a:rPr>
                        <a:t>Тек қана гидротермаль-ды кендерде ұшырасады</a:t>
                      </a:r>
                      <a:endParaRPr lang="en-US" sz="13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Қорғасын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дай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өте маңызды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қорғасынрудасы,қорғасын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ның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әлемдік өнімі негізінен осы </a:t>
                      </a: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минералдар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effectLst/>
                        </a:rPr>
                        <a:t>дан </a:t>
                      </a:r>
                      <a:r>
                        <a:rPr lang="kk-KZ" sz="1300" b="1" dirty="0">
                          <a:solidFill>
                            <a:schemeClr val="tx1"/>
                          </a:solidFill>
                          <a:effectLst/>
                        </a:rPr>
                        <a:t>алынады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798" marR="46798" marT="0" marB="0"/>
                </a:tc>
                <a:extLst>
                  <a:ext uri="{0D108BD9-81ED-4DB2-BD59-A6C34878D82A}">
                    <a16:rowId xmlns:a16="http://schemas.microsoft.com/office/drawing/2014/main" val="2819567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3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063298"/>
              </p:ext>
            </p:extLst>
          </p:nvPr>
        </p:nvGraphicFramePr>
        <p:xfrm>
          <a:off x="-2" y="-1"/>
          <a:ext cx="12192004" cy="6705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758">
                  <a:extLst>
                    <a:ext uri="{9D8B030D-6E8A-4147-A177-3AD203B41FA5}">
                      <a16:colId xmlns:a16="http://schemas.microsoft.com/office/drawing/2014/main" val="3398259652"/>
                    </a:ext>
                  </a:extLst>
                </a:gridCol>
                <a:gridCol w="651710">
                  <a:extLst>
                    <a:ext uri="{9D8B030D-6E8A-4147-A177-3AD203B41FA5}">
                      <a16:colId xmlns:a16="http://schemas.microsoft.com/office/drawing/2014/main" val="1067630184"/>
                    </a:ext>
                  </a:extLst>
                </a:gridCol>
                <a:gridCol w="945293">
                  <a:extLst>
                    <a:ext uri="{9D8B030D-6E8A-4147-A177-3AD203B41FA5}">
                      <a16:colId xmlns:a16="http://schemas.microsoft.com/office/drawing/2014/main" val="1319876849"/>
                    </a:ext>
                  </a:extLst>
                </a:gridCol>
                <a:gridCol w="865798">
                  <a:extLst>
                    <a:ext uri="{9D8B030D-6E8A-4147-A177-3AD203B41FA5}">
                      <a16:colId xmlns:a16="http://schemas.microsoft.com/office/drawing/2014/main" val="3807604312"/>
                    </a:ext>
                  </a:extLst>
                </a:gridCol>
                <a:gridCol w="813063">
                  <a:extLst>
                    <a:ext uri="{9D8B030D-6E8A-4147-A177-3AD203B41FA5}">
                      <a16:colId xmlns:a16="http://schemas.microsoft.com/office/drawing/2014/main" val="112502568"/>
                    </a:ext>
                  </a:extLst>
                </a:gridCol>
                <a:gridCol w="600549">
                  <a:extLst>
                    <a:ext uri="{9D8B030D-6E8A-4147-A177-3AD203B41FA5}">
                      <a16:colId xmlns:a16="http://schemas.microsoft.com/office/drawing/2014/main" val="2954589974"/>
                    </a:ext>
                  </a:extLst>
                </a:gridCol>
                <a:gridCol w="759541">
                  <a:extLst>
                    <a:ext uri="{9D8B030D-6E8A-4147-A177-3AD203B41FA5}">
                      <a16:colId xmlns:a16="http://schemas.microsoft.com/office/drawing/2014/main" val="1662939981"/>
                    </a:ext>
                  </a:extLst>
                </a:gridCol>
                <a:gridCol w="974416">
                  <a:extLst>
                    <a:ext uri="{9D8B030D-6E8A-4147-A177-3AD203B41FA5}">
                      <a16:colId xmlns:a16="http://schemas.microsoft.com/office/drawing/2014/main" val="427810856"/>
                    </a:ext>
                  </a:extLst>
                </a:gridCol>
                <a:gridCol w="1912624">
                  <a:extLst>
                    <a:ext uri="{9D8B030D-6E8A-4147-A177-3AD203B41FA5}">
                      <a16:colId xmlns:a16="http://schemas.microsoft.com/office/drawing/2014/main" val="1384064180"/>
                    </a:ext>
                  </a:extLst>
                </a:gridCol>
                <a:gridCol w="1700112">
                  <a:extLst>
                    <a:ext uri="{9D8B030D-6E8A-4147-A177-3AD203B41FA5}">
                      <a16:colId xmlns:a16="http://schemas.microsoft.com/office/drawing/2014/main" val="2206095651"/>
                    </a:ext>
                  </a:extLst>
                </a:gridCol>
                <a:gridCol w="991732">
                  <a:extLst>
                    <a:ext uri="{9D8B030D-6E8A-4147-A177-3AD203B41FA5}">
                      <a16:colId xmlns:a16="http://schemas.microsoft.com/office/drawing/2014/main" val="734895791"/>
                    </a:ext>
                  </a:extLst>
                </a:gridCol>
                <a:gridCol w="1133408">
                  <a:extLst>
                    <a:ext uri="{9D8B030D-6E8A-4147-A177-3AD203B41FA5}">
                      <a16:colId xmlns:a16="http://schemas.microsoft.com/office/drawing/2014/main" val="1195050022"/>
                    </a:ext>
                  </a:extLst>
                </a:gridCol>
              </a:tblGrid>
              <a:tr h="327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3519393"/>
                  </a:ext>
                </a:extLst>
              </a:tr>
              <a:tr h="1666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Антимо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нит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Sb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2-2,5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анық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4,6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Жымдастығының анықтығы және кристалл жақтарындағы тік бағытты шимайлар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Сүрме өндірудің өте маңызды шикізаты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3727318"/>
                  </a:ext>
                </a:extLst>
              </a:tr>
              <a:tr h="1576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Халько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зин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Қою сұрғылт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5,5-5,8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өзіне тән сұрғылт түсі,қаттылығының төмен дәрежесі, илеуге азды-көпті икемділігі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Негізінен сульфидпен қайтадан баю белдемдерінде қалыптасады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Қорғасын-дай 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Мысқа ең бай сульфидтік мысты руда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8598043"/>
                  </a:ext>
                </a:extLst>
              </a:tr>
              <a:tr h="2188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smtClean="0">
                          <a:solidFill>
                            <a:schemeClr val="tx1"/>
                          </a:solidFill>
                          <a:effectLst/>
                        </a:rPr>
                        <a:t>Марка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smtClean="0">
                          <a:solidFill>
                            <a:schemeClr val="tx1"/>
                          </a:solidFill>
                          <a:effectLst/>
                        </a:rPr>
                        <a:t>зит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FeS</a:t>
                      </a:r>
                      <a:r>
                        <a:rPr lang="en-US" sz="1400" b="1" baseline="-25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Ромбылы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Жасыл-сұрғылт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5-6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Нашар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4,6-4,9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Пиритке ұқсайды, бірақ одан найза пішіндес немесе тақташа тұрқылас кристалл мүсіндерімен ерекшеленеді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Көбінесе гидротермаль-ды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Сұрғылт немесе жасыл реңді сары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Күкірт қышқылын алу шикізаты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674781"/>
                  </a:ext>
                </a:extLst>
              </a:tr>
              <a:tr h="9461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Кобаль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тин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CoAsS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Текше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металша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Сұрғылт-қара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5-6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орташа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6-6,5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Қызғылт реңді ақшыл түсі, біршама жоғары дәрежелі қаттылығы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Гидротермаль-ды жолмен түзіледі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chemeClr val="tx1"/>
                          </a:solidFill>
                          <a:effectLst/>
                        </a:rPr>
                        <a:t>Қызғылт реңді ақшыл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Кобальт  рудасы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11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7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712</Words>
  <Application>Microsoft Office PowerPoint</Application>
  <PresentationFormat>Широкоэкранный</PresentationFormat>
  <Paragraphs>242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КҮКІРТ ҚОСЫЛЫСТАР ТУРАЛЫ МӘЛІМЕТТЕР.  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Mevhat</dc:creator>
  <cp:lastModifiedBy>Mevhat</cp:lastModifiedBy>
  <cp:revision>4</cp:revision>
  <dcterms:created xsi:type="dcterms:W3CDTF">2020-02-06T18:55:42Z</dcterms:created>
  <dcterms:modified xsi:type="dcterms:W3CDTF">2020-02-06T19:09:22Z</dcterms:modified>
</cp:coreProperties>
</file>