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9" r:id="rId4"/>
    <p:sldId id="261" r:id="rId5"/>
    <p:sldId id="262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3366E-9AD0-4641-A4FC-441DA52331A0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E21A8-E4F0-42A0-83C0-418905C696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683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085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05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02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098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46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060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905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172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502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152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78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3013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351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17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365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813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95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3C8F072-3D96-47B9-AC1C-0DCB6458F0D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C51015-E645-464C-B0B0-8C8D978E4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012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u.easy-deutsch.de/nomen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easy-deutsch.de/nomen/kasus/dativ/" TargetMode="External"/><Relationship Id="rId2" Type="http://schemas.openxmlformats.org/officeDocument/2006/relationships/hyperlink" Target="https://ru.easy-deutsch.de/prapositione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easy-deutsch.de/artikel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GENITIV –</a:t>
            </a:r>
            <a:r>
              <a:rPr lang="ru-RU" dirty="0" smtClean="0"/>
              <a:t>РОДИТЕЛЬНЫЙ </a:t>
            </a:r>
            <a:r>
              <a:rPr lang="ru-RU" dirty="0" smtClean="0"/>
              <a:t>падеж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6479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0125" y="433477"/>
            <a:ext cx="12342125" cy="1026833"/>
          </a:xfrm>
        </p:spPr>
        <p:txBody>
          <a:bodyPr/>
          <a:lstStyle/>
          <a:p>
            <a:r>
              <a:rPr lang="de-DE" dirty="0" smtClean="0"/>
              <a:t>GENITIV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460310"/>
            <a:ext cx="10363826" cy="4330889"/>
          </a:xfrm>
        </p:spPr>
        <p:txBody>
          <a:bodyPr>
            <a:normAutofit/>
          </a:bodyPr>
          <a:lstStyle/>
          <a:p>
            <a:pPr fontAlgn="base"/>
            <a:r>
              <a:rPr lang="ru-RU" b="1" dirty="0" err="1"/>
              <a:t>Genitiv</a:t>
            </a:r>
            <a:r>
              <a:rPr lang="ru-RU" b="1" dirty="0"/>
              <a:t> показывает принадлежность или владение кем-чем-либо.</a:t>
            </a:r>
            <a:endParaRPr lang="ru-RU" dirty="0"/>
          </a:p>
          <a:p>
            <a:pPr fontAlgn="base"/>
            <a:r>
              <a:rPr lang="ru-RU" dirty="0"/>
              <a:t>Он употребляется в конструкции </a:t>
            </a:r>
            <a:r>
              <a:rPr lang="ru-RU" b="1" dirty="0"/>
              <a:t>Существительное + существительное</a:t>
            </a:r>
            <a:r>
              <a:rPr lang="ru-RU" dirty="0" smtClean="0"/>
              <a:t>.</a:t>
            </a:r>
            <a:endParaRPr lang="de-DE" dirty="0" smtClean="0"/>
          </a:p>
          <a:p>
            <a:pPr fontAlgn="base"/>
            <a:r>
              <a:rPr lang="ru-RU" dirty="0"/>
              <a:t>Контрольный вопрос: „</a:t>
            </a:r>
            <a:r>
              <a:rPr lang="de-DE" dirty="0"/>
              <a:t>Wessen</a:t>
            </a:r>
            <a:r>
              <a:rPr lang="de-DE" dirty="0" smtClean="0"/>
              <a:t>?“</a:t>
            </a:r>
          </a:p>
          <a:p>
            <a:pPr fontAlgn="base"/>
            <a:r>
              <a:rPr lang="de-DE" i="1" dirty="0"/>
              <a:t>„Das Pferd </a:t>
            </a:r>
            <a:r>
              <a:rPr lang="de-DE" b="1" i="1" dirty="0"/>
              <a:t>des Reiters </a:t>
            </a:r>
            <a:r>
              <a:rPr lang="de-DE" i="1" dirty="0"/>
              <a:t>ist weiß.“</a:t>
            </a:r>
            <a:endParaRPr lang="de-DE" dirty="0"/>
          </a:p>
          <a:p>
            <a:pPr fontAlgn="base"/>
            <a:r>
              <a:rPr lang="de-DE" dirty="0"/>
              <a:t>⇒ Wessen Pferd ist weiß? – </a:t>
            </a:r>
            <a:r>
              <a:rPr lang="de-DE" b="1" dirty="0"/>
              <a:t>Des Reiters</a:t>
            </a:r>
            <a:r>
              <a:rPr lang="de-DE" dirty="0"/>
              <a:t>!</a:t>
            </a:r>
          </a:p>
          <a:p>
            <a:pPr fontAlgn="base"/>
            <a:endParaRPr lang="de-DE" dirty="0" smtClean="0"/>
          </a:p>
          <a:p>
            <a:pPr fontAlgn="base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2040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ru-RU" dirty="0" err="1"/>
              <a:t>Genitiv</a:t>
            </a:r>
            <a:r>
              <a:rPr lang="ru-RU" dirty="0"/>
              <a:t> - Особенности</a:t>
            </a:r>
          </a:p>
          <a:p>
            <a:pPr fontAlgn="base"/>
            <a:r>
              <a:rPr lang="ru-RU" dirty="0"/>
              <a:t>​</a:t>
            </a:r>
            <a:r>
              <a:rPr lang="ru-RU" dirty="0">
                <a:hlinkClick r:id="rId2" tooltip="Deutsche Grammatik: Nomen (Substantive)"/>
              </a:rPr>
              <a:t>​Существительные </a:t>
            </a:r>
            <a:r>
              <a:rPr lang="ru-RU" dirty="0"/>
              <a:t>​мужского и среднего рода получают окончание „s“ или „</a:t>
            </a:r>
            <a:r>
              <a:rPr lang="ru-RU" dirty="0" err="1"/>
              <a:t>es</a:t>
            </a:r>
            <a:r>
              <a:rPr lang="ru-RU" dirty="0"/>
              <a:t>“.</a:t>
            </a:r>
          </a:p>
          <a:p>
            <a:pPr fontAlgn="base"/>
            <a:r>
              <a:rPr lang="ru-RU" dirty="0"/>
              <a:t>Окончание „</a:t>
            </a:r>
            <a:r>
              <a:rPr lang="ru-RU" dirty="0" err="1"/>
              <a:t>es</a:t>
            </a:r>
            <a:r>
              <a:rPr lang="ru-RU" dirty="0"/>
              <a:t>“ прибавляется к односложным существительным и существительным, которые оканчиваются на s, ß, x или z.</a:t>
            </a:r>
          </a:p>
          <a:p>
            <a:pPr fontAlgn="base"/>
            <a:r>
              <a:rPr lang="ru-RU" dirty="0"/>
              <a:t>В односложных существительных возможно и „s“, но „</a:t>
            </a:r>
            <a:r>
              <a:rPr lang="ru-RU" dirty="0" err="1"/>
              <a:t>es</a:t>
            </a:r>
            <a:r>
              <a:rPr lang="ru-RU" dirty="0"/>
              <a:t>“ в большинстве случаев звучит лучше:</a:t>
            </a:r>
          </a:p>
          <a:p>
            <a:pPr fontAlgn="base"/>
            <a:r>
              <a:rPr lang="ru-RU" i="1" dirty="0"/>
              <a:t>„</a:t>
            </a:r>
            <a:r>
              <a:rPr lang="ru-RU" i="1" dirty="0" err="1"/>
              <a:t>der</a:t>
            </a:r>
            <a:r>
              <a:rPr lang="ru-RU" i="1" dirty="0"/>
              <a:t> </a:t>
            </a:r>
            <a:r>
              <a:rPr lang="ru-RU" i="1" dirty="0" err="1"/>
              <a:t>Mann</a:t>
            </a:r>
            <a:r>
              <a:rPr lang="ru-RU" i="1" dirty="0"/>
              <a:t>“ – „</a:t>
            </a:r>
            <a:r>
              <a:rPr lang="ru-RU" i="1" dirty="0" err="1"/>
              <a:t>des</a:t>
            </a:r>
            <a:r>
              <a:rPr lang="ru-RU" i="1" dirty="0"/>
              <a:t> </a:t>
            </a:r>
            <a:r>
              <a:rPr lang="ru-RU" i="1" dirty="0" err="1"/>
              <a:t>Mann</a:t>
            </a:r>
            <a:r>
              <a:rPr lang="ru-RU" i="1" dirty="0"/>
              <a:t>(e)</a:t>
            </a:r>
            <a:r>
              <a:rPr lang="ru-RU" b="1" i="1" dirty="0"/>
              <a:t>s</a:t>
            </a:r>
            <a:r>
              <a:rPr lang="ru-RU" i="1" dirty="0"/>
              <a:t>“</a:t>
            </a:r>
            <a:endParaRPr lang="ru-RU" dirty="0"/>
          </a:p>
          <a:p>
            <a:pPr fontAlgn="base"/>
            <a:r>
              <a:rPr lang="ru-RU" dirty="0"/>
              <a:t>У существительных на s, ß, x, z   </a:t>
            </a:r>
            <a:r>
              <a:rPr lang="ru-RU" b="1" dirty="0"/>
              <a:t>​НУЖНО</a:t>
            </a:r>
            <a:r>
              <a:rPr lang="ru-RU" dirty="0"/>
              <a:t>  употребить „</a:t>
            </a:r>
            <a:r>
              <a:rPr lang="ru-RU" dirty="0" err="1"/>
              <a:t>es</a:t>
            </a:r>
            <a:r>
              <a:rPr lang="ru-RU" dirty="0"/>
              <a:t>“:</a:t>
            </a:r>
          </a:p>
          <a:p>
            <a:pPr fontAlgn="base"/>
            <a:r>
              <a:rPr lang="ru-RU" i="1" dirty="0"/>
              <a:t>„</a:t>
            </a:r>
            <a:r>
              <a:rPr lang="ru-RU" i="1" dirty="0" err="1"/>
              <a:t>der</a:t>
            </a:r>
            <a:r>
              <a:rPr lang="ru-RU" i="1" dirty="0"/>
              <a:t> </a:t>
            </a:r>
            <a:r>
              <a:rPr lang="ru-RU" i="1" dirty="0" err="1"/>
              <a:t>Platz</a:t>
            </a:r>
            <a:r>
              <a:rPr lang="ru-RU" i="1" dirty="0"/>
              <a:t>“ – „</a:t>
            </a:r>
            <a:r>
              <a:rPr lang="ru-RU" i="1" dirty="0" err="1"/>
              <a:t>des</a:t>
            </a:r>
            <a:r>
              <a:rPr lang="ru-RU" i="1" dirty="0"/>
              <a:t> </a:t>
            </a:r>
            <a:r>
              <a:rPr lang="ru-RU" i="1" dirty="0" err="1"/>
              <a:t>Platz</a:t>
            </a:r>
            <a:r>
              <a:rPr lang="ru-RU" b="1" i="1" dirty="0" err="1"/>
              <a:t>es</a:t>
            </a:r>
            <a:r>
              <a:rPr lang="ru-RU" i="1" dirty="0"/>
              <a:t>“</a:t>
            </a:r>
            <a:endParaRPr lang="ru-RU" dirty="0"/>
          </a:p>
          <a:p>
            <a:pPr fontAlgn="base"/>
            <a:r>
              <a:rPr lang="ru-RU" dirty="0" err="1"/>
              <a:t>Genitiv</a:t>
            </a:r>
            <a:r>
              <a:rPr lang="ru-RU" dirty="0"/>
              <a:t> в конструкции существительное + существительное</a:t>
            </a:r>
          </a:p>
          <a:p>
            <a:pPr fontAlgn="base"/>
            <a:r>
              <a:rPr lang="ru-RU" b="1" dirty="0"/>
              <a:t>В этой конструкции </a:t>
            </a:r>
            <a:r>
              <a:rPr lang="ru-RU" b="1" dirty="0" err="1"/>
              <a:t>Genitiv</a:t>
            </a:r>
            <a:r>
              <a:rPr lang="ru-RU" b="1" dirty="0"/>
              <a:t> всегда указывает на принадлежность, т.е. на владельца/собственника.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828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8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95254225"/>
              </p:ext>
            </p:extLst>
          </p:nvPr>
        </p:nvGraphicFramePr>
        <p:xfrm>
          <a:off x="1665025" y="0"/>
          <a:ext cx="10017458" cy="9418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008729"/>
                <a:gridCol w="5008729"/>
              </a:tblGrid>
              <a:tr h="1027482">
                <a:tc>
                  <a:txBody>
                    <a:bodyPr/>
                    <a:lstStyle/>
                    <a:p>
                      <a:pPr fontAlgn="base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Совет:</a:t>
                      </a:r>
                      <a:endParaRPr lang="ru-RU" sz="1800" b="0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r>
                        <a:rPr lang="de-DE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Genitiv 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часто можно обойти с помощью простого трюка: между двумя существительными вставляется </a:t>
                      </a:r>
                      <a:r>
                        <a:rPr lang="ru-RU" sz="1800" b="0" i="0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 tooltip="Deutsche Grammatik: Präpositionen"/>
                        </a:rPr>
                        <a:t>​предлог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"</a:t>
                      </a:r>
                      <a:r>
                        <a:rPr lang="de-DE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von". 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Т.к. предлог "</a:t>
                      </a:r>
                      <a:r>
                        <a:rPr lang="de-DE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von" 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требует падежа </a:t>
                      </a:r>
                      <a:r>
                        <a:rPr lang="de-DE" sz="1800" b="0" i="0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Deutsche Grammatik: 1.03.3 Der Dativ"/>
                        </a:rPr>
                        <a:t>Dativ,</a:t>
                      </a:r>
                      <a:r>
                        <a:rPr lang="de-DE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 </a:t>
                      </a:r>
                      <a:r>
                        <a:rPr lang="de-DE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Genitiv 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больше не нужен.</a:t>
                      </a:r>
                    </a:p>
                    <a:p>
                      <a:pPr fontAlgn="base"/>
                      <a:r>
                        <a:rPr lang="ru-RU" sz="18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„</a:t>
                      </a:r>
                      <a:r>
                        <a:rPr lang="de-DE" sz="18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Das Pferd</a:t>
                      </a:r>
                      <a:r>
                        <a:rPr lang="de-DE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des Reiters</a:t>
                      </a:r>
                      <a:r>
                        <a:rPr lang="de-DE" sz="18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ist weiß.</a:t>
                      </a:r>
                      <a:r>
                        <a:rPr lang="de-DE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 = </a:t>
                      </a:r>
                      <a:r>
                        <a:rPr lang="de-DE" sz="18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„Das Pferd von </a:t>
                      </a:r>
                      <a:r>
                        <a:rPr lang="de-DE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 Reiter</a:t>
                      </a:r>
                      <a:r>
                        <a:rPr lang="de-DE" sz="18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ist weiß.“</a:t>
                      </a:r>
                      <a:endParaRPr lang="de-DE" sz="1800" b="0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208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4370"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Особенность: конструкции существительное + существительное с собственными именами</a:t>
                      </a:r>
                      <a:endParaRPr lang="ru-RU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Т.к. 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tooltip="Deutsche Grammatik: Artikel"/>
                        </a:rPr>
                        <a:t>​артикль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отсутствует,  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Genitiv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образуется по-другому:</a:t>
                      </a:r>
                    </a:p>
                    <a:p>
                      <a:pPr fontAlgn="base"/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„</a:t>
                      </a:r>
                      <a:r>
                        <a:rPr lang="ru-RU" sz="18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Holgers</a:t>
                      </a:r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Pferd</a:t>
                      </a:r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ist</a:t>
                      </a:r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weiß</a:t>
                      </a:r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.“</a:t>
                      </a:r>
                      <a:endParaRPr lang="ru-RU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​Собственное имя переставляется вперед и получает окончание „s“ (аналогично и при женских именах!)</a:t>
                      </a:r>
                    </a:p>
                    <a:p>
                      <a:pPr fontAlgn="base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Если имя собственное оканчивается на  s, ß, x или z, то оно получает апостроф:</a:t>
                      </a:r>
                    </a:p>
                    <a:p>
                      <a:pPr fontAlgn="base"/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„</a:t>
                      </a:r>
                      <a:r>
                        <a:rPr lang="ru-RU" sz="18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Hans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´</a:t>
                      </a:r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Pferd</a:t>
                      </a:r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ist</a:t>
                      </a:r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weiß</a:t>
                      </a:r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.“</a:t>
                      </a:r>
                      <a:endParaRPr lang="ru-RU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08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08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08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08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08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08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08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82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Genitiv | Употребление и склонение | Грамматика - EasyDeutsch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28" y="2906973"/>
            <a:ext cx="11069171" cy="232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45544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120</TotalTime>
  <Words>48</Words>
  <Application>Microsoft Office PowerPoint</Application>
  <PresentationFormat>Широкоэкранный</PresentationFormat>
  <Paragraphs>25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Bookman Old Style</vt:lpstr>
      <vt:lpstr>Calibri</vt:lpstr>
      <vt:lpstr>Tw Cen MT</vt:lpstr>
      <vt:lpstr>Капля</vt:lpstr>
      <vt:lpstr>GENITIV –РОДИТЕЛЬНЫЙ падеж</vt:lpstr>
      <vt:lpstr>GENITIV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Akkusativ –винительный падеж</dc:title>
  <dc:creator>1</dc:creator>
  <cp:lastModifiedBy>1</cp:lastModifiedBy>
  <cp:revision>8</cp:revision>
  <dcterms:created xsi:type="dcterms:W3CDTF">2020-07-15T11:15:53Z</dcterms:created>
  <dcterms:modified xsi:type="dcterms:W3CDTF">2021-01-13T13:17:26Z</dcterms:modified>
</cp:coreProperties>
</file>