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3366E-9AD0-4641-A4FC-441DA52331A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E21A8-E4F0-42A0-83C0-418905C6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8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E21A8-E4F0-42A0-83C0-418905C6963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129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08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05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02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09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46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06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905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17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502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15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78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3013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35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17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365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813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95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01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 DATIV–</a:t>
            </a:r>
            <a:r>
              <a:rPr lang="ru-RU" dirty="0" smtClean="0"/>
              <a:t>дательный падеж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479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692785"/>
            <a:ext cx="10364451" cy="1026833"/>
          </a:xfrm>
        </p:spPr>
        <p:txBody>
          <a:bodyPr/>
          <a:lstStyle/>
          <a:p>
            <a:r>
              <a:rPr lang="de-DE" dirty="0" smtClean="0"/>
              <a:t>DATIV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460310"/>
            <a:ext cx="10363826" cy="43308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cap="none" dirty="0" smtClean="0"/>
          </a:p>
          <a:p>
            <a:pPr marL="0" indent="0">
              <a:buNone/>
            </a:pPr>
            <a:r>
              <a:rPr lang="ru-RU" cap="none" dirty="0" smtClean="0"/>
              <a:t>Вспомним</a:t>
            </a:r>
            <a:r>
              <a:rPr lang="ru-RU" cap="none" dirty="0" smtClean="0"/>
              <a:t>, что такое именительный и </a:t>
            </a:r>
            <a:r>
              <a:rPr lang="ru-RU" cap="none" dirty="0" smtClean="0"/>
              <a:t>дательный </a:t>
            </a:r>
            <a:r>
              <a:rPr lang="ru-RU" cap="none" dirty="0" smtClean="0"/>
              <a:t>падежи. В первом случае мы просто называем предмет и задаем вопросы: кто? что? Во втором случае мы определяем, </a:t>
            </a:r>
            <a:r>
              <a:rPr lang="ru-RU" cap="none" dirty="0" smtClean="0"/>
              <a:t>кому </a:t>
            </a:r>
            <a:r>
              <a:rPr lang="ru-RU" cap="none" dirty="0" smtClean="0"/>
              <a:t>мы говорим, дарим, и </a:t>
            </a:r>
            <a:r>
              <a:rPr lang="ru-RU" cap="none" dirty="0" err="1" smtClean="0"/>
              <a:t>тд</a:t>
            </a:r>
            <a:r>
              <a:rPr lang="ru-RU" cap="none" dirty="0" smtClean="0"/>
              <a:t>. </a:t>
            </a:r>
            <a:r>
              <a:rPr lang="ru-RU" cap="none" dirty="0" smtClean="0"/>
              <a:t>и </a:t>
            </a:r>
            <a:r>
              <a:rPr lang="ru-RU" cap="none" dirty="0" smtClean="0"/>
              <a:t>задаем вопросы: </a:t>
            </a:r>
            <a:r>
              <a:rPr lang="ru-RU" cap="none" dirty="0" smtClean="0"/>
              <a:t>кому? </a:t>
            </a:r>
            <a:r>
              <a:rPr lang="ru-RU" cap="none" dirty="0"/>
              <a:t>г</a:t>
            </a:r>
            <a:r>
              <a:rPr lang="ru-RU" cap="none" dirty="0" smtClean="0"/>
              <a:t>де?</a:t>
            </a:r>
            <a:r>
              <a:rPr lang="ru-RU" cap="none" dirty="0" smtClean="0"/>
              <a:t>  </a:t>
            </a:r>
            <a:endParaRPr lang="ru-RU" cap="none" dirty="0" smtClean="0"/>
          </a:p>
          <a:p>
            <a:pPr marL="0" indent="0">
              <a:buNone/>
            </a:pPr>
            <a:r>
              <a:rPr lang="ru-RU" cap="none" dirty="0" smtClean="0"/>
              <a:t>Сравним</a:t>
            </a:r>
            <a:r>
              <a:rPr lang="ru-RU" cap="none" dirty="0" smtClean="0"/>
              <a:t>:</a:t>
            </a:r>
          </a:p>
          <a:p>
            <a:pPr marL="457200" indent="-457200">
              <a:buAutoNum type="arabicPeriod"/>
            </a:pPr>
            <a:r>
              <a:rPr lang="ru-RU" cap="none" dirty="0" smtClean="0"/>
              <a:t>Это </a:t>
            </a:r>
            <a:r>
              <a:rPr lang="ru-RU" cap="none" dirty="0" smtClean="0"/>
              <a:t>преподаватель. </a:t>
            </a:r>
            <a:endParaRPr lang="ru-RU" cap="none" dirty="0" smtClean="0"/>
          </a:p>
          <a:p>
            <a:pPr marL="457200" indent="-457200">
              <a:buAutoNum type="arabicPeriod"/>
            </a:pPr>
            <a:r>
              <a:rPr lang="ru-RU" cap="none" dirty="0" smtClean="0"/>
              <a:t>Я </a:t>
            </a:r>
            <a:r>
              <a:rPr lang="ru-RU" cap="none" dirty="0" smtClean="0"/>
              <a:t>пишу сообщение преподавателю</a:t>
            </a:r>
            <a:r>
              <a:rPr lang="ru-RU" cap="none" dirty="0" smtClean="0"/>
              <a:t>.</a:t>
            </a:r>
            <a:endParaRPr lang="de-DE" cap="none" dirty="0" smtClean="0"/>
          </a:p>
          <a:p>
            <a:pPr marL="0" indent="0">
              <a:buNone/>
            </a:pPr>
            <a:r>
              <a:rPr lang="ru-RU" cap="none" dirty="0" smtClean="0"/>
              <a:t>Мы уже знаем винительный падеж. Это самый «легкий» падеж. Помните ли, почему?</a:t>
            </a:r>
            <a:endParaRPr lang="ru-RU" cap="none" dirty="0" smtClean="0"/>
          </a:p>
        </p:txBody>
      </p:sp>
    </p:spTree>
    <p:extLst>
      <p:ext uri="{BB962C8B-B14F-4D97-AF65-F5344CB8AC3E}">
        <p14:creationId xmlns:p14="http://schemas.microsoft.com/office/powerpoint/2010/main" val="1702040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8299" y="1419367"/>
            <a:ext cx="10049301" cy="54592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Сравним русские и немецкие предложения</a:t>
            </a:r>
            <a:r>
              <a:rPr lang="de-DE" sz="4000" dirty="0" smtClean="0">
                <a:latin typeface="Bookman Old Style" panose="02050604050505020204" pitchFamily="18" charset="0"/>
              </a:rPr>
              <a:t/>
            </a:r>
            <a:br>
              <a:rPr lang="de-DE" sz="4000" dirty="0" smtClean="0">
                <a:latin typeface="Bookman Old Style" panose="02050604050505020204" pitchFamily="18" charset="0"/>
              </a:rPr>
            </a:br>
            <a:r>
              <a:rPr lang="de-DE" sz="4000" dirty="0">
                <a:latin typeface="Bookman Old Style" panose="02050604050505020204" pitchFamily="18" charset="0"/>
              </a:rPr>
              <a:t/>
            </a:r>
            <a:br>
              <a:rPr lang="de-DE" sz="4000" dirty="0">
                <a:latin typeface="Bookman Old Style" panose="02050604050505020204" pitchFamily="18" charset="0"/>
              </a:rPr>
            </a:br>
            <a:r>
              <a:rPr lang="de-DE" sz="4000" dirty="0" smtClean="0">
                <a:latin typeface="Bookman Old Style" panose="02050604050505020204" pitchFamily="18" charset="0"/>
              </a:rPr>
              <a:t/>
            </a:r>
            <a:br>
              <a:rPr lang="de-DE" sz="4000" dirty="0" smtClean="0">
                <a:latin typeface="Bookman Old Style" panose="02050604050505020204" pitchFamily="18" charset="0"/>
              </a:rPr>
            </a:br>
            <a:endParaRPr lang="ru-RU" sz="4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71305779"/>
              </p:ext>
            </p:extLst>
          </p:nvPr>
        </p:nvGraphicFramePr>
        <p:xfrm>
          <a:off x="1071349" y="1419367"/>
          <a:ext cx="10363200" cy="36357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81600"/>
                <a:gridCol w="5181600"/>
              </a:tblGrid>
              <a:tr h="401835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Он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помогает пожилому человеку.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Er hilft </a:t>
                      </a:r>
                      <a:r>
                        <a:rPr lang="de-DE" b="0" u="sng" dirty="0" smtClean="0">
                          <a:solidFill>
                            <a:schemeClr val="tx1"/>
                          </a:solidFill>
                        </a:rPr>
                        <a:t>einem</a:t>
                      </a:r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 alten</a:t>
                      </a:r>
                      <a:r>
                        <a:rPr lang="de-DE" b="0" baseline="0" dirty="0" smtClean="0">
                          <a:solidFill>
                            <a:schemeClr val="tx1"/>
                          </a:solidFill>
                        </a:rPr>
                        <a:t> Mann.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741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Он живет в частном доме.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Er wohnt in </a:t>
                      </a:r>
                      <a:r>
                        <a:rPr lang="de-DE" u="sng" dirty="0" smtClean="0">
                          <a:solidFill>
                            <a:schemeClr val="tx1"/>
                          </a:solidFill>
                        </a:rPr>
                        <a:t>einem</a:t>
                      </a:r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 Privathaus..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741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Я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подарю сестре книгу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Ich </a:t>
                      </a:r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schenke </a:t>
                      </a:r>
                      <a:r>
                        <a:rPr lang="de-DE" u="sng" dirty="0" smtClean="0">
                          <a:solidFill>
                            <a:schemeClr val="tx1"/>
                          </a:solidFill>
                        </a:rPr>
                        <a:t>meiner</a:t>
                      </a:r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 Schwester das Buch.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741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Мы возвращаем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деньги банку.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Wir geben der</a:t>
                      </a:r>
                      <a:r>
                        <a:rPr lang="de-DE" baseline="0" dirty="0" smtClean="0">
                          <a:solidFill>
                            <a:schemeClr val="tx1"/>
                          </a:solidFill>
                        </a:rPr>
                        <a:t> Bank das Geld zurück.</a:t>
                      </a:r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741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 русском языке существительные разных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родов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меняют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окончание и в этом состоит склонение, т.е.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изменение по падежам.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 немецком языке склонение или изменение по падежам выглядит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как изменение артикля. Окончание меняется лишь в некоторых случаях. 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223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Nominativ             </a:t>
            </a:r>
            <a:r>
              <a:rPr lang="de-DE" dirty="0" smtClean="0"/>
              <a:t>DATIV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709208"/>
              </p:ext>
            </p:extLst>
          </p:nvPr>
        </p:nvGraphicFramePr>
        <p:xfrm>
          <a:off x="914400" y="2366963"/>
          <a:ext cx="10363200" cy="3840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1600"/>
                <a:gridCol w="518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wer?</a:t>
                      </a:r>
                      <a:r>
                        <a:rPr lang="de-DE" b="0" baseline="0" dirty="0" smtClean="0">
                          <a:solidFill>
                            <a:schemeClr val="tx1"/>
                          </a:solidFill>
                        </a:rPr>
                        <a:t> was?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baseline="0" dirty="0" smtClean="0">
                          <a:solidFill>
                            <a:schemeClr val="tx1"/>
                          </a:solidFill>
                        </a:rPr>
                        <a:t>wem? wo?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die  Wohnung</a:t>
                      </a:r>
                      <a:r>
                        <a:rPr lang="de-DE" cap="none" baseline="0" dirty="0" smtClean="0"/>
                        <a:t>    </a:t>
                      </a:r>
                    </a:p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das Buch</a:t>
                      </a:r>
                      <a:r>
                        <a:rPr lang="de-DE" cap="none" baseline="0" dirty="0" smtClean="0"/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der Lehrer</a:t>
                      </a:r>
                      <a:r>
                        <a:rPr lang="de-DE" cap="none" baseline="0" dirty="0" smtClean="0"/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_______________________</a:t>
                      </a:r>
                    </a:p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die Menschen</a:t>
                      </a:r>
                      <a:r>
                        <a:rPr lang="de-DE" cap="none" baseline="0" dirty="0" smtClean="0"/>
                        <a:t> </a:t>
                      </a:r>
                      <a:r>
                        <a:rPr lang="ru-RU" cap="none" baseline="0" dirty="0" smtClean="0"/>
                        <a:t>(</a:t>
                      </a:r>
                      <a:r>
                        <a:rPr lang="ru-RU" cap="none" baseline="0" dirty="0" err="1" smtClean="0"/>
                        <a:t>мн.ч</a:t>
                      </a:r>
                      <a:r>
                        <a:rPr lang="ru-RU" cap="none" baseline="0" dirty="0" smtClean="0"/>
                        <a:t>.)</a:t>
                      </a:r>
                      <a:endParaRPr lang="de-DE" cap="none" baseline="0" dirty="0" smtClean="0"/>
                    </a:p>
                    <a:p>
                      <a:pPr marL="0" indent="0">
                        <a:buNone/>
                      </a:pPr>
                      <a:r>
                        <a:rPr lang="de-DE" cap="none" baseline="0" dirty="0" smtClean="0"/>
                        <a:t>die Kleider</a:t>
                      </a:r>
                      <a:endParaRPr lang="de-DE" cap="none" baseline="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cap="none" dirty="0" smtClean="0"/>
                        <a:t>der </a:t>
                      </a:r>
                      <a:r>
                        <a:rPr lang="de-DE" cap="none" dirty="0" smtClean="0"/>
                        <a:t>Wohnung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cap="none" dirty="0" smtClean="0"/>
                        <a:t>dem </a:t>
                      </a:r>
                      <a:r>
                        <a:rPr lang="de-DE" cap="none" dirty="0" smtClean="0"/>
                        <a:t>Buch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cap="none" dirty="0" smtClean="0"/>
                        <a:t>dem </a:t>
                      </a:r>
                      <a:r>
                        <a:rPr lang="de-DE" cap="none" dirty="0" smtClean="0"/>
                        <a:t>Lehrer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cap="none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cap="none" dirty="0" smtClean="0"/>
                        <a:t>den </a:t>
                      </a:r>
                      <a:r>
                        <a:rPr lang="de-DE" cap="none" dirty="0" smtClean="0"/>
                        <a:t>Menschen</a:t>
                      </a:r>
                      <a:r>
                        <a:rPr lang="ru-RU" cap="none" dirty="0" smtClean="0"/>
                        <a:t> (</a:t>
                      </a:r>
                      <a:r>
                        <a:rPr lang="ru-RU" cap="none" dirty="0" err="1" smtClean="0"/>
                        <a:t>мн.ч</a:t>
                      </a:r>
                      <a:r>
                        <a:rPr lang="ru-RU" cap="none" dirty="0" smtClean="0"/>
                        <a:t>.)</a:t>
                      </a:r>
                    </a:p>
                    <a:p>
                      <a:r>
                        <a:rPr lang="de-DE" dirty="0" smtClean="0"/>
                        <a:t>den Kleider</a:t>
                      </a:r>
                      <a:r>
                        <a:rPr lang="de-DE" u="sng" dirty="0" smtClean="0"/>
                        <a:t>n</a:t>
                      </a:r>
                      <a:endParaRPr lang="ru-RU" u="sng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Итак, изменяется все артикли! Эти формы надо запомнить! Дательный падеж является сложной формой.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Стрелка вправо 3"/>
          <p:cNvSpPr/>
          <p:nvPr/>
        </p:nvSpPr>
        <p:spPr>
          <a:xfrm>
            <a:off x="5606483" y="117428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828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Nominativ             </a:t>
            </a:r>
            <a:r>
              <a:rPr lang="de-DE" dirty="0" smtClean="0"/>
              <a:t>DATIV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2529645"/>
              </p:ext>
            </p:extLst>
          </p:nvPr>
        </p:nvGraphicFramePr>
        <p:xfrm>
          <a:off x="914400" y="2366963"/>
          <a:ext cx="10363200" cy="3022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1600"/>
                <a:gridCol w="518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wer?</a:t>
                      </a:r>
                      <a:r>
                        <a:rPr lang="de-DE" b="0" baseline="0" dirty="0" smtClean="0">
                          <a:solidFill>
                            <a:schemeClr val="tx1"/>
                          </a:solidFill>
                        </a:rPr>
                        <a:t> was?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baseline="0" dirty="0" smtClean="0">
                          <a:solidFill>
                            <a:schemeClr val="tx1"/>
                          </a:solidFill>
                        </a:rPr>
                        <a:t>wem? wo?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eine  Wohnung</a:t>
                      </a:r>
                      <a:r>
                        <a:rPr lang="de-DE" cap="none" baseline="0" dirty="0" smtClean="0"/>
                        <a:t>    </a:t>
                      </a:r>
                    </a:p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ein Buch</a:t>
                      </a:r>
                      <a:r>
                        <a:rPr lang="de-DE" cap="none" baseline="0" dirty="0" smtClean="0"/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ein Lehrer</a:t>
                      </a:r>
                      <a:r>
                        <a:rPr lang="de-DE" cap="none" baseline="0" dirty="0" smtClean="0"/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de-DE" cap="none" dirty="0" smtClean="0"/>
                        <a:t>_______________________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cap="none" dirty="0" smtClean="0"/>
                        <a:t>Menschen</a:t>
                      </a:r>
                      <a:r>
                        <a:rPr lang="de-DE" cap="none" baseline="0" dirty="0" smtClean="0"/>
                        <a:t> </a:t>
                      </a:r>
                      <a:r>
                        <a:rPr lang="ru-RU" cap="none" baseline="0" dirty="0" smtClean="0"/>
                        <a:t>(</a:t>
                      </a:r>
                      <a:r>
                        <a:rPr lang="ru-RU" cap="none" baseline="0" dirty="0" err="1" smtClean="0"/>
                        <a:t>мн.ч</a:t>
                      </a:r>
                      <a:r>
                        <a:rPr lang="ru-RU" cap="none" baseline="0" dirty="0" smtClean="0"/>
                        <a:t>.)</a:t>
                      </a:r>
                      <a:endParaRPr lang="de-DE" cap="none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cap="none" baseline="0" dirty="0" smtClean="0"/>
                        <a:t>Kleider</a:t>
                      </a:r>
                      <a:endParaRPr lang="de-DE" cap="none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cap="none" dirty="0" smtClean="0"/>
                        <a:t>einer </a:t>
                      </a:r>
                      <a:r>
                        <a:rPr lang="de-DE" cap="none" dirty="0" smtClean="0"/>
                        <a:t>Wohnung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cap="none" dirty="0" smtClean="0"/>
                        <a:t>einem </a:t>
                      </a:r>
                      <a:r>
                        <a:rPr lang="de-DE" cap="none" dirty="0" smtClean="0"/>
                        <a:t>Buch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cap="none" dirty="0" smtClean="0"/>
                        <a:t>einem </a:t>
                      </a:r>
                      <a:r>
                        <a:rPr lang="de-DE" cap="none" dirty="0" smtClean="0"/>
                        <a:t>Lehrer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cap="none" dirty="0" smtClean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e-DE" cap="none" dirty="0" smtClean="0"/>
                        <a:t>Menschen</a:t>
                      </a:r>
                      <a:r>
                        <a:rPr lang="ru-RU" cap="none" dirty="0" smtClean="0"/>
                        <a:t> </a:t>
                      </a:r>
                      <a:r>
                        <a:rPr lang="ru-RU" cap="none" dirty="0" smtClean="0"/>
                        <a:t>(</a:t>
                      </a:r>
                      <a:r>
                        <a:rPr lang="ru-RU" cap="none" dirty="0" err="1" smtClean="0"/>
                        <a:t>мн.ч</a:t>
                      </a:r>
                      <a:r>
                        <a:rPr lang="ru-RU" cap="none" dirty="0" smtClean="0"/>
                        <a:t>.)</a:t>
                      </a:r>
                      <a:endParaRPr lang="de-DE" cap="none" dirty="0" smtClean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e-DE" cap="none" dirty="0" smtClean="0"/>
                        <a:t>Kleider</a:t>
                      </a:r>
                      <a:r>
                        <a:rPr lang="de-DE" u="sng" cap="none" dirty="0" smtClean="0"/>
                        <a:t>n</a:t>
                      </a:r>
                      <a:endParaRPr lang="ru-RU" u="sng" cap="none" dirty="0" smtClean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ru-RU" cap="none" baseline="0" dirty="0" smtClean="0"/>
                    </a:p>
                    <a:p>
                      <a:pPr marL="0" indent="0">
                        <a:buNone/>
                      </a:pPr>
                      <a:r>
                        <a:rPr lang="ru-RU" cap="none" baseline="0" dirty="0" smtClean="0"/>
                        <a:t>Это формы неопределенного артикля. Также изменяется и отрицательный артикль </a:t>
                      </a:r>
                      <a:r>
                        <a:rPr lang="de-DE" cap="none" baseline="0" dirty="0" smtClean="0"/>
                        <a:t>kein </a:t>
                      </a:r>
                      <a:r>
                        <a:rPr lang="ru-RU" cap="none" baseline="0" dirty="0" smtClean="0"/>
                        <a:t>и притяжательные местоимения</a:t>
                      </a:r>
                      <a:r>
                        <a:rPr lang="de-DE" cap="none" baseline="0" dirty="0" smtClean="0"/>
                        <a:t> mein, dein, sein..</a:t>
                      </a:r>
                      <a:r>
                        <a:rPr lang="ru-RU" cap="none" baseline="0" dirty="0" smtClean="0"/>
                        <a:t>.</a:t>
                      </a:r>
                      <a:endParaRPr lang="de-DE" cap="none" baseline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cap="none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98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Bookman Old Style" panose="02050604050505020204" pitchFamily="18" charset="0"/>
              </a:rPr>
              <a:t>А вот как изменяются личные местоимения в </a:t>
            </a:r>
            <a:r>
              <a:rPr lang="ru-RU" sz="2800" dirty="0" smtClean="0">
                <a:latin typeface="Bookman Old Style" panose="02050604050505020204" pitchFamily="18" charset="0"/>
              </a:rPr>
              <a:t>ДАТЕЛЬНОМ </a:t>
            </a:r>
            <a:r>
              <a:rPr lang="ru-RU" sz="2800" dirty="0" smtClean="0">
                <a:latin typeface="Bookman Old Style" panose="02050604050505020204" pitchFamily="18" charset="0"/>
              </a:rPr>
              <a:t>падеже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60530908"/>
              </p:ext>
            </p:extLst>
          </p:nvPr>
        </p:nvGraphicFramePr>
        <p:xfrm>
          <a:off x="914400" y="2366963"/>
          <a:ext cx="10363200" cy="3972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1600"/>
                <a:gridCol w="5181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Именительный падеж</a:t>
                      </a:r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- Nominativ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кто? что?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Дательный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падеж</a:t>
                      </a:r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de-DE" b="0" dirty="0" smtClean="0">
                          <a:solidFill>
                            <a:schemeClr val="tx1"/>
                          </a:solidFill>
                        </a:rPr>
                        <a:t>Dativ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кому? где?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ich</a:t>
                      </a:r>
                      <a:r>
                        <a:rPr lang="ru-RU" dirty="0" smtClean="0"/>
                        <a:t>-я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mir</a:t>
                      </a:r>
                      <a:r>
                        <a:rPr lang="ru-RU" dirty="0" smtClean="0"/>
                        <a:t>- мне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du</a:t>
                      </a:r>
                      <a:r>
                        <a:rPr lang="ru-RU" dirty="0" smtClean="0"/>
                        <a:t>-ты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dir</a:t>
                      </a:r>
                      <a:r>
                        <a:rPr lang="ru-RU" dirty="0" smtClean="0"/>
                        <a:t>- тебе</a:t>
                      </a:r>
                      <a:endParaRPr lang="ru-RU" dirty="0"/>
                    </a:p>
                  </a:txBody>
                  <a:tcPr/>
                </a:tc>
              </a:tr>
              <a:tr h="328242">
                <a:tc>
                  <a:txBody>
                    <a:bodyPr/>
                    <a:lstStyle/>
                    <a:p>
                      <a:r>
                        <a:rPr lang="de-DE" dirty="0" smtClean="0"/>
                        <a:t>er</a:t>
                      </a:r>
                      <a:r>
                        <a:rPr lang="ru-RU" dirty="0" smtClean="0"/>
                        <a:t>-он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ihm</a:t>
                      </a:r>
                      <a:r>
                        <a:rPr lang="ru-RU" dirty="0" smtClean="0"/>
                        <a:t>- ему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sie</a:t>
                      </a:r>
                      <a:r>
                        <a:rPr lang="ru-RU" dirty="0" smtClean="0"/>
                        <a:t>-она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ihr</a:t>
                      </a:r>
                      <a:r>
                        <a:rPr lang="ru-RU" dirty="0" smtClean="0"/>
                        <a:t>- ей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es</a:t>
                      </a:r>
                      <a:r>
                        <a:rPr lang="ru-RU" dirty="0" smtClean="0"/>
                        <a:t>-оно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im</a:t>
                      </a:r>
                      <a:r>
                        <a:rPr lang="ru-RU" dirty="0" smtClean="0"/>
                        <a:t>- ему </a:t>
                      </a:r>
                      <a:r>
                        <a:rPr lang="ru-RU" dirty="0" smtClean="0"/>
                        <a:t>(для сущ. </a:t>
                      </a:r>
                      <a:r>
                        <a:rPr lang="ru-RU" dirty="0" err="1" smtClean="0"/>
                        <a:t>ср.р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wir</a:t>
                      </a:r>
                      <a:r>
                        <a:rPr lang="ru-RU" dirty="0" smtClean="0"/>
                        <a:t>-мы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uns</a:t>
                      </a:r>
                      <a:r>
                        <a:rPr lang="ru-RU" dirty="0" smtClean="0"/>
                        <a:t>- </a:t>
                      </a:r>
                      <a:r>
                        <a:rPr lang="ru-RU" dirty="0" smtClean="0"/>
                        <a:t>нам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ihr</a:t>
                      </a:r>
                      <a:r>
                        <a:rPr lang="ru-RU" dirty="0" smtClean="0"/>
                        <a:t>-вы (к </a:t>
                      </a:r>
                      <a:r>
                        <a:rPr lang="ru-RU" dirty="0" err="1" smtClean="0"/>
                        <a:t>неск.людям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euch-</a:t>
                      </a:r>
                      <a:r>
                        <a:rPr lang="ru-RU" dirty="0" smtClean="0"/>
                        <a:t>вам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sie-</a:t>
                      </a:r>
                      <a:r>
                        <a:rPr lang="ru-RU" dirty="0" smtClean="0"/>
                        <a:t>они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ihnen</a:t>
                      </a:r>
                      <a:r>
                        <a:rPr lang="ru-RU" dirty="0" smtClean="0"/>
                        <a:t>-им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Sie</a:t>
                      </a:r>
                      <a:r>
                        <a:rPr lang="ru-RU" dirty="0" smtClean="0"/>
                        <a:t>-Вы (</a:t>
                      </a:r>
                      <a:r>
                        <a:rPr lang="ru-RU" dirty="0" err="1" smtClean="0"/>
                        <a:t>вежл.ф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Ihnen-</a:t>
                      </a:r>
                      <a:r>
                        <a:rPr lang="ru-RU" dirty="0" smtClean="0"/>
                        <a:t> Вам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822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некоторых глаголов с дательным падежом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SCHREIBEN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ПИСАТЬ</a:t>
            </a:r>
            <a:endParaRPr lang="de-DE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SAGEN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ГОВОРИТЬ, СКАЗАТЬ</a:t>
            </a:r>
            <a:endParaRPr lang="de-DE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ANTWORTEN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ОТВЕЧАТЬ</a:t>
            </a:r>
            <a:endParaRPr lang="de-DE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GEHÖREN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ПРИНАДЛЕЖАТЬ</a:t>
            </a:r>
            <a:endParaRPr lang="de-DE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SCHENKEN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ДАРИТЬ</a:t>
            </a:r>
            <a:endParaRPr lang="de-DE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HELFEN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ПОМОГАТЬ</a:t>
            </a:r>
            <a:endParaRPr lang="de-DE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GEBEN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ДАВАТЬ</a:t>
            </a:r>
          </a:p>
          <a:p>
            <a:pPr marL="0" indent="0">
              <a:buNone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ЭТИХ СЛУЧАЯХ ПАДЕЖ СОВПАДАЕТ С РУССКИМ ЯЗЫКОМ. </a:t>
            </a:r>
            <a:endParaRPr lang="de-DE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328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Глаголы, употребляемые в дательном падеже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cap="none" dirty="0" smtClean="0"/>
              <a:t>Следующие глаголы требуют после себя существительное или местоимение в дательном падеже. Сравним, в русском языке здесь мы употребляем винительный падеж:</a:t>
            </a:r>
          </a:p>
          <a:p>
            <a:r>
              <a:rPr lang="de-DE" cap="none" dirty="0" smtClean="0"/>
              <a:t>danken</a:t>
            </a:r>
            <a:r>
              <a:rPr lang="ru-RU" cap="none" dirty="0" smtClean="0"/>
              <a:t> –благодарить в рус. яз. «кого», а в </a:t>
            </a:r>
            <a:r>
              <a:rPr lang="ru-RU" cap="none" dirty="0" err="1" smtClean="0"/>
              <a:t>нем.яз</a:t>
            </a:r>
            <a:r>
              <a:rPr lang="ru-RU" cap="none" dirty="0" smtClean="0"/>
              <a:t>  «кому»</a:t>
            </a:r>
            <a:endParaRPr lang="de-DE" cap="none" dirty="0" smtClean="0"/>
          </a:p>
          <a:p>
            <a:r>
              <a:rPr lang="de-DE" cap="none" dirty="0" smtClean="0"/>
              <a:t>gratulieren</a:t>
            </a:r>
            <a:r>
              <a:rPr lang="ru-RU" cap="none" dirty="0" smtClean="0"/>
              <a:t>- поздравлять</a:t>
            </a:r>
            <a:endParaRPr lang="de-DE" cap="none" dirty="0" smtClean="0"/>
          </a:p>
          <a:p>
            <a:r>
              <a:rPr lang="de-DE" cap="none" dirty="0" smtClean="0"/>
              <a:t>verzeihen</a:t>
            </a:r>
            <a:r>
              <a:rPr lang="ru-RU" cap="none" dirty="0" smtClean="0"/>
              <a:t>- прощать</a:t>
            </a:r>
            <a:endParaRPr lang="de-DE" cap="none" dirty="0" smtClean="0"/>
          </a:p>
          <a:p>
            <a:r>
              <a:rPr lang="de-DE" cap="none" dirty="0" smtClean="0"/>
              <a:t>begegnen</a:t>
            </a:r>
            <a:r>
              <a:rPr lang="ru-RU" cap="none" dirty="0" smtClean="0"/>
              <a:t>- встретить</a:t>
            </a:r>
            <a:endParaRPr lang="ru-RU" cap="none" dirty="0"/>
          </a:p>
        </p:txBody>
      </p:sp>
    </p:spTree>
    <p:extLst>
      <p:ext uri="{BB962C8B-B14F-4D97-AF65-F5344CB8AC3E}">
        <p14:creationId xmlns:p14="http://schemas.microsoft.com/office/powerpoint/2010/main" val="2274969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Посмотрим на примеры: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 smtClean="0"/>
              <a:t>Сущ. </a:t>
            </a:r>
            <a:r>
              <a:rPr lang="ru-RU" sz="1800" dirty="0" err="1" smtClean="0"/>
              <a:t>Муж.р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algn="l"/>
            <a:r>
              <a:rPr lang="ru-RU" cap="none" dirty="0" smtClean="0"/>
              <a:t>Мы благодарим друга за помощь.</a:t>
            </a:r>
            <a:endParaRPr lang="de-DE" cap="none" dirty="0" smtClean="0"/>
          </a:p>
          <a:p>
            <a:pPr algn="l"/>
            <a:r>
              <a:rPr lang="de-DE" cap="none" dirty="0" smtClean="0"/>
              <a:t>Wir danken </a:t>
            </a:r>
            <a:r>
              <a:rPr lang="de-DE" b="1" cap="none" dirty="0" smtClean="0"/>
              <a:t>dem </a:t>
            </a:r>
            <a:r>
              <a:rPr lang="de-DE" cap="none" dirty="0" smtClean="0"/>
              <a:t>Freund für die Hilfe.</a:t>
            </a:r>
            <a:endParaRPr lang="de-DE" cap="none" dirty="0"/>
          </a:p>
          <a:p>
            <a:pPr algn="l"/>
            <a:r>
              <a:rPr lang="de-DE" cap="none" dirty="0" smtClean="0"/>
              <a:t>der Freund</a:t>
            </a:r>
            <a:endParaRPr lang="ru-RU" cap="none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1800" dirty="0" smtClean="0"/>
              <a:t>Сущ. </a:t>
            </a:r>
            <a:r>
              <a:rPr lang="ru-RU" sz="1800" dirty="0" err="1" smtClean="0"/>
              <a:t>Ср.р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ru-RU" dirty="0" smtClean="0"/>
              <a:t>Мы поздравляем ребенка.</a:t>
            </a:r>
            <a:endParaRPr lang="de-DE" dirty="0" smtClean="0"/>
          </a:p>
          <a:p>
            <a:pPr algn="l"/>
            <a:r>
              <a:rPr lang="de-DE" cap="none" dirty="0" smtClean="0"/>
              <a:t>Wir gratulieren </a:t>
            </a:r>
            <a:r>
              <a:rPr lang="de-DE" b="1" cap="none" dirty="0" smtClean="0"/>
              <a:t>dem</a:t>
            </a:r>
            <a:r>
              <a:rPr lang="de-DE" cap="none" dirty="0" smtClean="0"/>
              <a:t> Kind.</a:t>
            </a:r>
            <a:endParaRPr lang="de-DE" cap="none" dirty="0"/>
          </a:p>
          <a:p>
            <a:pPr algn="l"/>
            <a:r>
              <a:rPr lang="de-DE" cap="none" dirty="0" smtClean="0"/>
              <a:t>das Kind</a:t>
            </a:r>
            <a:endParaRPr lang="ru-RU" cap="none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1800" dirty="0" err="1" smtClean="0"/>
              <a:t>Сущ.жен.р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ru-RU" dirty="0" smtClean="0"/>
              <a:t>Они прощают коллегу.</a:t>
            </a:r>
            <a:endParaRPr lang="de-DE" dirty="0" smtClean="0"/>
          </a:p>
          <a:p>
            <a:pPr algn="l"/>
            <a:r>
              <a:rPr lang="de-DE" cap="none" dirty="0" smtClean="0"/>
              <a:t>Sie verzeihen </a:t>
            </a:r>
            <a:r>
              <a:rPr lang="de-DE" b="1" cap="none" dirty="0" smtClean="0"/>
              <a:t>der</a:t>
            </a:r>
            <a:r>
              <a:rPr lang="de-DE" cap="none" dirty="0" smtClean="0"/>
              <a:t> Kollegin. </a:t>
            </a:r>
          </a:p>
          <a:p>
            <a:pPr algn="l"/>
            <a:r>
              <a:rPr lang="de-DE" cap="none" smtClean="0"/>
              <a:t>die Kollegin</a:t>
            </a:r>
            <a:endParaRPr lang="de-DE" cap="none" dirty="0" smtClean="0"/>
          </a:p>
          <a:p>
            <a:pPr algn="l"/>
            <a:endParaRPr lang="de-DE" cap="none" dirty="0"/>
          </a:p>
          <a:p>
            <a:pPr algn="l"/>
            <a:endParaRPr lang="ru-RU" cap="none" dirty="0"/>
          </a:p>
        </p:txBody>
      </p:sp>
    </p:spTree>
    <p:extLst>
      <p:ext uri="{BB962C8B-B14F-4D97-AF65-F5344CB8AC3E}">
        <p14:creationId xmlns:p14="http://schemas.microsoft.com/office/powerpoint/2010/main" val="215675116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180</TotalTime>
  <Words>507</Words>
  <Application>Microsoft Office PowerPoint</Application>
  <PresentationFormat>Широкоэкранный</PresentationFormat>
  <Paragraphs>107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Bookman Old Style</vt:lpstr>
      <vt:lpstr>Calibri</vt:lpstr>
      <vt:lpstr>Times New Roman</vt:lpstr>
      <vt:lpstr>Tw Cen MT</vt:lpstr>
      <vt:lpstr>Капля</vt:lpstr>
      <vt:lpstr> DATIV–дательный падеж</vt:lpstr>
      <vt:lpstr>DATIV</vt:lpstr>
      <vt:lpstr>Сравним русские и немецкие предложения   </vt:lpstr>
      <vt:lpstr>Nominativ             DATIV</vt:lpstr>
      <vt:lpstr>Nominativ             DATIV</vt:lpstr>
      <vt:lpstr>А вот как изменяются личные местоимения в ДАТЕЛЬНОМ падеже</vt:lpstr>
      <vt:lpstr>Список некоторых глаголов с дательным падежом</vt:lpstr>
      <vt:lpstr>Глаголы, употребляемые в дательном падеже</vt:lpstr>
      <vt:lpstr>Посмотрим на примеры: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Akkusativ –винительный падеж</dc:title>
  <dc:creator>1</dc:creator>
  <cp:lastModifiedBy>1</cp:lastModifiedBy>
  <cp:revision>12</cp:revision>
  <dcterms:created xsi:type="dcterms:W3CDTF">2020-07-15T11:15:53Z</dcterms:created>
  <dcterms:modified xsi:type="dcterms:W3CDTF">2021-01-13T13:07:21Z</dcterms:modified>
</cp:coreProperties>
</file>