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2" r:id="rId7"/>
    <p:sldId id="263" r:id="rId8"/>
    <p:sldId id="264" r:id="rId9"/>
    <p:sldId id="266"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F6B0E1-D25A-437D-8D4D-E09B0E58B20E}" type="doc">
      <dgm:prSet loTypeId="urn:microsoft.com/office/officeart/2005/8/layout/arrow4" loCatId="relationship" qsTypeId="urn:microsoft.com/office/officeart/2005/8/quickstyle/simple3" qsCatId="simple" csTypeId="urn:microsoft.com/office/officeart/2005/8/colors/colorful1" csCatId="colorful" phldr="1"/>
      <dgm:spPr/>
      <dgm:t>
        <a:bodyPr/>
        <a:lstStyle/>
        <a:p>
          <a:endParaRPr lang="ru-RU"/>
        </a:p>
      </dgm:t>
    </dgm:pt>
    <dgm:pt modelId="{A3ED663E-DB6C-44EA-86C5-99519647EA61}">
      <dgm:prSet/>
      <dgm:spPr/>
      <dgm:t>
        <a:bodyPr/>
        <a:lstStyle/>
        <a:p>
          <a:pPr rtl="0"/>
          <a:r>
            <a:rPr lang="kk-KZ" dirty="0" smtClean="0"/>
            <a:t>Автомобиль көлігі кәсіпорнының құралдары өндірістік процестердің міндетті бір бөлшегі ретінде </a:t>
          </a:r>
        </a:p>
        <a:p>
          <a:pPr rtl="0"/>
          <a:r>
            <a:rPr lang="kk-KZ" dirty="0" smtClean="0"/>
            <a:t>негізгі және </a:t>
          </a:r>
        </a:p>
        <a:p>
          <a:pPr rtl="0"/>
          <a:r>
            <a:rPr lang="kk-KZ" dirty="0" smtClean="0"/>
            <a:t>айналмалы болып бөлінеді.</a:t>
          </a:r>
          <a:endParaRPr lang="ru-RU" dirty="0"/>
        </a:p>
      </dgm:t>
    </dgm:pt>
    <dgm:pt modelId="{F66BBE4B-A85B-4DEA-9675-2EA165BF475B}" type="parTrans" cxnId="{9E57DCB4-CE1A-4C0B-9C85-E96C75E358F5}">
      <dgm:prSet/>
      <dgm:spPr/>
      <dgm:t>
        <a:bodyPr/>
        <a:lstStyle/>
        <a:p>
          <a:endParaRPr lang="ru-RU"/>
        </a:p>
      </dgm:t>
    </dgm:pt>
    <dgm:pt modelId="{A0247889-0E32-4FFE-9090-A54634CEDF88}" type="sibTrans" cxnId="{9E57DCB4-CE1A-4C0B-9C85-E96C75E358F5}">
      <dgm:prSet/>
      <dgm:spPr/>
      <dgm:t>
        <a:bodyPr/>
        <a:lstStyle/>
        <a:p>
          <a:endParaRPr lang="ru-RU"/>
        </a:p>
      </dgm:t>
    </dgm:pt>
    <dgm:pt modelId="{4A55BB7D-DD6E-4784-8B2B-9A02297D0825}">
      <dgm:prSet/>
      <dgm:spPr/>
      <dgm:t>
        <a:bodyPr/>
        <a:lstStyle/>
        <a:p>
          <a:pPr rtl="0"/>
          <a:r>
            <a:rPr lang="kk-KZ" dirty="0" smtClean="0"/>
            <a:t>Негізгі қорлар өзінің табиғи қалпын сақтай отырып, ұзақ уақыт бойы өндірістерге қызмет көрсетеді. Негізгі қорлардың құны өндірістің шығындарына біртіндеп, жартылай осы қорлардың тозуына қарай еніп отырады. Автокөліктік кәсіпорындардың негізгі қорларының құрамына жататындар: ғимараттар,  құрылыстар,  құрал-жабдықтар, жылжымалы құрам мен ұзақ уақыт пайдалануға арналған аспаптар мен бұйымдар.</a:t>
          </a:r>
          <a:endParaRPr lang="ru-RU" dirty="0"/>
        </a:p>
      </dgm:t>
    </dgm:pt>
    <dgm:pt modelId="{401E4E7B-4C8F-4247-AFAC-993B67719282}" type="parTrans" cxnId="{9A0E7B1F-5219-4E1A-A8DD-FD54EC20F7BB}">
      <dgm:prSet/>
      <dgm:spPr/>
      <dgm:t>
        <a:bodyPr/>
        <a:lstStyle/>
        <a:p>
          <a:endParaRPr lang="ru-RU"/>
        </a:p>
      </dgm:t>
    </dgm:pt>
    <dgm:pt modelId="{1E9D2756-5B4B-4A9D-A455-774AC1BBAEE7}" type="sibTrans" cxnId="{9A0E7B1F-5219-4E1A-A8DD-FD54EC20F7BB}">
      <dgm:prSet/>
      <dgm:spPr/>
      <dgm:t>
        <a:bodyPr/>
        <a:lstStyle/>
        <a:p>
          <a:endParaRPr lang="ru-RU"/>
        </a:p>
      </dgm:t>
    </dgm:pt>
    <dgm:pt modelId="{4D020B44-2B45-49B4-87CD-7814D71A7196}" type="pres">
      <dgm:prSet presAssocID="{FAF6B0E1-D25A-437D-8D4D-E09B0E58B20E}" presName="compositeShape" presStyleCnt="0">
        <dgm:presLayoutVars>
          <dgm:chMax val="2"/>
          <dgm:dir/>
          <dgm:resizeHandles val="exact"/>
        </dgm:presLayoutVars>
      </dgm:prSet>
      <dgm:spPr/>
      <dgm:t>
        <a:bodyPr/>
        <a:lstStyle/>
        <a:p>
          <a:endParaRPr lang="ru-RU"/>
        </a:p>
      </dgm:t>
    </dgm:pt>
    <dgm:pt modelId="{A50CF29B-412F-4A5D-9B09-55052952EE9F}" type="pres">
      <dgm:prSet presAssocID="{A3ED663E-DB6C-44EA-86C5-99519647EA61}" presName="upArrow" presStyleLbl="node1" presStyleIdx="0" presStyleCnt="2"/>
      <dgm:spPr/>
    </dgm:pt>
    <dgm:pt modelId="{743E15D8-C655-4F00-AD71-ADE3DC797B93}" type="pres">
      <dgm:prSet presAssocID="{A3ED663E-DB6C-44EA-86C5-99519647EA61}" presName="upArrowText" presStyleLbl="revTx" presStyleIdx="0" presStyleCnt="2">
        <dgm:presLayoutVars>
          <dgm:chMax val="0"/>
          <dgm:bulletEnabled val="1"/>
        </dgm:presLayoutVars>
      </dgm:prSet>
      <dgm:spPr/>
      <dgm:t>
        <a:bodyPr/>
        <a:lstStyle/>
        <a:p>
          <a:endParaRPr lang="ru-RU"/>
        </a:p>
      </dgm:t>
    </dgm:pt>
    <dgm:pt modelId="{1BF88354-35CE-48D8-92A4-61CF9B7D420C}" type="pres">
      <dgm:prSet presAssocID="{4A55BB7D-DD6E-4784-8B2B-9A02297D0825}" presName="downArrow" presStyleLbl="node1" presStyleIdx="1" presStyleCnt="2"/>
      <dgm:spPr/>
    </dgm:pt>
    <dgm:pt modelId="{8A40E3FB-F0B4-4CDC-9885-08B25E411478}" type="pres">
      <dgm:prSet presAssocID="{4A55BB7D-DD6E-4784-8B2B-9A02297D0825}" presName="downArrowText" presStyleLbl="revTx" presStyleIdx="1" presStyleCnt="2">
        <dgm:presLayoutVars>
          <dgm:chMax val="0"/>
          <dgm:bulletEnabled val="1"/>
        </dgm:presLayoutVars>
      </dgm:prSet>
      <dgm:spPr/>
      <dgm:t>
        <a:bodyPr/>
        <a:lstStyle/>
        <a:p>
          <a:endParaRPr lang="ru-RU"/>
        </a:p>
      </dgm:t>
    </dgm:pt>
  </dgm:ptLst>
  <dgm:cxnLst>
    <dgm:cxn modelId="{2EFB4273-8B93-4C71-ACA2-774D0BBBDE26}" type="presOf" srcId="{FAF6B0E1-D25A-437D-8D4D-E09B0E58B20E}" destId="{4D020B44-2B45-49B4-87CD-7814D71A7196}" srcOrd="0" destOrd="0" presId="urn:microsoft.com/office/officeart/2005/8/layout/arrow4"/>
    <dgm:cxn modelId="{A8A50918-3A1A-401E-A895-74A6BF14DCD2}" type="presOf" srcId="{A3ED663E-DB6C-44EA-86C5-99519647EA61}" destId="{743E15D8-C655-4F00-AD71-ADE3DC797B93}" srcOrd="0" destOrd="0" presId="urn:microsoft.com/office/officeart/2005/8/layout/arrow4"/>
    <dgm:cxn modelId="{9A0E7B1F-5219-4E1A-A8DD-FD54EC20F7BB}" srcId="{FAF6B0E1-D25A-437D-8D4D-E09B0E58B20E}" destId="{4A55BB7D-DD6E-4784-8B2B-9A02297D0825}" srcOrd="1" destOrd="0" parTransId="{401E4E7B-4C8F-4247-AFAC-993B67719282}" sibTransId="{1E9D2756-5B4B-4A9D-A455-774AC1BBAEE7}"/>
    <dgm:cxn modelId="{9E57DCB4-CE1A-4C0B-9C85-E96C75E358F5}" srcId="{FAF6B0E1-D25A-437D-8D4D-E09B0E58B20E}" destId="{A3ED663E-DB6C-44EA-86C5-99519647EA61}" srcOrd="0" destOrd="0" parTransId="{F66BBE4B-A85B-4DEA-9675-2EA165BF475B}" sibTransId="{A0247889-0E32-4FFE-9090-A54634CEDF88}"/>
    <dgm:cxn modelId="{04BFE73D-DBB2-4BAB-8C62-CCC27E1ADFA7}" type="presOf" srcId="{4A55BB7D-DD6E-4784-8B2B-9A02297D0825}" destId="{8A40E3FB-F0B4-4CDC-9885-08B25E411478}" srcOrd="0" destOrd="0" presId="urn:microsoft.com/office/officeart/2005/8/layout/arrow4"/>
    <dgm:cxn modelId="{0A517898-5D10-4C26-9ADC-B657987376BB}" type="presParOf" srcId="{4D020B44-2B45-49B4-87CD-7814D71A7196}" destId="{A50CF29B-412F-4A5D-9B09-55052952EE9F}" srcOrd="0" destOrd="0" presId="urn:microsoft.com/office/officeart/2005/8/layout/arrow4"/>
    <dgm:cxn modelId="{317C8AD4-A186-49C0-B58F-F49A655CABFA}" type="presParOf" srcId="{4D020B44-2B45-49B4-87CD-7814D71A7196}" destId="{743E15D8-C655-4F00-AD71-ADE3DC797B93}" srcOrd="1" destOrd="0" presId="urn:microsoft.com/office/officeart/2005/8/layout/arrow4"/>
    <dgm:cxn modelId="{1CFC0BF5-1A19-4FD8-B2C9-BBE337DD95FE}" type="presParOf" srcId="{4D020B44-2B45-49B4-87CD-7814D71A7196}" destId="{1BF88354-35CE-48D8-92A4-61CF9B7D420C}" srcOrd="2" destOrd="0" presId="urn:microsoft.com/office/officeart/2005/8/layout/arrow4"/>
    <dgm:cxn modelId="{46449C2E-B120-46A8-977C-2748D2C4E459}" type="presParOf" srcId="{4D020B44-2B45-49B4-87CD-7814D71A7196}" destId="{8A40E3FB-F0B4-4CDC-9885-08B25E411478}"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017943-23A0-446B-9F39-B8DC6E752A89}" type="doc">
      <dgm:prSet loTypeId="urn:microsoft.com/office/officeart/2005/8/layout/arrow3" loCatId="relationship" qsTypeId="urn:microsoft.com/office/officeart/2005/8/quickstyle/3d4" qsCatId="3D" csTypeId="urn:microsoft.com/office/officeart/2005/8/colors/accent0_3" csCatId="mainScheme" phldr="1"/>
      <dgm:spPr/>
      <dgm:t>
        <a:bodyPr/>
        <a:lstStyle/>
        <a:p>
          <a:endParaRPr lang="ru-RU"/>
        </a:p>
      </dgm:t>
    </dgm:pt>
    <dgm:pt modelId="{FCBD1B8C-8CA4-4C32-8F2A-B1E676CE8EA1}">
      <dgm:prSet custT="1"/>
      <dgm:spPr/>
      <dgm:t>
        <a:bodyPr/>
        <a:lstStyle/>
        <a:p>
          <a:pPr rtl="0"/>
          <a:r>
            <a:rPr lang="kk-KZ" sz="1600" i="1" noProof="0" dirty="0" smtClean="0"/>
            <a:t>Физикалық тозу </a:t>
          </a:r>
          <a:r>
            <a:rPr lang="kk-KZ" sz="1600" noProof="0" dirty="0" smtClean="0"/>
            <a:t>негiзгi қорлар құнының азаюымен ілеседі. Амортизациялық төлемдердiң сомасын дұрыс анықтауға үлкен мән беріледі. Амортизациялық қорлар өнімнің өндірісі мен көлік жұмысының орындалуына кететін шығынның құрамды  бөлігі  болғандықтан  олар белгілі бір деңгейде автокөлік өнімінің өзіндік құнын анықтайды. Амортизациялық қор жаңа негiзгi қорлардың тозу орнын толтыру үшiн жеткілікті болуы керек.</a:t>
          </a:r>
          <a:endParaRPr lang="kk-KZ" sz="1600" noProof="0" dirty="0"/>
        </a:p>
      </dgm:t>
    </dgm:pt>
    <dgm:pt modelId="{49586EE6-A0BD-4ED2-B1C9-F1422F479DD0}" type="parTrans" cxnId="{8CC404A4-060E-454A-AC34-7E02E7E1E51A}">
      <dgm:prSet/>
      <dgm:spPr/>
      <dgm:t>
        <a:bodyPr/>
        <a:lstStyle/>
        <a:p>
          <a:endParaRPr lang="ru-RU"/>
        </a:p>
      </dgm:t>
    </dgm:pt>
    <dgm:pt modelId="{97AF0185-55E3-4CF2-BD5F-03A8410BCC29}" type="sibTrans" cxnId="{8CC404A4-060E-454A-AC34-7E02E7E1E51A}">
      <dgm:prSet/>
      <dgm:spPr/>
      <dgm:t>
        <a:bodyPr/>
        <a:lstStyle/>
        <a:p>
          <a:endParaRPr lang="ru-RU"/>
        </a:p>
      </dgm:t>
    </dgm:pt>
    <dgm:pt modelId="{7EB04832-7751-48D3-8123-75F0E77974E5}">
      <dgm:prSet custT="1"/>
      <dgm:spPr/>
      <dgm:t>
        <a:bodyPr/>
        <a:lstStyle/>
        <a:p>
          <a:pPr rtl="0"/>
          <a:r>
            <a:rPr lang="kk-KZ" sz="1600" i="1" noProof="0" dirty="0" smtClean="0"/>
            <a:t>Моралдiк тозу. </a:t>
          </a:r>
          <a:r>
            <a:rPr lang="kk-KZ" sz="1600" noProof="0" dirty="0" smtClean="0"/>
            <a:t>Өндіріске жаңа өнімдірек және үнемді құрылғыны ойлап табу немесе шығару шамасына қарай ескі машиналар құнын жоғалтады, яғни моральдік тозуға ұшырайды және олар физикалық тозуға ұшырайтын мерзімге жетпес бұрын кейінгі түрдегі машиналарға ауыстырылуы керек. Моральдік тозу  деп,  техникалық  ескірген  құрылғының «физикалық өліміне» дейін құнсыздануын айтамыз. </a:t>
          </a:r>
          <a:endParaRPr lang="kk-KZ" sz="1600" noProof="0" dirty="0"/>
        </a:p>
      </dgm:t>
    </dgm:pt>
    <dgm:pt modelId="{BA7A81A5-A7CA-4A2F-BBA0-5C26AAF93348}" type="parTrans" cxnId="{59D594C1-2FAC-41E2-8C48-AAC9F5F74244}">
      <dgm:prSet/>
      <dgm:spPr/>
      <dgm:t>
        <a:bodyPr/>
        <a:lstStyle/>
        <a:p>
          <a:endParaRPr lang="ru-RU"/>
        </a:p>
      </dgm:t>
    </dgm:pt>
    <dgm:pt modelId="{630A452A-2110-46FC-BE5F-51F454BE5EB5}" type="sibTrans" cxnId="{59D594C1-2FAC-41E2-8C48-AAC9F5F74244}">
      <dgm:prSet/>
      <dgm:spPr/>
      <dgm:t>
        <a:bodyPr/>
        <a:lstStyle/>
        <a:p>
          <a:endParaRPr lang="ru-RU"/>
        </a:p>
      </dgm:t>
    </dgm:pt>
    <dgm:pt modelId="{84B16D93-899A-421B-B1C2-853BDD96B0FF}" type="pres">
      <dgm:prSet presAssocID="{70017943-23A0-446B-9F39-B8DC6E752A89}" presName="compositeShape" presStyleCnt="0">
        <dgm:presLayoutVars>
          <dgm:chMax val="2"/>
          <dgm:dir/>
          <dgm:resizeHandles val="exact"/>
        </dgm:presLayoutVars>
      </dgm:prSet>
      <dgm:spPr/>
      <dgm:t>
        <a:bodyPr/>
        <a:lstStyle/>
        <a:p>
          <a:endParaRPr lang="ru-RU"/>
        </a:p>
      </dgm:t>
    </dgm:pt>
    <dgm:pt modelId="{CD256D6E-155C-4249-B8CA-35507641C5F3}" type="pres">
      <dgm:prSet presAssocID="{70017943-23A0-446B-9F39-B8DC6E752A89}" presName="divider" presStyleLbl="fgShp" presStyleIdx="0" presStyleCnt="1"/>
      <dgm:spPr/>
    </dgm:pt>
    <dgm:pt modelId="{D3667F58-5225-46D1-9123-8FB17055094E}" type="pres">
      <dgm:prSet presAssocID="{FCBD1B8C-8CA4-4C32-8F2A-B1E676CE8EA1}" presName="downArrow" presStyleLbl="node1" presStyleIdx="0" presStyleCnt="2"/>
      <dgm:spPr/>
    </dgm:pt>
    <dgm:pt modelId="{85C8DB0E-45C9-445F-878F-DE1B17430668}" type="pres">
      <dgm:prSet presAssocID="{FCBD1B8C-8CA4-4C32-8F2A-B1E676CE8EA1}" presName="downArrowText" presStyleLbl="revTx" presStyleIdx="0" presStyleCnt="2" custScaleX="171023">
        <dgm:presLayoutVars>
          <dgm:bulletEnabled val="1"/>
        </dgm:presLayoutVars>
      </dgm:prSet>
      <dgm:spPr/>
      <dgm:t>
        <a:bodyPr/>
        <a:lstStyle/>
        <a:p>
          <a:endParaRPr lang="ru-RU"/>
        </a:p>
      </dgm:t>
    </dgm:pt>
    <dgm:pt modelId="{578BCA63-2EEF-428B-8A60-91DFC8B03FBA}" type="pres">
      <dgm:prSet presAssocID="{7EB04832-7751-48D3-8123-75F0E77974E5}" presName="upArrow" presStyleLbl="node1" presStyleIdx="1" presStyleCnt="2"/>
      <dgm:spPr/>
    </dgm:pt>
    <dgm:pt modelId="{4A11201F-65B8-424A-B3CA-0B05FF81CFE5}" type="pres">
      <dgm:prSet presAssocID="{7EB04832-7751-48D3-8123-75F0E77974E5}" presName="upArrowText" presStyleLbl="revTx" presStyleIdx="1" presStyleCnt="2" custScaleX="171023" custLinFactNeighborX="0" custLinFactNeighborY="-2881">
        <dgm:presLayoutVars>
          <dgm:bulletEnabled val="1"/>
        </dgm:presLayoutVars>
      </dgm:prSet>
      <dgm:spPr/>
      <dgm:t>
        <a:bodyPr/>
        <a:lstStyle/>
        <a:p>
          <a:endParaRPr lang="ru-RU"/>
        </a:p>
      </dgm:t>
    </dgm:pt>
  </dgm:ptLst>
  <dgm:cxnLst>
    <dgm:cxn modelId="{774158A6-83F4-4377-B904-E781005C5566}" type="presOf" srcId="{7EB04832-7751-48D3-8123-75F0E77974E5}" destId="{4A11201F-65B8-424A-B3CA-0B05FF81CFE5}" srcOrd="0" destOrd="0" presId="urn:microsoft.com/office/officeart/2005/8/layout/arrow3"/>
    <dgm:cxn modelId="{59D594C1-2FAC-41E2-8C48-AAC9F5F74244}" srcId="{70017943-23A0-446B-9F39-B8DC6E752A89}" destId="{7EB04832-7751-48D3-8123-75F0E77974E5}" srcOrd="1" destOrd="0" parTransId="{BA7A81A5-A7CA-4A2F-BBA0-5C26AAF93348}" sibTransId="{630A452A-2110-46FC-BE5F-51F454BE5EB5}"/>
    <dgm:cxn modelId="{68C10E67-8A8F-4DDA-BA8B-B61653CDFAD6}" type="presOf" srcId="{70017943-23A0-446B-9F39-B8DC6E752A89}" destId="{84B16D93-899A-421B-B1C2-853BDD96B0FF}" srcOrd="0" destOrd="0" presId="urn:microsoft.com/office/officeart/2005/8/layout/arrow3"/>
    <dgm:cxn modelId="{8CC404A4-060E-454A-AC34-7E02E7E1E51A}" srcId="{70017943-23A0-446B-9F39-B8DC6E752A89}" destId="{FCBD1B8C-8CA4-4C32-8F2A-B1E676CE8EA1}" srcOrd="0" destOrd="0" parTransId="{49586EE6-A0BD-4ED2-B1C9-F1422F479DD0}" sibTransId="{97AF0185-55E3-4CF2-BD5F-03A8410BCC29}"/>
    <dgm:cxn modelId="{9C11E288-1672-46A5-999F-C9D85A5A5732}" type="presOf" srcId="{FCBD1B8C-8CA4-4C32-8F2A-B1E676CE8EA1}" destId="{85C8DB0E-45C9-445F-878F-DE1B17430668}" srcOrd="0" destOrd="0" presId="urn:microsoft.com/office/officeart/2005/8/layout/arrow3"/>
    <dgm:cxn modelId="{4637E4AE-BB77-4299-8A7B-EE7E77A456D1}" type="presParOf" srcId="{84B16D93-899A-421B-B1C2-853BDD96B0FF}" destId="{CD256D6E-155C-4249-B8CA-35507641C5F3}" srcOrd="0" destOrd="0" presId="urn:microsoft.com/office/officeart/2005/8/layout/arrow3"/>
    <dgm:cxn modelId="{93BBF4FD-83C1-419D-A35E-E0F59065A2E5}" type="presParOf" srcId="{84B16D93-899A-421B-B1C2-853BDD96B0FF}" destId="{D3667F58-5225-46D1-9123-8FB17055094E}" srcOrd="1" destOrd="0" presId="urn:microsoft.com/office/officeart/2005/8/layout/arrow3"/>
    <dgm:cxn modelId="{F0B67F0A-5B39-48A4-83FC-B20646E0D98E}" type="presParOf" srcId="{84B16D93-899A-421B-B1C2-853BDD96B0FF}" destId="{85C8DB0E-45C9-445F-878F-DE1B17430668}" srcOrd="2" destOrd="0" presId="urn:microsoft.com/office/officeart/2005/8/layout/arrow3"/>
    <dgm:cxn modelId="{558B2AC3-52AE-4E7B-A0BE-D7FF62ACC5AE}" type="presParOf" srcId="{84B16D93-899A-421B-B1C2-853BDD96B0FF}" destId="{578BCA63-2EEF-428B-8A60-91DFC8B03FBA}" srcOrd="3" destOrd="0" presId="urn:microsoft.com/office/officeart/2005/8/layout/arrow3"/>
    <dgm:cxn modelId="{A1313308-2C40-48E2-AA63-A76EF20D208A}" type="presParOf" srcId="{84B16D93-899A-421B-B1C2-853BDD96B0FF}" destId="{4A11201F-65B8-424A-B3CA-0B05FF81CFE5}"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FB432C-5D22-4468-AC23-A5B2B22EDF4D}" type="doc">
      <dgm:prSet loTypeId="urn:microsoft.com/office/officeart/2005/8/layout/hList6" loCatId="list" qsTypeId="urn:microsoft.com/office/officeart/2005/8/quickstyle/3d2" qsCatId="3D" csTypeId="urn:microsoft.com/office/officeart/2005/8/colors/colorful2" csCatId="colorful"/>
      <dgm:spPr/>
      <dgm:t>
        <a:bodyPr/>
        <a:lstStyle/>
        <a:p>
          <a:endParaRPr lang="ru-RU"/>
        </a:p>
      </dgm:t>
    </dgm:pt>
    <dgm:pt modelId="{39A8F6D0-AA9F-4C8C-A894-8805013251F0}">
      <dgm:prSet/>
      <dgm:spPr/>
      <dgm:t>
        <a:bodyPr/>
        <a:lstStyle/>
        <a:p>
          <a:pPr rtl="0"/>
          <a:r>
            <a:rPr lang="kk-KZ" dirty="0" smtClean="0"/>
            <a:t>Моралдiк тозудың бiрiншi түрі бұл кейбір жұмыс істеп тұрған машиналар мен механизмдердің осы өндіріс құралын дайындайтын салаларда еңбек өнімділігін көтерудің нәтижесінде құнның бір бөлігін жоғалтуында көрініс алады. Дәл осындай құрылыстағы жаңа машиналар қажет ететін қоғамдық еңбектің төмен шығынымен өндіріледі, себебі ертеректе шығарылған және қазір қолданыстағы жоғары бағадағы машиналар бұрынғы көлемде  өнім бере алмайды, өйткені бұл құн заңына қайшы болар еді және бұл өнімнің мәнсіз қымбаттауына әкелуі мүмкін.</a:t>
          </a:r>
          <a:endParaRPr lang="ru-RU" dirty="0"/>
        </a:p>
      </dgm:t>
    </dgm:pt>
    <dgm:pt modelId="{AE3D1464-1E3D-4B21-9580-A12F4CC47CF2}" type="parTrans" cxnId="{79681A21-1D5B-4D38-A2D0-D0D98F7DC4BA}">
      <dgm:prSet/>
      <dgm:spPr/>
      <dgm:t>
        <a:bodyPr/>
        <a:lstStyle/>
        <a:p>
          <a:endParaRPr lang="ru-RU"/>
        </a:p>
      </dgm:t>
    </dgm:pt>
    <dgm:pt modelId="{B4FE4CEF-8823-449B-8B29-07A5031BF54F}" type="sibTrans" cxnId="{79681A21-1D5B-4D38-A2D0-D0D98F7DC4BA}">
      <dgm:prSet/>
      <dgm:spPr/>
      <dgm:t>
        <a:bodyPr/>
        <a:lstStyle/>
        <a:p>
          <a:endParaRPr lang="ru-RU"/>
        </a:p>
      </dgm:t>
    </dgm:pt>
    <dgm:pt modelId="{DCF9633F-5BEE-44E5-B010-3DDC3E228766}">
      <dgm:prSet/>
      <dgm:spPr/>
      <dgm:t>
        <a:bodyPr/>
        <a:lstStyle/>
        <a:p>
          <a:pPr rtl="0"/>
          <a:r>
            <a:rPr lang="kk-KZ" smtClean="0"/>
            <a:t>Моральдiк тозудың екiншi түрі үнемдiрек және өнiмдiрек жабдықтың пайда болуымен байланысты. Орташа қоғамдық еңбек өнімділігін қамтамасыз етпейтін техникалық ескірген бір типті машиналар толық физикалық тозуға ұшырауға дейін жаңа машиналармен ауыстырылуы керек, себебі олардың келесідегі әрбір қолданысы еңбек өнімділігінің өсуін тежейді, өнімнің өзіндік құнын көтеріп, үлкен шығынға әкеледі және ішкі шаруашылық қордың көлеміне кері әсер етеді. Осылайша, физикалық жарамды, бірақ іс жүзінде ескірген өндіріс құралы  тиімсіз  болғандықтан істен шығарылуы керек.</a:t>
          </a:r>
          <a:endParaRPr lang="ru-RU"/>
        </a:p>
      </dgm:t>
    </dgm:pt>
    <dgm:pt modelId="{D0022323-13CD-493C-9E1D-CD844F5FA2BF}" type="parTrans" cxnId="{FB9577B3-5246-4120-9525-87A47C1624A5}">
      <dgm:prSet/>
      <dgm:spPr/>
      <dgm:t>
        <a:bodyPr/>
        <a:lstStyle/>
        <a:p>
          <a:endParaRPr lang="ru-RU"/>
        </a:p>
      </dgm:t>
    </dgm:pt>
    <dgm:pt modelId="{8FDC5EBE-CD6C-494F-A04C-92FC6FEA75A2}" type="sibTrans" cxnId="{FB9577B3-5246-4120-9525-87A47C1624A5}">
      <dgm:prSet/>
      <dgm:spPr/>
      <dgm:t>
        <a:bodyPr/>
        <a:lstStyle/>
        <a:p>
          <a:endParaRPr lang="ru-RU"/>
        </a:p>
      </dgm:t>
    </dgm:pt>
    <dgm:pt modelId="{5B480EEB-CCDB-4EBD-BB01-63670964C180}" type="pres">
      <dgm:prSet presAssocID="{29FB432C-5D22-4468-AC23-A5B2B22EDF4D}" presName="Name0" presStyleCnt="0">
        <dgm:presLayoutVars>
          <dgm:dir/>
          <dgm:resizeHandles val="exact"/>
        </dgm:presLayoutVars>
      </dgm:prSet>
      <dgm:spPr/>
      <dgm:t>
        <a:bodyPr/>
        <a:lstStyle/>
        <a:p>
          <a:endParaRPr lang="ru-RU"/>
        </a:p>
      </dgm:t>
    </dgm:pt>
    <dgm:pt modelId="{23D1AFFE-27B4-422F-8610-FE8E35600657}" type="pres">
      <dgm:prSet presAssocID="{39A8F6D0-AA9F-4C8C-A894-8805013251F0}" presName="node" presStyleLbl="node1" presStyleIdx="0" presStyleCnt="2">
        <dgm:presLayoutVars>
          <dgm:bulletEnabled val="1"/>
        </dgm:presLayoutVars>
      </dgm:prSet>
      <dgm:spPr/>
      <dgm:t>
        <a:bodyPr/>
        <a:lstStyle/>
        <a:p>
          <a:endParaRPr lang="ru-RU"/>
        </a:p>
      </dgm:t>
    </dgm:pt>
    <dgm:pt modelId="{2D85E6A1-E844-4054-8051-F1F15315419D}" type="pres">
      <dgm:prSet presAssocID="{B4FE4CEF-8823-449B-8B29-07A5031BF54F}" presName="sibTrans" presStyleCnt="0"/>
      <dgm:spPr/>
    </dgm:pt>
    <dgm:pt modelId="{B4738196-07BB-4B8A-A5FC-80369A62D99B}" type="pres">
      <dgm:prSet presAssocID="{DCF9633F-5BEE-44E5-B010-3DDC3E228766}" presName="node" presStyleLbl="node1" presStyleIdx="1" presStyleCnt="2">
        <dgm:presLayoutVars>
          <dgm:bulletEnabled val="1"/>
        </dgm:presLayoutVars>
      </dgm:prSet>
      <dgm:spPr/>
      <dgm:t>
        <a:bodyPr/>
        <a:lstStyle/>
        <a:p>
          <a:endParaRPr lang="ru-RU"/>
        </a:p>
      </dgm:t>
    </dgm:pt>
  </dgm:ptLst>
  <dgm:cxnLst>
    <dgm:cxn modelId="{FB9577B3-5246-4120-9525-87A47C1624A5}" srcId="{29FB432C-5D22-4468-AC23-A5B2B22EDF4D}" destId="{DCF9633F-5BEE-44E5-B010-3DDC3E228766}" srcOrd="1" destOrd="0" parTransId="{D0022323-13CD-493C-9E1D-CD844F5FA2BF}" sibTransId="{8FDC5EBE-CD6C-494F-A04C-92FC6FEA75A2}"/>
    <dgm:cxn modelId="{4341A44F-0814-4315-97F5-9CFF5620F8F0}" type="presOf" srcId="{DCF9633F-5BEE-44E5-B010-3DDC3E228766}" destId="{B4738196-07BB-4B8A-A5FC-80369A62D99B}" srcOrd="0" destOrd="0" presId="urn:microsoft.com/office/officeart/2005/8/layout/hList6"/>
    <dgm:cxn modelId="{CDDE2241-818C-4F6E-9DAF-9EC0738A128E}" type="presOf" srcId="{29FB432C-5D22-4468-AC23-A5B2B22EDF4D}" destId="{5B480EEB-CCDB-4EBD-BB01-63670964C180}" srcOrd="0" destOrd="0" presId="urn:microsoft.com/office/officeart/2005/8/layout/hList6"/>
    <dgm:cxn modelId="{79681A21-1D5B-4D38-A2D0-D0D98F7DC4BA}" srcId="{29FB432C-5D22-4468-AC23-A5B2B22EDF4D}" destId="{39A8F6D0-AA9F-4C8C-A894-8805013251F0}" srcOrd="0" destOrd="0" parTransId="{AE3D1464-1E3D-4B21-9580-A12F4CC47CF2}" sibTransId="{B4FE4CEF-8823-449B-8B29-07A5031BF54F}"/>
    <dgm:cxn modelId="{3019852E-83BA-4DF0-B9C9-97EE87D36F61}" type="presOf" srcId="{39A8F6D0-AA9F-4C8C-A894-8805013251F0}" destId="{23D1AFFE-27B4-422F-8610-FE8E35600657}" srcOrd="0" destOrd="0" presId="urn:microsoft.com/office/officeart/2005/8/layout/hList6"/>
    <dgm:cxn modelId="{99D340C6-481E-48FD-8645-632F7AE61226}" type="presParOf" srcId="{5B480EEB-CCDB-4EBD-BB01-63670964C180}" destId="{23D1AFFE-27B4-422F-8610-FE8E35600657}" srcOrd="0" destOrd="0" presId="urn:microsoft.com/office/officeart/2005/8/layout/hList6"/>
    <dgm:cxn modelId="{4DB40E28-604C-4F74-9A4F-6E69A0E3C00C}" type="presParOf" srcId="{5B480EEB-CCDB-4EBD-BB01-63670964C180}" destId="{2D85E6A1-E844-4054-8051-F1F15315419D}" srcOrd="1" destOrd="0" presId="urn:microsoft.com/office/officeart/2005/8/layout/hList6"/>
    <dgm:cxn modelId="{FF3EEF29-DDB2-4CB4-8702-3F4BD27657FF}" type="presParOf" srcId="{5B480EEB-CCDB-4EBD-BB01-63670964C180}" destId="{B4738196-07BB-4B8A-A5FC-80369A62D99B}" srcOrd="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CF29B-412F-4A5D-9B09-55052952EE9F}">
      <dsp:nvSpPr>
        <dsp:cNvPr id="0" name=""/>
        <dsp:cNvSpPr/>
      </dsp:nvSpPr>
      <dsp:spPr>
        <a:xfrm>
          <a:off x="3960" y="0"/>
          <a:ext cx="2376264" cy="2592288"/>
        </a:xfrm>
        <a:prstGeom prst="upArrow">
          <a:avLst/>
        </a:prstGeom>
        <a:gradFill rotWithShape="0">
          <a:gsLst>
            <a:gs pos="0">
              <a:schemeClr val="accent2">
                <a:hueOff val="0"/>
                <a:satOff val="0"/>
                <a:lumOff val="0"/>
                <a:alphaOff val="0"/>
                <a:tint val="50000"/>
                <a:satMod val="180000"/>
                <a:lumMod val="100000"/>
              </a:schemeClr>
            </a:gs>
            <a:gs pos="40000">
              <a:schemeClr val="accent2">
                <a:hueOff val="0"/>
                <a:satOff val="0"/>
                <a:lumOff val="0"/>
                <a:alphaOff val="0"/>
                <a:tint val="60000"/>
                <a:satMod val="130000"/>
                <a:lumMod val="100000"/>
              </a:schemeClr>
            </a:gs>
            <a:gs pos="100000">
              <a:schemeClr val="accent2">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43E15D8-C655-4F00-AD71-ADE3DC797B93}">
      <dsp:nvSpPr>
        <dsp:cNvPr id="0" name=""/>
        <dsp:cNvSpPr/>
      </dsp:nvSpPr>
      <dsp:spPr>
        <a:xfrm>
          <a:off x="2451512" y="0"/>
          <a:ext cx="4032448" cy="25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0" rIns="106680" bIns="106680" numCol="1" spcCol="1270" anchor="ctr" anchorCtr="0">
          <a:noAutofit/>
        </a:bodyPr>
        <a:lstStyle/>
        <a:p>
          <a:pPr lvl="0" algn="l" defTabSz="666750" rtl="0">
            <a:lnSpc>
              <a:spcPct val="90000"/>
            </a:lnSpc>
            <a:spcBef>
              <a:spcPct val="0"/>
            </a:spcBef>
            <a:spcAft>
              <a:spcPct val="35000"/>
            </a:spcAft>
          </a:pPr>
          <a:r>
            <a:rPr lang="kk-KZ" sz="1500" kern="1200" dirty="0" smtClean="0"/>
            <a:t>Автомобиль көлігі кәсіпорнының құралдары өндірістік процестердің міндетті бір бөлшегі ретінде </a:t>
          </a:r>
        </a:p>
        <a:p>
          <a:pPr lvl="0" algn="l" defTabSz="666750" rtl="0">
            <a:lnSpc>
              <a:spcPct val="90000"/>
            </a:lnSpc>
            <a:spcBef>
              <a:spcPct val="0"/>
            </a:spcBef>
            <a:spcAft>
              <a:spcPct val="35000"/>
            </a:spcAft>
          </a:pPr>
          <a:r>
            <a:rPr lang="kk-KZ" sz="1500" kern="1200" dirty="0" smtClean="0"/>
            <a:t>негізгі және </a:t>
          </a:r>
        </a:p>
        <a:p>
          <a:pPr lvl="0" algn="l" defTabSz="666750" rtl="0">
            <a:lnSpc>
              <a:spcPct val="90000"/>
            </a:lnSpc>
            <a:spcBef>
              <a:spcPct val="0"/>
            </a:spcBef>
            <a:spcAft>
              <a:spcPct val="35000"/>
            </a:spcAft>
          </a:pPr>
          <a:r>
            <a:rPr lang="kk-KZ" sz="1500" kern="1200" dirty="0" smtClean="0"/>
            <a:t>айналмалы болып бөлінеді.</a:t>
          </a:r>
          <a:endParaRPr lang="ru-RU" sz="1500" kern="1200" dirty="0"/>
        </a:p>
      </dsp:txBody>
      <dsp:txXfrm>
        <a:off x="2451512" y="0"/>
        <a:ext cx="4032448" cy="2592288"/>
      </dsp:txXfrm>
    </dsp:sp>
    <dsp:sp modelId="{1BF88354-35CE-48D8-92A4-61CF9B7D420C}">
      <dsp:nvSpPr>
        <dsp:cNvPr id="0" name=""/>
        <dsp:cNvSpPr/>
      </dsp:nvSpPr>
      <dsp:spPr>
        <a:xfrm>
          <a:off x="716839" y="2808312"/>
          <a:ext cx="2376264" cy="2592288"/>
        </a:xfrm>
        <a:prstGeom prst="downArrow">
          <a:avLst/>
        </a:prstGeom>
        <a:gradFill rotWithShape="0">
          <a:gsLst>
            <a:gs pos="0">
              <a:schemeClr val="accent3">
                <a:hueOff val="0"/>
                <a:satOff val="0"/>
                <a:lumOff val="0"/>
                <a:alphaOff val="0"/>
                <a:tint val="50000"/>
                <a:satMod val="180000"/>
                <a:lumMod val="100000"/>
              </a:schemeClr>
            </a:gs>
            <a:gs pos="40000">
              <a:schemeClr val="accent3">
                <a:hueOff val="0"/>
                <a:satOff val="0"/>
                <a:lumOff val="0"/>
                <a:alphaOff val="0"/>
                <a:tint val="60000"/>
                <a:satMod val="130000"/>
                <a:lumMod val="100000"/>
              </a:schemeClr>
            </a:gs>
            <a:gs pos="100000">
              <a:schemeClr val="accent3">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A40E3FB-F0B4-4CDC-9885-08B25E411478}">
      <dsp:nvSpPr>
        <dsp:cNvPr id="0" name=""/>
        <dsp:cNvSpPr/>
      </dsp:nvSpPr>
      <dsp:spPr>
        <a:xfrm>
          <a:off x="3164391" y="2808312"/>
          <a:ext cx="4032448" cy="25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0" rIns="106680" bIns="106680" numCol="1" spcCol="1270" anchor="ctr" anchorCtr="0">
          <a:noAutofit/>
        </a:bodyPr>
        <a:lstStyle/>
        <a:p>
          <a:pPr lvl="0" algn="l" defTabSz="666750" rtl="0">
            <a:lnSpc>
              <a:spcPct val="90000"/>
            </a:lnSpc>
            <a:spcBef>
              <a:spcPct val="0"/>
            </a:spcBef>
            <a:spcAft>
              <a:spcPct val="35000"/>
            </a:spcAft>
          </a:pPr>
          <a:r>
            <a:rPr lang="kk-KZ" sz="1500" kern="1200" dirty="0" smtClean="0"/>
            <a:t>Негізгі қорлар өзінің табиғи қалпын сақтай отырып, ұзақ уақыт бойы өндірістерге қызмет көрсетеді. Негізгі қорлардың құны өндірістің шығындарына біртіндеп, жартылай осы қорлардың тозуына қарай еніп отырады. Автокөліктік кәсіпорындардың негізгі қорларының құрамына жататындар: ғимараттар,  құрылыстар,  құрал-жабдықтар, жылжымалы құрам мен ұзақ уақыт пайдалануға арналған аспаптар мен бұйымдар.</a:t>
          </a:r>
          <a:endParaRPr lang="ru-RU" sz="1500" kern="1200" dirty="0"/>
        </a:p>
      </dsp:txBody>
      <dsp:txXfrm>
        <a:off x="3164391" y="2808312"/>
        <a:ext cx="4032448" cy="25922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D1AFFE-27B4-422F-8610-FE8E35600657}">
      <dsp:nvSpPr>
        <dsp:cNvPr id="0" name=""/>
        <dsp:cNvSpPr/>
      </dsp:nvSpPr>
      <dsp:spPr>
        <a:xfrm rot="16200000">
          <a:off x="-553678" y="557534"/>
          <a:ext cx="4824536" cy="3709466"/>
        </a:xfrm>
        <a:prstGeom prst="flowChartManualOperation">
          <a:avLst/>
        </a:prstGeom>
        <a:gradFill rotWithShape="0">
          <a:gsLst>
            <a:gs pos="0">
              <a:schemeClr val="accent2">
                <a:hueOff val="0"/>
                <a:satOff val="0"/>
                <a:lumOff val="0"/>
                <a:alphaOff val="0"/>
              </a:schemeClr>
            </a:gs>
            <a:gs pos="100000">
              <a:schemeClr val="accent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2550" tIns="0" rIns="83840" bIns="0" numCol="1" spcCol="1270" anchor="ctr" anchorCtr="0">
          <a:noAutofit/>
        </a:bodyPr>
        <a:lstStyle/>
        <a:p>
          <a:pPr lvl="0" algn="ctr" defTabSz="577850" rtl="0">
            <a:lnSpc>
              <a:spcPct val="90000"/>
            </a:lnSpc>
            <a:spcBef>
              <a:spcPct val="0"/>
            </a:spcBef>
            <a:spcAft>
              <a:spcPct val="35000"/>
            </a:spcAft>
          </a:pPr>
          <a:r>
            <a:rPr lang="kk-KZ" sz="1300" kern="1200" dirty="0" smtClean="0"/>
            <a:t>Моралдiк тозудың бiрiншi түрі бұл кейбір жұмыс істеп тұрған машиналар мен механизмдердің осы өндіріс құралын дайындайтын салаларда еңбек өнімділігін көтерудің нәтижесінде құнның бір бөлігін жоғалтуында көрініс алады. Дәл осындай құрылыстағы жаңа машиналар қажет ететін қоғамдық еңбектің төмен шығынымен өндіріледі, себебі ертеректе шығарылған және қазір қолданыстағы жоғары бағадағы машиналар бұрынғы көлемде  өнім бере алмайды, өйткені бұл құн заңына қайшы болар еді және бұл өнімнің мәнсіз қымбаттауына әкелуі мүмкін.</a:t>
          </a:r>
          <a:endParaRPr lang="ru-RU" sz="1300" kern="1200" dirty="0"/>
        </a:p>
      </dsp:txBody>
      <dsp:txXfrm rot="5400000">
        <a:off x="3857" y="964906"/>
        <a:ext cx="3709466" cy="2894722"/>
      </dsp:txXfrm>
    </dsp:sp>
    <dsp:sp modelId="{B4738196-07BB-4B8A-A5FC-80369A62D99B}">
      <dsp:nvSpPr>
        <dsp:cNvPr id="0" name=""/>
        <dsp:cNvSpPr/>
      </dsp:nvSpPr>
      <dsp:spPr>
        <a:xfrm rot="16200000">
          <a:off x="3433998" y="557534"/>
          <a:ext cx="4824536" cy="3709466"/>
        </a:xfrm>
        <a:prstGeom prst="flowChartManualOperation">
          <a:avLst/>
        </a:prstGeom>
        <a:gradFill rotWithShape="0">
          <a:gsLst>
            <a:gs pos="0">
              <a:schemeClr val="accent2">
                <a:hueOff val="1722764"/>
                <a:satOff val="-59760"/>
                <a:lumOff val="981"/>
                <a:alphaOff val="0"/>
              </a:schemeClr>
            </a:gs>
            <a:gs pos="100000">
              <a:schemeClr val="accent2">
                <a:hueOff val="1722764"/>
                <a:satOff val="-59760"/>
                <a:lumOff val="981"/>
                <a:alphaOff val="0"/>
                <a:shade val="76000"/>
                <a:lumMod val="90000"/>
              </a:schemeClr>
            </a:gs>
          </a:gsLst>
          <a:lin ang="5400000" scaled="0"/>
        </a:gradFill>
        <a:ln>
          <a:noFill/>
        </a:ln>
        <a:effectLst>
          <a:outerShdw blurRad="38100" dist="38100" dir="4800000" sx="98000" sy="98000" rotWithShape="0">
            <a:srgbClr val="000000">
              <a:alpha val="3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2550" tIns="0" rIns="83840" bIns="0" numCol="1" spcCol="1270" anchor="ctr" anchorCtr="0">
          <a:noAutofit/>
        </a:bodyPr>
        <a:lstStyle/>
        <a:p>
          <a:pPr lvl="0" algn="ctr" defTabSz="577850" rtl="0">
            <a:lnSpc>
              <a:spcPct val="90000"/>
            </a:lnSpc>
            <a:spcBef>
              <a:spcPct val="0"/>
            </a:spcBef>
            <a:spcAft>
              <a:spcPct val="35000"/>
            </a:spcAft>
          </a:pPr>
          <a:r>
            <a:rPr lang="kk-KZ" sz="1300" kern="1200" smtClean="0"/>
            <a:t>Моральдiк тозудың екiншi түрі үнемдiрек және өнiмдiрек жабдықтың пайда болуымен байланысты. Орташа қоғамдық еңбек өнімділігін қамтамасыз етпейтін техникалық ескірген бір типті машиналар толық физикалық тозуға ұшырауға дейін жаңа машиналармен ауыстырылуы керек, себебі олардың келесідегі әрбір қолданысы еңбек өнімділігінің өсуін тежейді, өнімнің өзіндік құнын көтеріп, үлкен шығынға әкеледі және ішкі шаруашылық қордың көлеміне кері әсер етеді. Осылайша, физикалық жарамды, бірақ іс жүзінде ескірген өндіріс құралы  тиімсіз  болғандықтан істен шығарылуы керек.</a:t>
          </a:r>
          <a:endParaRPr lang="ru-RU" sz="1300" kern="1200"/>
        </a:p>
      </dsp:txBody>
      <dsp:txXfrm rot="5400000">
        <a:off x="3991533" y="964906"/>
        <a:ext cx="3709466" cy="2894722"/>
      </dsp:txXfrm>
    </dsp:sp>
  </dsp:spTree>
</dsp:drawing>
</file>

<file path=ppt/diagrams/layout1.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ru-RU" smtClean="0"/>
              <a:t>Образец заголовка</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B4C71EC6-210F-42DE-9C53-41977AD35B3D}" type="datetimeFigureOut">
              <a:rPr lang="ru-RU" smtClean="0"/>
              <a:t>27.01.2021</a:t>
            </a:fld>
            <a:endParaRPr lang="ru-RU"/>
          </a:p>
        </p:txBody>
      </p:sp>
      <p:sp>
        <p:nvSpPr>
          <p:cNvPr id="5" name="Footer Placeholder 4"/>
          <p:cNvSpPr>
            <a:spLocks noGrp="1"/>
          </p:cNvSpPr>
          <p:nvPr>
            <p:ph type="ftr" sz="quarter" idx="11"/>
          </p:nvPr>
        </p:nvSpPr>
        <p:spPr>
          <a:xfrm>
            <a:off x="1174044" y="5357592"/>
            <a:ext cx="5034845" cy="365125"/>
          </a:xfrm>
        </p:spPr>
        <p:txBody>
          <a:bodyPr/>
          <a:lstStyle/>
          <a:p>
            <a:endParaRPr lang="ru-RU"/>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27.01.2021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1298448" y="2121407"/>
            <a:ext cx="3200400" cy="360273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27.01.2021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1" name="Content Placeholder 10"/>
          <p:cNvSpPr>
            <a:spLocks noGrp="1"/>
          </p:cNvSpPr>
          <p:nvPr>
            <p:ph sz="quarter" idx="13"/>
          </p:nvPr>
        </p:nvSpPr>
        <p:spPr>
          <a:xfrm>
            <a:off x="1298448" y="2944368"/>
            <a:ext cx="3227832" cy="27797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27.01.2021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27.01.2021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ru-RU" smtClean="0"/>
              <a:t>Образец заголовка</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rot="60000">
            <a:off x="6341698" y="5885672"/>
            <a:ext cx="1213821" cy="365125"/>
          </a:xfrm>
        </p:spPr>
        <p:txBody>
          <a:bodyPr/>
          <a:lstStyle/>
          <a:p>
            <a:fld id="{B4C71EC6-210F-42DE-9C53-41977AD35B3D}" type="datetimeFigureOut">
              <a:rPr lang="ru-RU" smtClean="0"/>
              <a:t>27.01.2021</a:t>
            </a:fld>
            <a:endParaRPr lang="ru-RU"/>
          </a:p>
        </p:txBody>
      </p:sp>
      <p:sp>
        <p:nvSpPr>
          <p:cNvPr id="6" name="Footer Placeholder 5"/>
          <p:cNvSpPr>
            <a:spLocks noGrp="1"/>
          </p:cNvSpPr>
          <p:nvPr>
            <p:ph type="ftr" sz="quarter" idx="11"/>
          </p:nvPr>
        </p:nvSpPr>
        <p:spPr>
          <a:xfrm rot="-60000">
            <a:off x="914554" y="5829261"/>
            <a:ext cx="3522607" cy="365125"/>
          </a:xfrm>
        </p:spPr>
        <p:txBody>
          <a:bodyPr/>
          <a:lstStyle/>
          <a:p>
            <a:endParaRPr lang="ru-RU"/>
          </a:p>
        </p:txBody>
      </p:sp>
      <p:sp>
        <p:nvSpPr>
          <p:cNvPr id="7" name="Slide Number Placeholder 6"/>
          <p:cNvSpPr>
            <a:spLocks noGrp="1"/>
          </p:cNvSpPr>
          <p:nvPr>
            <p:ph type="sldNum" sz="quarter" idx="12"/>
          </p:nvPr>
        </p:nvSpPr>
        <p:spPr>
          <a:xfrm rot="60000">
            <a:off x="7557313" y="5896961"/>
            <a:ext cx="554023" cy="365125"/>
          </a:xfrm>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rot="60000">
            <a:off x="6345936" y="5888737"/>
            <a:ext cx="1213821" cy="365125"/>
          </a:xfrm>
        </p:spPr>
        <p:txBody>
          <a:bodyPr/>
          <a:lstStyle/>
          <a:p>
            <a:fld id="{B4C71EC6-210F-42DE-9C53-41977AD35B3D}" type="datetimeFigureOut">
              <a:rPr lang="ru-RU" smtClean="0"/>
              <a:t>27.01.2021</a:t>
            </a:fld>
            <a:endParaRPr lang="ru-RU"/>
          </a:p>
        </p:txBody>
      </p:sp>
      <p:sp>
        <p:nvSpPr>
          <p:cNvPr id="6" name="Footer Placeholder 5"/>
          <p:cNvSpPr>
            <a:spLocks noGrp="1"/>
          </p:cNvSpPr>
          <p:nvPr>
            <p:ph type="ftr" sz="quarter" idx="11"/>
          </p:nvPr>
        </p:nvSpPr>
        <p:spPr>
          <a:xfrm rot="-60000">
            <a:off x="914569" y="5831037"/>
            <a:ext cx="3319043" cy="365125"/>
          </a:xfrm>
        </p:spPr>
        <p:txBody>
          <a:bodyPr/>
          <a:lstStyle/>
          <a:p>
            <a:endParaRPr lang="ru-RU"/>
          </a:p>
        </p:txBody>
      </p:sp>
      <p:sp>
        <p:nvSpPr>
          <p:cNvPr id="7" name="Slide Number Placeholder 6"/>
          <p:cNvSpPr>
            <a:spLocks noGrp="1"/>
          </p:cNvSpPr>
          <p:nvPr>
            <p:ph type="sldNum" sz="quarter" idx="12"/>
          </p:nvPr>
        </p:nvSpPr>
        <p:spPr>
          <a:xfrm rot="60000">
            <a:off x="7562089" y="5900026"/>
            <a:ext cx="554023" cy="365125"/>
          </a:xfrm>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B4C71EC6-210F-42DE-9C53-41977AD35B3D}" type="datetimeFigureOut">
              <a:rPr lang="ru-RU" smtClean="0"/>
              <a:t>27.01.2021</a:t>
            </a:fld>
            <a:endParaRPr lang="ru-RU"/>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ru-RU"/>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980729"/>
            <a:ext cx="7558608" cy="2664295"/>
          </a:xfrm>
        </p:spPr>
        <p:txBody>
          <a:bodyPr>
            <a:normAutofit/>
          </a:bodyPr>
          <a:lstStyle/>
          <a:p>
            <a:r>
              <a:rPr lang="kk-KZ" b="1" dirty="0">
                <a:solidFill>
                  <a:schemeClr val="bg2">
                    <a:lumMod val="10000"/>
                  </a:schemeClr>
                </a:solidFill>
                <a:latin typeface="Times New Roman" pitchFamily="18" charset="0"/>
                <a:cs typeface="Times New Roman" pitchFamily="18" charset="0"/>
              </a:rPr>
              <a:t>Автомобиль көлігі кәсіпорындарының негізгі	қорлары</a:t>
            </a:r>
            <a:endParaRPr lang="ru-RU" b="1" dirty="0">
              <a:solidFill>
                <a:schemeClr val="bg2">
                  <a:lumMod val="1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6059529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182058739"/>
              </p:ext>
            </p:extLst>
          </p:nvPr>
        </p:nvGraphicFramePr>
        <p:xfrm>
          <a:off x="971600" y="692696"/>
          <a:ext cx="720080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31922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620688"/>
            <a:ext cx="7272807" cy="1440160"/>
          </a:xfrm>
        </p:spPr>
        <p:txBody>
          <a:bodyPr>
            <a:normAutofit/>
          </a:bodyPr>
          <a:lstStyle/>
          <a:p>
            <a:pPr algn="l"/>
            <a:r>
              <a:rPr lang="kk-KZ" sz="3600" dirty="0" smtClean="0"/>
              <a:t>Автокөліктегі негізгі қорлардың өзіндік ерекшеліктері бар. </a:t>
            </a:r>
            <a:endParaRPr lang="kk-KZ" sz="3600" dirty="0"/>
          </a:p>
        </p:txBody>
      </p:sp>
      <p:sp>
        <p:nvSpPr>
          <p:cNvPr id="3" name="Объект 2"/>
          <p:cNvSpPr>
            <a:spLocks noGrp="1"/>
          </p:cNvSpPr>
          <p:nvPr>
            <p:ph idx="1"/>
          </p:nvPr>
        </p:nvSpPr>
        <p:spPr>
          <a:xfrm>
            <a:off x="1043608" y="2276872"/>
            <a:ext cx="7128792" cy="3816424"/>
          </a:xfrm>
        </p:spPr>
        <p:txBody>
          <a:bodyPr>
            <a:normAutofit fontScale="92500" lnSpcReduction="20000"/>
          </a:bodyPr>
          <a:lstStyle/>
          <a:p>
            <a:pPr algn="just"/>
            <a:r>
              <a:rPr lang="kk-KZ" dirty="0" smtClean="0"/>
              <a:t>Автокөліктік кәсіпорындардың негізгі қорларды сатып алуға қажетті ақшалай қаражаты болуы керек. Автокөліктік кәсіпорындар ақша қаражатын табиғи түрдегі жаңа негізгі қорларды (ғимараттарды, құрылыстар мен құрал-  жабдықтарды т.б.) сатып алуға жұмсайды. Өндірістік процесс кезінде, яғни жолаушылар мен жүктерді тасымалдау кезінде негізгі қорлар  тозады. Тозуға ұшыраған негізгі қорлардың құны автокөліктік тасымалдаудың өзіндік құнына кіреді және тасымалдауды жүзеге асыру нәтижесінде ақшалай, яғни көлік қызметінен түскен пайда түрінде орны толтырылады.</a:t>
            </a:r>
            <a:endParaRPr lang="kk-KZ" dirty="0"/>
          </a:p>
        </p:txBody>
      </p:sp>
    </p:spTree>
    <p:extLst>
      <p:ext uri="{BB962C8B-B14F-4D97-AF65-F5344CB8AC3E}">
        <p14:creationId xmlns:p14="http://schemas.microsoft.com/office/powerpoint/2010/main" val="29747063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Амортизациялық төлемдер</a:t>
            </a:r>
            <a:endParaRPr lang="kk-KZ" dirty="0"/>
          </a:p>
        </p:txBody>
      </p:sp>
      <p:sp>
        <p:nvSpPr>
          <p:cNvPr id="3" name="Объект 2"/>
          <p:cNvSpPr>
            <a:spLocks noGrp="1"/>
          </p:cNvSpPr>
          <p:nvPr>
            <p:ph idx="1"/>
          </p:nvPr>
        </p:nvSpPr>
        <p:spPr/>
        <p:txBody>
          <a:bodyPr/>
          <a:lstStyle/>
          <a:p>
            <a:pPr algn="just"/>
            <a:r>
              <a:rPr lang="kk-KZ" dirty="0" smtClean="0"/>
              <a:t>Амортизациялық түсінікке көліктік жұмысты немесе өнімнің өндіріс процесінде қайта пайда болған құнына ауыстыру кезінде тозуға ұшыраған негізгі қорлардың орнын толтыру ұғылады. Негізгі қорлардың орнын толтыру үшін әрбір кәсіпорын белгілі бір соманы амортизациялық қорға аударады.</a:t>
            </a:r>
            <a:endParaRPr lang="kk-KZ" dirty="0"/>
          </a:p>
        </p:txBody>
      </p:sp>
    </p:spTree>
    <p:extLst>
      <p:ext uri="{BB962C8B-B14F-4D97-AF65-F5344CB8AC3E}">
        <p14:creationId xmlns:p14="http://schemas.microsoft.com/office/powerpoint/2010/main" val="29891584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0"/>
            <a:ext cx="6965245" cy="648072"/>
          </a:xfrm>
        </p:spPr>
        <p:txBody>
          <a:bodyPr>
            <a:normAutofit fontScale="90000"/>
          </a:bodyPr>
          <a:lstStyle/>
          <a:p>
            <a:r>
              <a:rPr lang="kk-KZ"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тозу</a:t>
            </a:r>
            <a:endParaRPr lang="kk-KZ"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236281904"/>
              </p:ext>
            </p:extLst>
          </p:nvPr>
        </p:nvGraphicFramePr>
        <p:xfrm>
          <a:off x="611560" y="620688"/>
          <a:ext cx="7920880"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34770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332656"/>
            <a:ext cx="7488831" cy="1399379"/>
          </a:xfrm>
        </p:spPr>
        <p:txBody>
          <a:bodyPr>
            <a:normAutofit/>
          </a:bodyPr>
          <a:lstStyle/>
          <a:p>
            <a:r>
              <a:rPr lang="kk-KZ" sz="3200" dirty="0" smtClean="0"/>
              <a:t>Негiзгi қорлардың моральдiк тозуы </a:t>
            </a:r>
            <a:endParaRPr lang="kk-KZ" sz="32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356864940"/>
              </p:ext>
            </p:extLst>
          </p:nvPr>
        </p:nvGraphicFramePr>
        <p:xfrm>
          <a:off x="683568" y="1484784"/>
          <a:ext cx="770485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27966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7584" y="764704"/>
            <a:ext cx="7488832" cy="5616624"/>
          </a:xfrm>
        </p:spPr>
        <p:txBody>
          <a:bodyPr>
            <a:normAutofit fontScale="77500" lnSpcReduction="20000"/>
          </a:bodyPr>
          <a:lstStyle/>
          <a:p>
            <a:pPr algn="just"/>
            <a:r>
              <a:rPr lang="kk-KZ" dirty="0" smtClean="0"/>
              <a:t>Негiзгi қорлардың мерзіміне сай (жылға) немесе орындалған жұмысының көлеміне қарай тозуы, амортизация нормасымен аталады. Амортизациялық норма төлемдері құрылғының құнынан белгілі бір пайыз ретінде анықталады.</a:t>
            </a:r>
          </a:p>
          <a:p>
            <a:pPr algn="just"/>
            <a:r>
              <a:rPr lang="kk-KZ" dirty="0" smtClean="0"/>
              <a:t>Амортизацияның нормалары негiзгi қорлардың нақты тозуына сәйкес келуi керек. Оған әрбір кәсіпорын өнімінің өзіндік құнының деңгейі және қорлардың қалыптасу мүмкіндігі тәуелді болады.  Амортизациялық төлемдер ғылым мен техниканың соңғы  жетістіктеріне  сай  жаңа техникалық негізде негізгі қорларды жасау үшін жеткілікті болуы қажет. Себебі қолданыстан алынып тасталғандардың орнына келген жаңа негізгі қорлар анағұрлым техникалық пайдалану сапасы жоғарырақ болады, амортизация болса ұдайы өндірістің бір факторы болып табылады.</a:t>
            </a:r>
          </a:p>
          <a:p>
            <a:pPr algn="just"/>
            <a:r>
              <a:rPr lang="kk-KZ" dirty="0" smtClean="0"/>
              <a:t>Қолданылатын амортизациялық норма төлемдері негізгі қорлардың моральдік және физикалық тозуының орнын толтыруы керек. Моральдік тозу негізгі қорлардың амортизациялық нормаларын есептегенде олардың физикалық жарамдылық мерзімдерін ғана емес, сонымен бірге олардың келешекте қолданылуының экономикалық тұрғыда мақсатқа сай болуын талап етеді.</a:t>
            </a:r>
          </a:p>
          <a:p>
            <a:endParaRPr lang="ru-RU" dirty="0"/>
          </a:p>
        </p:txBody>
      </p:sp>
    </p:spTree>
    <p:extLst>
      <p:ext uri="{BB962C8B-B14F-4D97-AF65-F5344CB8AC3E}">
        <p14:creationId xmlns:p14="http://schemas.microsoft.com/office/powerpoint/2010/main" val="4287456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kk-KZ" sz="2000" dirty="0" smtClean="0"/>
              <a:t>Жылжымалы құрамды қалпына келтіру нормасы баланс құнынан пайызбен анықталады немесе 1000 км жүгіріске баланстық құнның пайызымен анықталады:</a:t>
            </a:r>
            <a:endParaRPr lang="kk-KZ" sz="2000" dirty="0"/>
          </a:p>
        </p:txBody>
      </p:sp>
      <p:pic>
        <p:nvPicPr>
          <p:cNvPr id="1026" name="Picture 2"/>
          <p:cNvPicPr>
            <a:picLocks noGrp="1" noChangeAspect="1" noChangeArrowheads="1"/>
          </p:cNvPicPr>
          <p:nvPr>
            <p:ph sz="quarter" idx="13"/>
          </p:nvPr>
        </p:nvPicPr>
        <p:blipFill rotWithShape="1">
          <a:blip r:embed="rId2" cstate="print">
            <a:extLst>
              <a:ext uri="{28A0092B-C50C-407E-A947-70E740481C1C}">
                <a14:useLocalDpi xmlns:a14="http://schemas.microsoft.com/office/drawing/2010/main" val="0"/>
              </a:ext>
            </a:extLst>
          </a:blip>
          <a:srcRect l="18147" r="28476"/>
          <a:stretch/>
        </p:blipFill>
        <p:spPr bwMode="auto">
          <a:xfrm>
            <a:off x="973394" y="1988840"/>
            <a:ext cx="7418438"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Объект 6"/>
          <p:cNvSpPr>
            <a:spLocks noGrp="1"/>
          </p:cNvSpPr>
          <p:nvPr>
            <p:ph sz="quarter" idx="14"/>
          </p:nvPr>
        </p:nvSpPr>
        <p:spPr>
          <a:xfrm>
            <a:off x="1187624" y="3356992"/>
            <a:ext cx="6685359" cy="2376264"/>
          </a:xfrm>
        </p:spPr>
        <p:txBody>
          <a:bodyPr>
            <a:normAutofit fontScale="85000" lnSpcReduction="20000"/>
          </a:bodyPr>
          <a:lstStyle/>
          <a:p>
            <a:pPr marL="0" indent="0" algn="just">
              <a:buNone/>
            </a:pPr>
            <a:r>
              <a:rPr lang="kk-KZ" dirty="0" smtClean="0"/>
              <a:t>Мұндағы:</a:t>
            </a:r>
          </a:p>
          <a:p>
            <a:pPr marL="0" indent="0" algn="just">
              <a:buNone/>
            </a:pPr>
            <a:r>
              <a:rPr lang="kk-KZ" i="1" dirty="0" smtClean="0"/>
              <a:t>С</a:t>
            </a:r>
            <a:r>
              <a:rPr lang="kk-KZ" i="1" baseline="-25000" dirty="0" smtClean="0"/>
              <a:t>н</a:t>
            </a:r>
            <a:r>
              <a:rPr lang="kk-KZ" i="1" dirty="0" smtClean="0"/>
              <a:t> - </a:t>
            </a:r>
            <a:r>
              <a:rPr lang="kk-KZ" dirty="0" smtClean="0"/>
              <a:t>жаңа автокөліктің құны (тіркеменің);</a:t>
            </a:r>
          </a:p>
          <a:p>
            <a:pPr marL="0" indent="0" algn="just">
              <a:buNone/>
            </a:pPr>
            <a:r>
              <a:rPr lang="kk-KZ" i="1" dirty="0" smtClean="0"/>
              <a:t>С</a:t>
            </a:r>
            <a:r>
              <a:rPr lang="kk-KZ" i="1" baseline="-25000" dirty="0" smtClean="0"/>
              <a:t>0</a:t>
            </a:r>
            <a:r>
              <a:rPr lang="kk-KZ" i="1" dirty="0" smtClean="0"/>
              <a:t> – </a:t>
            </a:r>
            <a:r>
              <a:rPr lang="kk-KZ" dirty="0" smtClean="0"/>
              <a:t>автокөліктің қалдық құны (тіркеменің) іріктеуден кейінгі;</a:t>
            </a:r>
          </a:p>
          <a:p>
            <a:pPr marL="0" indent="0" algn="just">
              <a:buNone/>
            </a:pPr>
            <a:r>
              <a:rPr lang="kk-KZ" i="1" dirty="0" smtClean="0"/>
              <a:t>D </a:t>
            </a:r>
            <a:r>
              <a:rPr lang="kk-KZ" dirty="0" smtClean="0"/>
              <a:t>– жылжымалы құрамның қызмет ету мерзімі, жылдар;</a:t>
            </a:r>
          </a:p>
          <a:p>
            <a:pPr marL="0" indent="0" algn="just">
              <a:buNone/>
            </a:pPr>
            <a:r>
              <a:rPr lang="kk-KZ" i="1" dirty="0" smtClean="0"/>
              <a:t>L</a:t>
            </a:r>
            <a:r>
              <a:rPr lang="kk-KZ" i="1" baseline="-25000" dirty="0" smtClean="0"/>
              <a:t>AM</a:t>
            </a:r>
            <a:r>
              <a:rPr lang="kk-KZ" i="1" dirty="0" smtClean="0"/>
              <a:t> </a:t>
            </a:r>
            <a:r>
              <a:rPr lang="kk-KZ" dirty="0" smtClean="0"/>
              <a:t>- автокөліктің амортизациялық жүгірісі (тіркеменің), км.</a:t>
            </a:r>
          </a:p>
          <a:p>
            <a:endParaRPr lang="ru-RU" dirty="0"/>
          </a:p>
        </p:txBody>
      </p:sp>
    </p:spTree>
    <p:extLst>
      <p:ext uri="{BB962C8B-B14F-4D97-AF65-F5344CB8AC3E}">
        <p14:creationId xmlns:p14="http://schemas.microsoft.com/office/powerpoint/2010/main" val="30802920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a:xfrm>
            <a:off x="827584" y="620688"/>
            <a:ext cx="7416823" cy="1399379"/>
          </a:xfrm>
        </p:spPr>
        <p:txBody>
          <a:bodyPr>
            <a:noAutofit/>
          </a:bodyPr>
          <a:lstStyle/>
          <a:p>
            <a:pPr algn="just"/>
            <a:r>
              <a:rPr lang="kk-KZ" sz="2000" dirty="0" smtClean="0"/>
              <a:t>Басқа негізгі қорлар бойынша (жылжымалы құрамнан басқа) амортизациялық төлемдер бастапқы құнның пайызымен анықталады. Амортизацияның жылдың нормасы</a:t>
            </a:r>
            <a:endParaRPr lang="kk-KZ" sz="2000" dirty="0"/>
          </a:p>
        </p:txBody>
      </p:sp>
      <p:sp>
        <p:nvSpPr>
          <p:cNvPr id="11" name="Объект 10"/>
          <p:cNvSpPr>
            <a:spLocks noGrp="1"/>
          </p:cNvSpPr>
          <p:nvPr>
            <p:ph sz="quarter" idx="14"/>
          </p:nvPr>
        </p:nvSpPr>
        <p:spPr>
          <a:xfrm>
            <a:off x="1115616" y="3284983"/>
            <a:ext cx="6748224" cy="2664297"/>
          </a:xfrm>
        </p:spPr>
        <p:txBody>
          <a:bodyPr>
            <a:normAutofit/>
          </a:bodyPr>
          <a:lstStyle/>
          <a:p>
            <a:pPr marL="0" indent="0" algn="just">
              <a:buNone/>
            </a:pPr>
            <a:r>
              <a:rPr lang="kk-KZ" dirty="0" smtClean="0"/>
              <a:t>Мұндағы:</a:t>
            </a:r>
            <a:r>
              <a:rPr lang="kk-KZ" dirty="0"/>
              <a:t>	</a:t>
            </a:r>
            <a:endParaRPr lang="kk-KZ" dirty="0" smtClean="0"/>
          </a:p>
          <a:p>
            <a:pPr marL="0" indent="0" algn="just">
              <a:buNone/>
            </a:pPr>
            <a:r>
              <a:rPr lang="kk-KZ" i="1" dirty="0" smtClean="0"/>
              <a:t>С</a:t>
            </a:r>
            <a:r>
              <a:rPr lang="kk-KZ" i="1" baseline="-25000" dirty="0" smtClean="0"/>
              <a:t>П</a:t>
            </a:r>
            <a:r>
              <a:rPr lang="kk-KZ" i="1" dirty="0" smtClean="0"/>
              <a:t> </a:t>
            </a:r>
            <a:r>
              <a:rPr lang="kk-KZ" dirty="0"/>
              <a:t>- негізгі қорлардың бастапқы құны;</a:t>
            </a:r>
            <a:endParaRPr lang="ru-RU" dirty="0"/>
          </a:p>
          <a:p>
            <a:pPr marL="0" indent="0" algn="just">
              <a:buNone/>
            </a:pPr>
            <a:r>
              <a:rPr lang="kk-KZ" i="1" dirty="0"/>
              <a:t>С</a:t>
            </a:r>
            <a:r>
              <a:rPr lang="kk-KZ" i="1" baseline="-25000" dirty="0"/>
              <a:t>0</a:t>
            </a:r>
            <a:r>
              <a:rPr lang="kk-KZ" i="1" dirty="0"/>
              <a:t> </a:t>
            </a:r>
            <a:r>
              <a:rPr lang="kk-KZ" dirty="0"/>
              <a:t>- негізгі қорлардың қалдық құны; (есептен </a:t>
            </a:r>
            <a:r>
              <a:rPr lang="kk-KZ" dirty="0" smtClean="0"/>
              <a:t>шығарылғаннан</a:t>
            </a:r>
            <a:r>
              <a:rPr lang="ru-RU" dirty="0"/>
              <a:t> </a:t>
            </a:r>
            <a:r>
              <a:rPr lang="kk-KZ" dirty="0" smtClean="0"/>
              <a:t>кейін</a:t>
            </a:r>
            <a:r>
              <a:rPr lang="kk-KZ" dirty="0"/>
              <a:t>);</a:t>
            </a:r>
            <a:endParaRPr lang="ru-RU" dirty="0"/>
          </a:p>
          <a:p>
            <a:pPr marL="0" indent="0" algn="just">
              <a:buNone/>
            </a:pPr>
            <a:r>
              <a:rPr lang="kk-KZ" i="1" dirty="0"/>
              <a:t>D </a:t>
            </a:r>
            <a:r>
              <a:rPr lang="kk-KZ" dirty="0"/>
              <a:t>– негізгі қорлардың қызмет ету </a:t>
            </a:r>
            <a:r>
              <a:rPr lang="kk-KZ" dirty="0" smtClean="0"/>
              <a:t>мерзімі, жылдар</a:t>
            </a:r>
            <a:r>
              <a:rPr lang="kk-KZ" dirty="0"/>
              <a:t>.</a:t>
            </a:r>
            <a:endParaRPr lang="ru-RU" dirty="0"/>
          </a:p>
          <a:p>
            <a:pPr marL="0" indent="0">
              <a:buNone/>
            </a:pPr>
            <a:endParaRPr lang="ru-RU" dirty="0"/>
          </a:p>
        </p:txBody>
      </p:sp>
      <p:pic>
        <p:nvPicPr>
          <p:cNvPr id="2051" name="Picture 3"/>
          <p:cNvPicPr>
            <a:picLocks noGrp="1" noChangeAspect="1" noChangeArrowheads="1"/>
          </p:cNvPicPr>
          <p:nvPr>
            <p:ph sz="quarter" idx="13"/>
          </p:nvPr>
        </p:nvPicPr>
        <p:blipFill rotWithShape="1">
          <a:blip r:embed="rId2" cstate="print">
            <a:extLst>
              <a:ext uri="{28A0092B-C50C-407E-A947-70E740481C1C}">
                <a14:useLocalDpi xmlns:a14="http://schemas.microsoft.com/office/drawing/2010/main" val="0"/>
              </a:ext>
            </a:extLst>
          </a:blip>
          <a:srcRect l="29611" r="37580"/>
          <a:stretch/>
        </p:blipFill>
        <p:spPr bwMode="auto">
          <a:xfrm>
            <a:off x="2255520" y="1988840"/>
            <a:ext cx="4853203" cy="1141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90966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100" dirty="0" smtClean="0"/>
              <a:t>Негізгі өндірістік қорларды пайдалану тиімділігі</a:t>
            </a:r>
            <a:endParaRPr lang="kk-KZ" sz="3100" dirty="0"/>
          </a:p>
        </p:txBody>
      </p:sp>
      <p:sp>
        <p:nvSpPr>
          <p:cNvPr id="3" name="Объект 2"/>
          <p:cNvSpPr>
            <a:spLocks noGrp="1"/>
          </p:cNvSpPr>
          <p:nvPr>
            <p:ph idx="1"/>
          </p:nvPr>
        </p:nvSpPr>
        <p:spPr/>
        <p:txBody>
          <a:bodyPr>
            <a:normAutofit fontScale="92500"/>
          </a:bodyPr>
          <a:lstStyle/>
          <a:p>
            <a:r>
              <a:rPr lang="kk-KZ" dirty="0" smtClean="0"/>
              <a:t>Өндірістік негізгі қорларды пайдалану қарқынын  жоғарылату өндірістің тиімділігін өсіру резерві  мен  маңызды  жағдайы  болып табылады.</a:t>
            </a:r>
          </a:p>
          <a:p>
            <a:r>
              <a:rPr lang="kk-KZ" dirty="0" smtClean="0"/>
              <a:t>Автомобиль көлігінде негізгі қорларды пайдалану тиімділігін бағалау үшін қор қайтарымдылығы, қор сыйымдылығы және негізгі қорлардың рентабельділігі, сонымен қатар әртүрлі коэффициенттер көрсеткіштері қолданылады.</a:t>
            </a:r>
          </a:p>
          <a:p>
            <a:endParaRPr lang="ru-RU" dirty="0"/>
          </a:p>
        </p:txBody>
      </p:sp>
    </p:spTree>
    <p:extLst>
      <p:ext uri="{BB962C8B-B14F-4D97-AF65-F5344CB8AC3E}">
        <p14:creationId xmlns:p14="http://schemas.microsoft.com/office/powerpoint/2010/main" val="29981088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3" y="817582"/>
            <a:ext cx="7200800" cy="1819330"/>
          </a:xfrm>
        </p:spPr>
        <p:txBody>
          <a:bodyPr>
            <a:noAutofit/>
          </a:bodyPr>
          <a:lstStyle/>
          <a:p>
            <a:pPr algn="l"/>
            <a:r>
              <a:rPr lang="kk-KZ" sz="2800" i="1" dirty="0"/>
              <a:t>Қор қайтарымдылығы ФО </a:t>
            </a:r>
            <a:r>
              <a:rPr lang="kk-KZ" sz="2800" dirty="0"/>
              <a:t>– </a:t>
            </a:r>
            <a:r>
              <a:rPr lang="kk-KZ" sz="2800" i="1" dirty="0"/>
              <a:t>Ф</a:t>
            </a:r>
            <a:r>
              <a:rPr lang="kk-KZ" sz="2800" i="1" baseline="-25000" dirty="0"/>
              <a:t>осн</a:t>
            </a:r>
            <a:r>
              <a:rPr lang="kk-KZ" sz="2800" i="1" dirty="0"/>
              <a:t> </a:t>
            </a:r>
            <a:r>
              <a:rPr lang="kk-KZ" sz="2800" dirty="0"/>
              <a:t>өндірістік негізгі қорлардың 1 сомына келетін кіріс сомасының көрсеткіші </a:t>
            </a:r>
            <a:r>
              <a:rPr lang="kk-KZ" sz="2800" i="1" dirty="0"/>
              <a:t>ΣД:</a:t>
            </a:r>
            <a:r>
              <a:rPr lang="ru-RU" sz="2400" dirty="0"/>
              <a:t/>
            </a:r>
            <a:br>
              <a:rPr lang="ru-RU" sz="2400" dirty="0"/>
            </a:br>
            <a:endParaRPr lang="ru-RU" sz="2400" dirty="0"/>
          </a:p>
        </p:txBody>
      </p:sp>
      <p:sp>
        <p:nvSpPr>
          <p:cNvPr id="3" name="Объект 2"/>
          <p:cNvSpPr>
            <a:spLocks noGrp="1"/>
          </p:cNvSpPr>
          <p:nvPr>
            <p:ph idx="1"/>
          </p:nvPr>
        </p:nvSpPr>
        <p:spPr>
          <a:xfrm>
            <a:off x="1463040" y="3212976"/>
            <a:ext cx="6196405" cy="2510092"/>
          </a:xfrm>
        </p:spPr>
        <p:txBody>
          <a:bodyPr/>
          <a:lstStyle/>
          <a:p>
            <a:pPr marL="575310" marR="1186815" indent="0" algn="ctr">
              <a:spcAft>
                <a:spcPts val="0"/>
              </a:spcAft>
              <a:buNone/>
            </a:pPr>
            <a:r>
              <a:rPr lang="kk-KZ" sz="3600" i="1" dirty="0">
                <a:latin typeface="Times New Roman"/>
                <a:ea typeface="Times New Roman"/>
              </a:rPr>
              <a:t>ФО = ΣД/Ф</a:t>
            </a:r>
            <a:r>
              <a:rPr lang="kk-KZ" sz="3600" i="1" baseline="-25000" dirty="0">
                <a:latin typeface="Times New Roman"/>
                <a:ea typeface="Times New Roman"/>
              </a:rPr>
              <a:t>ОСН</a:t>
            </a:r>
            <a:r>
              <a:rPr lang="kk-KZ" sz="3600" i="1" dirty="0">
                <a:latin typeface="Times New Roman"/>
                <a:ea typeface="Times New Roman"/>
              </a:rPr>
              <a:t>.</a:t>
            </a:r>
            <a:endParaRPr lang="ru-RU" sz="3600" dirty="0">
              <a:latin typeface="Times New Roman"/>
              <a:ea typeface="Times New Roman"/>
            </a:endParaRPr>
          </a:p>
          <a:p>
            <a:endParaRPr lang="ru-RU" dirty="0"/>
          </a:p>
        </p:txBody>
      </p:sp>
    </p:spTree>
    <p:extLst>
      <p:ext uri="{BB962C8B-B14F-4D97-AF65-F5344CB8AC3E}">
        <p14:creationId xmlns:p14="http://schemas.microsoft.com/office/powerpoint/2010/main" val="5723870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817582"/>
            <a:ext cx="7632848" cy="2179370"/>
          </a:xfrm>
        </p:spPr>
        <p:txBody>
          <a:bodyPr>
            <a:noAutofit/>
          </a:bodyPr>
          <a:lstStyle/>
          <a:p>
            <a:pPr algn="l"/>
            <a:r>
              <a:rPr lang="kk-KZ" sz="2800" i="1" dirty="0"/>
              <a:t>Қор сыйымдылығы ФЕ </a:t>
            </a:r>
            <a:r>
              <a:rPr lang="kk-KZ" sz="2800" dirty="0"/>
              <a:t>— кері </a:t>
            </a:r>
            <a:r>
              <a:rPr lang="kk-KZ" sz="2800" dirty="0" smtClean="0"/>
              <a:t>қор қайтарымдылық көрсеткіші</a:t>
            </a:r>
            <a:r>
              <a:rPr lang="kk-KZ" sz="2800" dirty="0"/>
              <a:t>. Ол </a:t>
            </a:r>
            <a:r>
              <a:rPr lang="kk-KZ" sz="2800" i="1" dirty="0" smtClean="0"/>
              <a:t>ΣД</a:t>
            </a:r>
            <a:r>
              <a:rPr lang="ru-RU" sz="2800" dirty="0"/>
              <a:t> </a:t>
            </a:r>
            <a:r>
              <a:rPr lang="kk-KZ" sz="2800" dirty="0" smtClean="0"/>
              <a:t>кірістің </a:t>
            </a:r>
            <a:r>
              <a:rPr lang="kk-KZ" sz="2800" dirty="0"/>
              <a:t>әрбір сомына келетін негізгі </a:t>
            </a:r>
            <a:r>
              <a:rPr lang="kk-KZ" sz="2800" dirty="0" smtClean="0"/>
              <a:t>өндірістік қордың </a:t>
            </a:r>
            <a:r>
              <a:rPr lang="kk-KZ" sz="2800" dirty="0"/>
              <a:t>құнын сипаттайды:</a:t>
            </a:r>
            <a:r>
              <a:rPr lang="ru-RU" sz="2800" dirty="0"/>
              <a:t/>
            </a:r>
            <a:br>
              <a:rPr lang="ru-RU" sz="2800" dirty="0"/>
            </a:br>
            <a:endParaRPr lang="ru-RU" sz="2800" dirty="0"/>
          </a:p>
        </p:txBody>
      </p:sp>
      <p:sp>
        <p:nvSpPr>
          <p:cNvPr id="3" name="Объект 2"/>
          <p:cNvSpPr>
            <a:spLocks noGrp="1"/>
          </p:cNvSpPr>
          <p:nvPr>
            <p:ph idx="1"/>
          </p:nvPr>
        </p:nvSpPr>
        <p:spPr>
          <a:xfrm>
            <a:off x="1463040" y="3356991"/>
            <a:ext cx="6196405" cy="2366077"/>
          </a:xfrm>
        </p:spPr>
        <p:txBody>
          <a:bodyPr/>
          <a:lstStyle/>
          <a:p>
            <a:pPr marL="575310" marR="1186815" indent="0" algn="ctr">
              <a:spcAft>
                <a:spcPts val="0"/>
              </a:spcAft>
              <a:buNone/>
            </a:pPr>
            <a:r>
              <a:rPr lang="kk-KZ" sz="4000" i="1" dirty="0">
                <a:latin typeface="Times New Roman"/>
                <a:ea typeface="Times New Roman"/>
              </a:rPr>
              <a:t>ФЕ=Ф</a:t>
            </a:r>
            <a:r>
              <a:rPr lang="kk-KZ" sz="4000" i="1" baseline="-25000" dirty="0">
                <a:latin typeface="Times New Roman"/>
                <a:ea typeface="Times New Roman"/>
              </a:rPr>
              <a:t>осн</a:t>
            </a:r>
            <a:r>
              <a:rPr lang="kk-KZ" sz="4000" i="1" dirty="0">
                <a:latin typeface="Times New Roman"/>
                <a:ea typeface="Times New Roman"/>
              </a:rPr>
              <a:t>/ΣД.</a:t>
            </a:r>
            <a:endParaRPr lang="ru-RU" sz="4000" dirty="0">
              <a:latin typeface="Times New Roman"/>
              <a:ea typeface="Times New Roman"/>
            </a:endParaRPr>
          </a:p>
          <a:p>
            <a:pPr marL="0" indent="0">
              <a:buNone/>
            </a:pPr>
            <a:endParaRPr lang="ru-RU" dirty="0"/>
          </a:p>
        </p:txBody>
      </p:sp>
    </p:spTree>
    <p:extLst>
      <p:ext uri="{BB962C8B-B14F-4D97-AF65-F5344CB8AC3E}">
        <p14:creationId xmlns:p14="http://schemas.microsoft.com/office/powerpoint/2010/main" val="11720707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620688"/>
            <a:ext cx="7488831" cy="1800200"/>
          </a:xfrm>
        </p:spPr>
        <p:txBody>
          <a:bodyPr>
            <a:noAutofit/>
          </a:bodyPr>
          <a:lstStyle/>
          <a:p>
            <a:pPr algn="l"/>
            <a:r>
              <a:rPr lang="kk-KZ" sz="2800" i="1" dirty="0"/>
              <a:t>Қормен қарулану ФВ </a:t>
            </a:r>
            <a:r>
              <a:rPr lang="kk-KZ" sz="2800" dirty="0"/>
              <a:t>— әрбір жұмыскердің негізгі өндірістік қормен қамтамасыз етілуін сипаттайтын көрсеткіш:</a:t>
            </a:r>
            <a:r>
              <a:rPr lang="ru-RU" sz="2800" dirty="0"/>
              <a:t/>
            </a:r>
            <a:br>
              <a:rPr lang="ru-RU" sz="2800" dirty="0"/>
            </a:br>
            <a:endParaRPr lang="ru-RU" sz="2800" dirty="0"/>
          </a:p>
        </p:txBody>
      </p:sp>
      <p:sp>
        <p:nvSpPr>
          <p:cNvPr id="3" name="Объект 2"/>
          <p:cNvSpPr>
            <a:spLocks noGrp="1"/>
          </p:cNvSpPr>
          <p:nvPr>
            <p:ph idx="1"/>
          </p:nvPr>
        </p:nvSpPr>
        <p:spPr>
          <a:xfrm>
            <a:off x="827584" y="2996951"/>
            <a:ext cx="7560840" cy="2726117"/>
          </a:xfrm>
        </p:spPr>
        <p:txBody>
          <a:bodyPr>
            <a:normAutofit lnSpcReduction="10000"/>
          </a:bodyPr>
          <a:lstStyle/>
          <a:p>
            <a:pPr marL="575310" marR="1186815" indent="0" algn="ctr">
              <a:spcAft>
                <a:spcPts val="0"/>
              </a:spcAft>
              <a:buNone/>
            </a:pPr>
            <a:r>
              <a:rPr lang="kk-KZ" sz="4000" i="1" dirty="0">
                <a:latin typeface="Times New Roman"/>
                <a:ea typeface="Times New Roman"/>
              </a:rPr>
              <a:t>ФВ=Ф</a:t>
            </a:r>
            <a:r>
              <a:rPr lang="kk-KZ" sz="4000" i="1" baseline="-25000" dirty="0">
                <a:latin typeface="Times New Roman"/>
                <a:ea typeface="Times New Roman"/>
              </a:rPr>
              <a:t>ОСН</a:t>
            </a:r>
            <a:r>
              <a:rPr lang="kk-KZ" sz="4000" i="1" dirty="0">
                <a:latin typeface="Times New Roman"/>
                <a:ea typeface="Times New Roman"/>
              </a:rPr>
              <a:t>/N,</a:t>
            </a:r>
            <a:endParaRPr lang="ru-RU" sz="4000" dirty="0">
              <a:latin typeface="Times New Roman"/>
              <a:ea typeface="Times New Roman"/>
            </a:endParaRPr>
          </a:p>
          <a:p>
            <a:endParaRPr lang="kk-KZ" dirty="0" smtClean="0"/>
          </a:p>
          <a:p>
            <a:endParaRPr lang="kk-KZ" dirty="0"/>
          </a:p>
          <a:p>
            <a:endParaRPr lang="kk-KZ" dirty="0" smtClean="0"/>
          </a:p>
          <a:p>
            <a:pPr marL="0" indent="0">
              <a:buNone/>
            </a:pPr>
            <a:r>
              <a:rPr lang="kk-KZ" dirty="0" smtClean="0"/>
              <a:t>Мұндағы:</a:t>
            </a:r>
            <a:r>
              <a:rPr lang="kk-KZ" dirty="0"/>
              <a:t> </a:t>
            </a:r>
            <a:r>
              <a:rPr lang="kk-KZ" i="1" dirty="0" smtClean="0"/>
              <a:t>N </a:t>
            </a:r>
            <a:r>
              <a:rPr lang="kk-KZ" dirty="0"/>
              <a:t>— автомобиль </a:t>
            </a:r>
            <a:r>
              <a:rPr lang="kk-KZ" dirty="0" smtClean="0"/>
              <a:t>көлігі қызметкерлерінің </a:t>
            </a:r>
            <a:r>
              <a:rPr lang="kk-KZ" dirty="0"/>
              <a:t>орташа адам саны.</a:t>
            </a:r>
            <a:endParaRPr lang="ru-RU" dirty="0"/>
          </a:p>
          <a:p>
            <a:endParaRPr lang="ru-RU" dirty="0"/>
          </a:p>
        </p:txBody>
      </p:sp>
    </p:spTree>
    <p:extLst>
      <p:ext uri="{BB962C8B-B14F-4D97-AF65-F5344CB8AC3E}">
        <p14:creationId xmlns:p14="http://schemas.microsoft.com/office/powerpoint/2010/main" val="35344436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817582"/>
            <a:ext cx="7632848" cy="2035354"/>
          </a:xfrm>
        </p:spPr>
        <p:txBody>
          <a:bodyPr>
            <a:noAutofit/>
          </a:bodyPr>
          <a:lstStyle/>
          <a:p>
            <a:pPr algn="l"/>
            <a:r>
              <a:rPr lang="kk-KZ" sz="2800" dirty="0"/>
              <a:t>Негізгі қорлардың </a:t>
            </a:r>
            <a:r>
              <a:rPr lang="kk-KZ" sz="2800" i="1" dirty="0"/>
              <a:t>рентабельділігі R</a:t>
            </a:r>
            <a:r>
              <a:rPr lang="kk-KZ" sz="2800" i="1" baseline="-25000" dirty="0"/>
              <a:t>оф</a:t>
            </a:r>
            <a:r>
              <a:rPr lang="kk-KZ" sz="2800" i="1" dirty="0"/>
              <a:t> </a:t>
            </a:r>
            <a:r>
              <a:rPr lang="kk-KZ" sz="2800" dirty="0"/>
              <a:t>автокөліктік кәсіпорынның баланстық пайдасының </a:t>
            </a:r>
            <a:r>
              <a:rPr lang="kk-KZ" sz="2800" i="1" dirty="0"/>
              <a:t>П</a:t>
            </a:r>
            <a:r>
              <a:rPr lang="kk-KZ" sz="2800" i="1" baseline="-25000" dirty="0"/>
              <a:t>бал</a:t>
            </a:r>
            <a:r>
              <a:rPr lang="kk-KZ" sz="2800" dirty="0"/>
              <a:t>,  өндірістік  негізгі  қорлар  сомасына қатынасын білдіреді:</a:t>
            </a:r>
            <a:r>
              <a:rPr lang="ru-RU" sz="2800" dirty="0"/>
              <a:t/>
            </a:r>
            <a:br>
              <a:rPr lang="ru-RU" sz="2800" dirty="0"/>
            </a:br>
            <a:endParaRPr lang="ru-RU" sz="2800" dirty="0"/>
          </a:p>
        </p:txBody>
      </p:sp>
      <p:sp>
        <p:nvSpPr>
          <p:cNvPr id="3" name="Объект 2"/>
          <p:cNvSpPr>
            <a:spLocks noGrp="1"/>
          </p:cNvSpPr>
          <p:nvPr>
            <p:ph idx="1"/>
          </p:nvPr>
        </p:nvSpPr>
        <p:spPr>
          <a:xfrm>
            <a:off x="1463040" y="3284983"/>
            <a:ext cx="6196405" cy="2438085"/>
          </a:xfrm>
        </p:spPr>
        <p:txBody>
          <a:bodyPr/>
          <a:lstStyle/>
          <a:p>
            <a:pPr marL="575310" marR="1186815" indent="0" algn="ctr">
              <a:spcAft>
                <a:spcPts val="0"/>
              </a:spcAft>
              <a:buNone/>
            </a:pPr>
            <a:r>
              <a:rPr lang="kk-KZ" sz="4400" i="1" dirty="0">
                <a:latin typeface="Times New Roman"/>
                <a:ea typeface="Times New Roman"/>
              </a:rPr>
              <a:t>R</a:t>
            </a:r>
            <a:r>
              <a:rPr lang="kk-KZ" i="1" dirty="0">
                <a:latin typeface="Times New Roman"/>
                <a:ea typeface="Times New Roman"/>
              </a:rPr>
              <a:t>оф  </a:t>
            </a:r>
            <a:r>
              <a:rPr lang="kk-KZ" sz="4400" i="1" dirty="0">
                <a:latin typeface="Times New Roman"/>
                <a:ea typeface="Times New Roman"/>
              </a:rPr>
              <a:t>= П</a:t>
            </a:r>
            <a:r>
              <a:rPr lang="kk-KZ" i="1" dirty="0">
                <a:latin typeface="Times New Roman"/>
                <a:ea typeface="Times New Roman"/>
              </a:rPr>
              <a:t>6ал</a:t>
            </a:r>
            <a:r>
              <a:rPr lang="kk-KZ" sz="4400" i="1" dirty="0">
                <a:latin typeface="Times New Roman"/>
                <a:ea typeface="Times New Roman"/>
              </a:rPr>
              <a:t>/Ф</a:t>
            </a:r>
            <a:r>
              <a:rPr lang="kk-KZ" i="1" dirty="0">
                <a:latin typeface="Times New Roman"/>
                <a:ea typeface="Times New Roman"/>
              </a:rPr>
              <a:t>оси</a:t>
            </a:r>
            <a:r>
              <a:rPr lang="kk-KZ" sz="4400" i="1" dirty="0">
                <a:latin typeface="Times New Roman"/>
                <a:ea typeface="Times New Roman"/>
              </a:rPr>
              <a:t>.</a:t>
            </a:r>
            <a:endParaRPr lang="ru-RU" sz="3600" dirty="0">
              <a:latin typeface="Times New Roman"/>
              <a:ea typeface="Times New Roman"/>
            </a:endParaRPr>
          </a:p>
          <a:p>
            <a:endParaRPr lang="ru-RU" dirty="0"/>
          </a:p>
        </p:txBody>
      </p:sp>
    </p:spTree>
    <p:extLst>
      <p:ext uri="{BB962C8B-B14F-4D97-AF65-F5344CB8AC3E}">
        <p14:creationId xmlns:p14="http://schemas.microsoft.com/office/powerpoint/2010/main" val="9409757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980728"/>
            <a:ext cx="7704856" cy="4824536"/>
          </a:xfrm>
        </p:spPr>
        <p:txBody>
          <a:bodyPr>
            <a:normAutofit/>
          </a:bodyPr>
          <a:lstStyle/>
          <a:p>
            <a:pPr algn="l"/>
            <a:r>
              <a:rPr lang="kk-KZ" sz="3200" dirty="0"/>
              <a:t>Аталған көрсеткіштерден басқа, автомобиль көліктерінде өндірістік қорларды пайдалану бағасы үшін </a:t>
            </a:r>
            <a:r>
              <a:rPr lang="kk-KZ" sz="3200" dirty="0" smtClean="0"/>
              <a:t>келесі коэффициенттер қолданылады: </a:t>
            </a:r>
            <a:br>
              <a:rPr lang="kk-KZ" sz="3200" dirty="0" smtClean="0"/>
            </a:br>
            <a:r>
              <a:rPr lang="kk-KZ" sz="3200" dirty="0" smtClean="0"/>
              <a:t>экстенсивті </a:t>
            </a:r>
            <a:r>
              <a:rPr lang="kk-KZ" sz="3200" dirty="0"/>
              <a:t>пайдалану </a:t>
            </a:r>
            <a:r>
              <a:rPr lang="kk-KZ" sz="3200" i="1" dirty="0"/>
              <a:t>К</a:t>
            </a:r>
            <a:r>
              <a:rPr lang="kk-KZ" sz="3200" i="1" baseline="-25000" dirty="0"/>
              <a:t>э</a:t>
            </a:r>
            <a:r>
              <a:rPr lang="kk-KZ" sz="3200" dirty="0"/>
              <a:t>, интенсивті пайдалану </a:t>
            </a:r>
            <a:r>
              <a:rPr lang="kk-KZ" sz="3200" i="1" dirty="0"/>
              <a:t>К</a:t>
            </a:r>
            <a:r>
              <a:rPr lang="kk-KZ" sz="3200" i="1" baseline="-25000" dirty="0"/>
              <a:t>ин</a:t>
            </a:r>
            <a:r>
              <a:rPr lang="kk-KZ" sz="3200" dirty="0"/>
              <a:t>, интегралды ауыртпалық </a:t>
            </a:r>
            <a:r>
              <a:rPr lang="kk-KZ" sz="3200" i="1" dirty="0"/>
              <a:t>К</a:t>
            </a:r>
            <a:r>
              <a:rPr lang="kk-KZ" sz="3200" i="1" baseline="-25000" dirty="0"/>
              <a:t>инт</a:t>
            </a:r>
            <a:r>
              <a:rPr lang="kk-KZ" sz="3200" i="1" dirty="0"/>
              <a:t> </a:t>
            </a:r>
            <a:r>
              <a:rPr lang="kk-KZ" sz="3200" dirty="0"/>
              <a:t>және негізгі қорлардың жұмыс </a:t>
            </a:r>
            <a:r>
              <a:rPr lang="kk-KZ" sz="3200" dirty="0" smtClean="0"/>
              <a:t>ауысымдығы </a:t>
            </a:r>
            <a:r>
              <a:rPr lang="kk-KZ" sz="3200" i="1" dirty="0" smtClean="0"/>
              <a:t>К</a:t>
            </a:r>
            <a:r>
              <a:rPr lang="kk-KZ" sz="3200" i="1" baseline="-25000" dirty="0" smtClean="0"/>
              <a:t>см</a:t>
            </a:r>
            <a:r>
              <a:rPr lang="kk-KZ" sz="3200" dirty="0"/>
              <a:t>.</a:t>
            </a:r>
            <a:r>
              <a:rPr lang="ru-RU" sz="3200" dirty="0"/>
              <a:t/>
            </a:r>
            <a:br>
              <a:rPr lang="ru-RU" sz="3200" dirty="0"/>
            </a:br>
            <a:endParaRPr lang="ru-RU" sz="3200" dirty="0"/>
          </a:p>
        </p:txBody>
      </p:sp>
    </p:spTree>
    <p:extLst>
      <p:ext uri="{BB962C8B-B14F-4D97-AF65-F5344CB8AC3E}">
        <p14:creationId xmlns:p14="http://schemas.microsoft.com/office/powerpoint/2010/main" val="36017513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692696"/>
            <a:ext cx="7704855" cy="1800200"/>
          </a:xfrm>
        </p:spPr>
        <p:txBody>
          <a:bodyPr>
            <a:noAutofit/>
          </a:bodyPr>
          <a:lstStyle/>
          <a:p>
            <a:pPr algn="l"/>
            <a:r>
              <a:rPr lang="kk-KZ" sz="2400" i="1" dirty="0"/>
              <a:t>Негізгі қорлардың экстенсивті пайдалану </a:t>
            </a:r>
            <a:r>
              <a:rPr lang="kk-KZ" sz="2400" dirty="0"/>
              <a:t>коэффициенті (экстенсивті жүктеме коэффициенті) нақты сағатпен жұмыс етілген </a:t>
            </a:r>
            <a:r>
              <a:rPr lang="kk-KZ" sz="2400" i="1" dirty="0"/>
              <a:t>T</a:t>
            </a:r>
            <a:r>
              <a:rPr lang="kk-KZ" sz="2400" i="1" baseline="-25000" dirty="0"/>
              <a:t>ф</a:t>
            </a:r>
            <a:r>
              <a:rPr lang="kk-KZ" sz="2400" i="1" dirty="0"/>
              <a:t>  </a:t>
            </a:r>
            <a:r>
              <a:rPr lang="kk-KZ" sz="2400" dirty="0"/>
              <a:t>уақыттың (тәулік, ай, жыл) мүмкін </a:t>
            </a:r>
            <a:r>
              <a:rPr lang="kk-KZ" sz="2400" i="1" dirty="0"/>
              <a:t>Т</a:t>
            </a:r>
            <a:r>
              <a:rPr lang="kk-KZ" sz="2400" i="1" baseline="-25000" dirty="0"/>
              <a:t>В</a:t>
            </a:r>
            <a:r>
              <a:rPr lang="kk-KZ" sz="2400" i="1" dirty="0"/>
              <a:t> </a:t>
            </a:r>
            <a:r>
              <a:rPr lang="kk-KZ" sz="2400" dirty="0"/>
              <a:t>ауысымға қатынасын білдіреді:</a:t>
            </a:r>
            <a:r>
              <a:rPr lang="ru-RU" sz="2400" dirty="0"/>
              <a:t/>
            </a:r>
            <a:br>
              <a:rPr lang="ru-RU" sz="2400" dirty="0"/>
            </a:br>
            <a:endParaRPr lang="ru-RU" sz="2400" dirty="0"/>
          </a:p>
        </p:txBody>
      </p:sp>
      <p:sp>
        <p:nvSpPr>
          <p:cNvPr id="3" name="Объект 2"/>
          <p:cNvSpPr>
            <a:spLocks noGrp="1"/>
          </p:cNvSpPr>
          <p:nvPr>
            <p:ph idx="1"/>
          </p:nvPr>
        </p:nvSpPr>
        <p:spPr>
          <a:xfrm>
            <a:off x="827584" y="4077072"/>
            <a:ext cx="7416824" cy="2088232"/>
          </a:xfrm>
        </p:spPr>
        <p:txBody>
          <a:bodyPr>
            <a:normAutofit fontScale="70000" lnSpcReduction="20000"/>
          </a:bodyPr>
          <a:lstStyle/>
          <a:p>
            <a:pPr marL="0" indent="0">
              <a:buNone/>
            </a:pPr>
            <a:endParaRPr lang="kk-KZ" i="1" dirty="0" smtClean="0"/>
          </a:p>
          <a:p>
            <a:pPr marL="0" indent="0">
              <a:buNone/>
            </a:pPr>
            <a:endParaRPr lang="kk-KZ" i="1" dirty="0"/>
          </a:p>
          <a:p>
            <a:pPr marL="0" indent="0">
              <a:buNone/>
            </a:pPr>
            <a:endParaRPr lang="kk-KZ" i="1" dirty="0" smtClean="0"/>
          </a:p>
          <a:p>
            <a:pPr marL="0" indent="0">
              <a:buNone/>
            </a:pPr>
            <a:r>
              <a:rPr lang="kk-KZ" i="1" dirty="0"/>
              <a:t> </a:t>
            </a:r>
            <a:endParaRPr lang="ru-RU" dirty="0"/>
          </a:p>
          <a:p>
            <a:pPr marL="0" indent="0">
              <a:buNone/>
            </a:pPr>
            <a:r>
              <a:rPr lang="kk-KZ" dirty="0"/>
              <a:t>Егер алымда жоспарлы </a:t>
            </a:r>
            <a:r>
              <a:rPr lang="kk-KZ" i="1" dirty="0"/>
              <a:t>Т</a:t>
            </a:r>
            <a:r>
              <a:rPr lang="kk-KZ" i="1" baseline="-25000" dirty="0"/>
              <a:t>п</a:t>
            </a:r>
            <a:r>
              <a:rPr lang="kk-KZ" dirty="0"/>
              <a:t>, күнтізбелік </a:t>
            </a:r>
            <a:r>
              <a:rPr lang="kk-KZ" i="1" dirty="0"/>
              <a:t>Т</a:t>
            </a:r>
            <a:r>
              <a:rPr lang="kk-KZ" i="1" baseline="-25000" dirty="0"/>
              <a:t>к</a:t>
            </a:r>
            <a:r>
              <a:rPr lang="kk-KZ" i="1" dirty="0"/>
              <a:t>  </a:t>
            </a:r>
            <a:r>
              <a:rPr lang="kk-KZ" dirty="0"/>
              <a:t>,  режимдік  уақыт (номиналды) </a:t>
            </a:r>
            <a:r>
              <a:rPr lang="kk-KZ" i="1" dirty="0"/>
              <a:t>Т</a:t>
            </a:r>
            <a:r>
              <a:rPr lang="kk-KZ" i="1" baseline="-25000" dirty="0"/>
              <a:t>р</a:t>
            </a:r>
            <a:r>
              <a:rPr lang="kk-KZ" i="1" dirty="0"/>
              <a:t> </a:t>
            </a:r>
            <a:r>
              <a:rPr lang="kk-KZ" dirty="0"/>
              <a:t>қабылданса, нәтижесінде экстенсивті пайдаланудың жоспарлы, күнтізбелік және режимдік (номиналды) коэффициенттері есептеліне алады.</a:t>
            </a:r>
            <a:endParaRPr lang="ru-RU" dirty="0"/>
          </a:p>
          <a:p>
            <a:endParaRPr lang="ru-RU"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774" r="40826"/>
          <a:stretch/>
        </p:blipFill>
        <p:spPr bwMode="auto">
          <a:xfrm>
            <a:off x="1907704" y="3212976"/>
            <a:ext cx="5257800" cy="751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83474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692696"/>
            <a:ext cx="7632848" cy="2520280"/>
          </a:xfrm>
        </p:spPr>
        <p:txBody>
          <a:bodyPr>
            <a:noAutofit/>
          </a:bodyPr>
          <a:lstStyle/>
          <a:p>
            <a:pPr algn="l"/>
            <a:r>
              <a:rPr lang="kk-KZ" sz="2400" dirty="0"/>
              <a:t>Негізгі қорлардың интенсивті пайдалану коэффициенті уақыттың бірлігінде орындалған нақты жұмыс көлемінің W</a:t>
            </a:r>
            <a:r>
              <a:rPr lang="kk-KZ" sz="2400" baseline="-25000" dirty="0"/>
              <a:t>ф</a:t>
            </a:r>
            <a:r>
              <a:rPr lang="kk-KZ" sz="2400" dirty="0"/>
              <a:t> жоспарлыға W</a:t>
            </a:r>
            <a:r>
              <a:rPr lang="kk-KZ" sz="2400" baseline="-25000" dirty="0"/>
              <a:t>n</a:t>
            </a:r>
            <a:r>
              <a:rPr lang="kk-KZ" sz="2400" dirty="0"/>
              <a:t> немесе осындай уақытта максималды мүмкін шығарылатын W</a:t>
            </a:r>
            <a:r>
              <a:rPr lang="kk-KZ" sz="2400" baseline="-25000" dirty="0"/>
              <a:t>max</a:t>
            </a:r>
            <a:r>
              <a:rPr lang="kk-KZ" sz="2400" dirty="0"/>
              <a:t> көлеміне қатынасымен анықтайды:</a:t>
            </a:r>
            <a:r>
              <a:rPr lang="ru-RU" sz="2400" dirty="0"/>
              <a:t/>
            </a:r>
            <a:br>
              <a:rPr lang="ru-RU" sz="2400" dirty="0"/>
            </a:br>
            <a:endParaRPr lang="ru-RU" sz="2400" dirty="0"/>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233" r="39789"/>
          <a:stretch/>
        </p:blipFill>
        <p:spPr bwMode="auto">
          <a:xfrm>
            <a:off x="2346960" y="2996952"/>
            <a:ext cx="4191000" cy="260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00122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692696"/>
            <a:ext cx="7488831" cy="2520280"/>
          </a:xfrm>
        </p:spPr>
        <p:txBody>
          <a:bodyPr>
            <a:noAutofit/>
          </a:bodyPr>
          <a:lstStyle/>
          <a:p>
            <a:pPr algn="l"/>
            <a:r>
              <a:rPr lang="kk-KZ" sz="2400" i="1" dirty="0"/>
              <a:t>Негізгі қорлардың интегралды жүктеме коэффициенті К</a:t>
            </a:r>
            <a:r>
              <a:rPr lang="kk-KZ" sz="2400" i="1" baseline="-25000" dirty="0"/>
              <a:t>инт</a:t>
            </a:r>
            <a:r>
              <a:rPr lang="kk-KZ" sz="2400" baseline="-25000" dirty="0"/>
              <a:t>.</a:t>
            </a:r>
            <a:r>
              <a:rPr lang="kk-KZ" sz="2400" dirty="0"/>
              <a:t> негізгі қорларды пайдалануды еңбек өнімділігін есепке ала отырып кәсіпо </a:t>
            </a:r>
            <a:r>
              <a:rPr lang="kk-KZ" sz="2400" dirty="0" smtClean="0"/>
              <a:t>рынның</a:t>
            </a:r>
            <a:r>
              <a:rPr lang="ru-RU" sz="2400" dirty="0"/>
              <a:t> </a:t>
            </a:r>
            <a:r>
              <a:rPr lang="kk-KZ" sz="2400" dirty="0" smtClean="0"/>
              <a:t>негізгі</a:t>
            </a:r>
            <a:r>
              <a:rPr lang="kk-KZ" sz="2400" dirty="0"/>
              <a:t>	</a:t>
            </a:r>
            <a:r>
              <a:rPr lang="kk-KZ" sz="2400" dirty="0" smtClean="0"/>
              <a:t>қорларын экстенсивті</a:t>
            </a:r>
            <a:r>
              <a:rPr lang="kk-KZ" sz="2400" dirty="0"/>
              <a:t> </a:t>
            </a:r>
            <a:r>
              <a:rPr lang="kk-KZ" sz="2400" dirty="0" smtClean="0"/>
              <a:t>және</a:t>
            </a:r>
            <a:r>
              <a:rPr lang="kk-KZ" sz="2400" dirty="0"/>
              <a:t> </a:t>
            </a:r>
            <a:r>
              <a:rPr lang="kk-KZ" sz="2400" dirty="0" smtClean="0"/>
              <a:t>интенсивті пайдалану </a:t>
            </a:r>
            <a:r>
              <a:rPr lang="kk-KZ" sz="2400" dirty="0"/>
              <a:t>коэффициенттерін жүргізумен </a:t>
            </a:r>
            <a:r>
              <a:rPr lang="kk-KZ" sz="2400" dirty="0" smtClean="0"/>
              <a:t>бірге анықтайды</a:t>
            </a:r>
            <a:r>
              <a:rPr lang="kk-KZ" sz="2400" dirty="0"/>
              <a:t>:</a:t>
            </a:r>
            <a:r>
              <a:rPr lang="ru-RU" sz="2400" dirty="0"/>
              <a:t/>
            </a:r>
            <a:br>
              <a:rPr lang="ru-RU" sz="2400" dirty="0"/>
            </a:br>
            <a:endParaRPr lang="ru-RU" sz="2400" dirty="0"/>
          </a:p>
        </p:txBody>
      </p:sp>
      <p:pic>
        <p:nvPicPr>
          <p:cNvPr id="512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3267" t="-3232" r="38408" b="-1225"/>
          <a:stretch/>
        </p:blipFill>
        <p:spPr bwMode="auto">
          <a:xfrm>
            <a:off x="1475656" y="3429000"/>
            <a:ext cx="5814675"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56277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620688"/>
            <a:ext cx="7632847" cy="2664296"/>
          </a:xfrm>
        </p:spPr>
        <p:txBody>
          <a:bodyPr>
            <a:normAutofit fontScale="90000"/>
          </a:bodyPr>
          <a:lstStyle/>
          <a:p>
            <a:pPr algn="l"/>
            <a:r>
              <a:rPr lang="kk-KZ" sz="2200" dirty="0"/>
              <a:t>Еңбек құралын экстенсивті пайдалану көрсеткіштері  арасында құрылғы жұмыстарын ауыстыратын коэффициент  маңызды  рөлді  алады, ол әрбір құрылғы бірлігінің орта есеппен бір тәулікте қанша  ауысым жұмыс істегенін көрсетеді, және барлық ауысымда жұмыс істелген ауысым-машиналарын </a:t>
            </a:r>
            <a:r>
              <a:rPr lang="kk-KZ" sz="2200" i="1" dirty="0"/>
              <a:t>М</a:t>
            </a:r>
            <a:r>
              <a:rPr lang="kk-KZ" sz="2200" i="1" baseline="-25000" dirty="0"/>
              <a:t>с</a:t>
            </a:r>
            <a:r>
              <a:rPr lang="kk-KZ" sz="2200" i="1" dirty="0"/>
              <a:t> </a:t>
            </a:r>
            <a:r>
              <a:rPr lang="kk-KZ" sz="2200" dirty="0"/>
              <a:t>орнатылған құрылғы санына </a:t>
            </a:r>
            <a:r>
              <a:rPr lang="kk-KZ" sz="2200" i="1" dirty="0"/>
              <a:t>М </a:t>
            </a:r>
            <a:r>
              <a:rPr lang="kk-KZ" sz="2200" dirty="0"/>
              <a:t>бөлу арқылы анықталады:</a:t>
            </a:r>
            <a:r>
              <a:rPr lang="ru-RU" dirty="0"/>
              <a:t/>
            </a:r>
            <a:br>
              <a:rPr lang="ru-RU" dirty="0"/>
            </a:br>
            <a:endParaRPr lang="ru-RU" dirty="0"/>
          </a:p>
        </p:txBody>
      </p:sp>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3980" t="-27402" r="38170" b="-5145"/>
          <a:stretch/>
        </p:blipFill>
        <p:spPr bwMode="auto">
          <a:xfrm>
            <a:off x="899592" y="3429000"/>
            <a:ext cx="7393621" cy="1390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59246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99592" y="1052736"/>
            <a:ext cx="7416824" cy="4968552"/>
          </a:xfrm>
        </p:spPr>
        <p:txBody>
          <a:bodyPr>
            <a:normAutofit/>
          </a:bodyPr>
          <a:lstStyle/>
          <a:p>
            <a:pPr marL="0" indent="0" algn="just">
              <a:buNone/>
            </a:pPr>
            <a:r>
              <a:rPr lang="kk-KZ" sz="2800" dirty="0" smtClean="0"/>
              <a:t>Негізгі қорларды пайдалануды жақсарту автокөлік қызметкерлерінің бірінші мақсаты болып табылады және ол автомобиль паркінің сағат (тәулік, ай, жыл) ішіндегі өнімділігін көтеру, жылжымалы құрамның амортизациялық және жөндеу аралық жүгірісін көбейту, сонымен қатар басқа негізгі қорлардың қызмет көрсету мерзімін көбейту нәтижесінде қол жеткізіле алады.</a:t>
            </a:r>
            <a:endParaRPr lang="kk-KZ" sz="2800" dirty="0"/>
          </a:p>
        </p:txBody>
      </p:sp>
    </p:spTree>
    <p:extLst>
      <p:ext uri="{BB962C8B-B14F-4D97-AF65-F5344CB8AC3E}">
        <p14:creationId xmlns:p14="http://schemas.microsoft.com/office/powerpoint/2010/main" val="18871954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5576" y="908720"/>
            <a:ext cx="7488832" cy="5112568"/>
          </a:xfrm>
        </p:spPr>
        <p:txBody>
          <a:bodyPr>
            <a:normAutofit/>
          </a:bodyPr>
          <a:lstStyle/>
          <a:p>
            <a:pPr algn="just"/>
            <a:r>
              <a:rPr lang="kk-KZ" sz="2200" dirty="0" smtClean="0"/>
              <a:t>Жылжымалы құрамның қызмет ету мерзімі (жөндеу аралық және амортизациялық жүгіріс) техникалық қызмет көрсетуге және автомобильдерді ағымдағы жөндеуге, техникалық пайдалану мәдениетіне байланысты болады.</a:t>
            </a:r>
          </a:p>
          <a:p>
            <a:pPr algn="just"/>
            <a:endParaRPr lang="kk-KZ" sz="2200" dirty="0"/>
          </a:p>
          <a:p>
            <a:pPr marL="0" indent="0" algn="just">
              <a:buNone/>
            </a:pPr>
            <a:endParaRPr lang="kk-KZ" sz="2200" dirty="0" smtClean="0"/>
          </a:p>
          <a:p>
            <a:pPr algn="just"/>
            <a:r>
              <a:rPr lang="kk-KZ" sz="2200" dirty="0" smtClean="0"/>
              <a:t>Негізгі қорлардың дұрыс пайдаланылуына жұмыскерлердің материалдық қызығушылықтары ықпал етеді. Ол үшін сәйкес еңбекақыны төлеу жүйесі, автомобильдердің жүгірісі үшін бекітілген нормадан бөлек сыйақы, шиналарды үнемдеу және т.б. </a:t>
            </a:r>
            <a:r>
              <a:rPr lang="kk-KZ" sz="2200" dirty="0"/>
              <a:t>ж</a:t>
            </a:r>
            <a:r>
              <a:rPr lang="kk-KZ" sz="2200" dirty="0" smtClean="0"/>
              <a:t>үйелер қолданылады</a:t>
            </a:r>
            <a:r>
              <a:rPr lang="ru-RU" sz="2200" dirty="0" smtClean="0"/>
              <a:t>.</a:t>
            </a:r>
            <a:endParaRPr lang="ru-RU" sz="2200" dirty="0"/>
          </a:p>
          <a:p>
            <a:endParaRPr lang="ru-RU" dirty="0"/>
          </a:p>
        </p:txBody>
      </p:sp>
    </p:spTree>
    <p:extLst>
      <p:ext uri="{BB962C8B-B14F-4D97-AF65-F5344CB8AC3E}">
        <p14:creationId xmlns:p14="http://schemas.microsoft.com/office/powerpoint/2010/main" val="14863963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Кнопка">
  <a:themeElements>
    <a:clrScheme name="Кнопка">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Кнопка">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нопка">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114</TotalTime>
  <Words>1045</Words>
  <Application>Microsoft Office PowerPoint</Application>
  <PresentationFormat>Экран (4:3)</PresentationFormat>
  <Paragraphs>59</Paragraphs>
  <Slides>21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21</vt:i4>
      </vt:variant>
    </vt:vector>
  </HeadingPairs>
  <TitlesOfParts>
    <vt:vector size="28" baseType="lpstr">
      <vt:lpstr>Arial</vt:lpstr>
      <vt:lpstr>Brush Script MT</vt:lpstr>
      <vt:lpstr>Constantia</vt:lpstr>
      <vt:lpstr>Franklin Gothic Book</vt:lpstr>
      <vt:lpstr>Rage Italic</vt:lpstr>
      <vt:lpstr>Times New Roman</vt:lpstr>
      <vt:lpstr>Кнопка</vt:lpstr>
      <vt:lpstr>Автомобиль көлігі кәсіпорындарының негізгі қорлары</vt:lpstr>
      <vt:lpstr>Презентация PowerPoint</vt:lpstr>
      <vt:lpstr>Автокөліктегі негізгі қорлардың өзіндік ерекшеліктері бар. </vt:lpstr>
      <vt:lpstr>Амортизациялық төлемдер</vt:lpstr>
      <vt:lpstr>тозу</vt:lpstr>
      <vt:lpstr>Негiзгi қорлардың моральдiк тозуы </vt:lpstr>
      <vt:lpstr>Презентация PowerPoint</vt:lpstr>
      <vt:lpstr>Жылжымалы құрамды қалпына келтіру нормасы баланс құнынан пайызбен анықталады немесе 1000 км жүгіріске баланстық құнның пайызымен анықталады:</vt:lpstr>
      <vt:lpstr>Басқа негізгі қорлар бойынша (жылжымалы құрамнан басқа) амортизациялық төлемдер бастапқы құнның пайызымен анықталады. Амортизацияның жылдың нормасы</vt:lpstr>
      <vt:lpstr>Негізгі өндірістік қорларды пайдалану тиімділігі</vt:lpstr>
      <vt:lpstr>Қор қайтарымдылығы ФО – Фосн өндірістік негізгі қорлардың 1 сомына келетін кіріс сомасының көрсеткіші ΣД: </vt:lpstr>
      <vt:lpstr>Қор сыйымдылығы ФЕ — кері қор қайтарымдылық көрсеткіші. Ол ΣД кірістің әрбір сомына келетін негізгі өндірістік қордың құнын сипаттайды: </vt:lpstr>
      <vt:lpstr>Қормен қарулану ФВ — әрбір жұмыскердің негізгі өндірістік қормен қамтамасыз етілуін сипаттайтын көрсеткіш: </vt:lpstr>
      <vt:lpstr>Негізгі қорлардың рентабельділігі Rоф автокөліктік кәсіпорынның баланстық пайдасының Пбал,  өндірістік  негізгі  қорлар  сомасына қатынасын білдіреді: </vt:lpstr>
      <vt:lpstr>Аталған көрсеткіштерден басқа, автомобиль көліктерінде өндірістік қорларды пайдалану бағасы үшін келесі коэффициенттер қолданылады:  экстенсивті пайдалану Кэ, интенсивті пайдалану Кин, интегралды ауыртпалық Кинт және негізгі қорлардың жұмыс ауысымдығы Ксм. </vt:lpstr>
      <vt:lpstr>Негізгі қорлардың экстенсивті пайдалану коэффициенті (экстенсивті жүктеме коэффициенті) нақты сағатпен жұмыс етілген Tф  уақыттың (тәулік, ай, жыл) мүмкін ТВ ауысымға қатынасын білдіреді: </vt:lpstr>
      <vt:lpstr>Негізгі қорлардың интенсивті пайдалану коэффициенті уақыттың бірлігінде орындалған нақты жұмыс көлемінің Wф жоспарлыға Wn немесе осындай уақытта максималды мүмкін шығарылатын Wmax көлеміне қатынасымен анықтайды: </vt:lpstr>
      <vt:lpstr>Негізгі қорлардың интегралды жүктеме коэффициенті Кинт. негізгі қорларды пайдалануды еңбек өнімділігін есепке ала отырып кәсіпо рынның негізгі қорларын экстенсивті және интенсивті пайдалану коэффициенттерін жүргізумен бірге анықтайды: </vt:lpstr>
      <vt:lpstr>Еңбек құралын экстенсивті пайдалану көрсеткіштері  арасында құрылғы жұмыстарын ауыстыратын коэффициент  маңызды  рөлді  алады, ол әрбір құрылғы бірлігінің орта есеппен бір тәулікте қанша  ауысым жұмыс істегенін көрсетеді, және барлық ауысымда жұмыс істелген ауысым-машиналарын Мс орнатылған құрылғы санына М бөлу арқылы анықталады: </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Дисконтталған ақша түсімдеріне негізделген инвестицияны бағалау әдістері. Жобаның өтелу мерзімі.</dc:title>
  <dc:creator>Madina Ganieva</dc:creator>
  <cp:lastModifiedBy>Пользователь Windows</cp:lastModifiedBy>
  <cp:revision>15</cp:revision>
  <dcterms:created xsi:type="dcterms:W3CDTF">2017-10-26T18:10:59Z</dcterms:created>
  <dcterms:modified xsi:type="dcterms:W3CDTF">2021-01-27T03:57:16Z</dcterms:modified>
</cp:coreProperties>
</file>