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336FCC-D6DE-4D6C-929C-805F1F32588D}"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C89970A7-95D0-48AB-9160-17CD07F53E46}">
      <dgm:prSet/>
      <dgm:spPr/>
      <dgm:t>
        <a:bodyPr/>
        <a:lstStyle/>
        <a:p>
          <a:pPr rtl="0"/>
          <a:r>
            <a:rPr lang="kk-KZ" smtClean="0"/>
            <a:t>а) қызметтерді өндіруші:</a:t>
          </a:r>
          <a:endParaRPr lang="ru-RU"/>
        </a:p>
      </dgm:t>
    </dgm:pt>
    <dgm:pt modelId="{C6839F88-CD5F-4F72-B811-3A24C76ECE13}" type="parTrans" cxnId="{E83E9AEC-8A49-4E59-8EC0-D820076EFEA4}">
      <dgm:prSet/>
      <dgm:spPr/>
      <dgm:t>
        <a:bodyPr/>
        <a:lstStyle/>
        <a:p>
          <a:endParaRPr lang="ru-RU"/>
        </a:p>
      </dgm:t>
    </dgm:pt>
    <dgm:pt modelId="{FF79E684-A0BB-4FCE-8722-7C0CA362F1BB}" type="sibTrans" cxnId="{E83E9AEC-8A49-4E59-8EC0-D820076EFEA4}">
      <dgm:prSet/>
      <dgm:spPr/>
      <dgm:t>
        <a:bodyPr/>
        <a:lstStyle/>
        <a:p>
          <a:endParaRPr lang="ru-RU"/>
        </a:p>
      </dgm:t>
    </dgm:pt>
    <dgm:pt modelId="{51089CAC-95B5-4E38-98AA-98646A3CB88A}">
      <dgm:prSet/>
      <dgm:spPr/>
      <dgm:t>
        <a:bodyPr/>
        <a:lstStyle/>
        <a:p>
          <a:pPr rtl="0"/>
          <a:r>
            <a:rPr lang="kk-KZ" smtClean="0"/>
            <a:t>-	мемлекеттік кәсіпорындар мен көпшілік қолданатын автокөлік бірлестіктері (КҚАК);</a:t>
          </a:r>
          <a:endParaRPr lang="ru-RU"/>
        </a:p>
      </dgm:t>
    </dgm:pt>
    <dgm:pt modelId="{935E005F-1A22-4DCB-9C9D-0788E3D7DCC0}" type="parTrans" cxnId="{AF81BAA8-4EB1-435E-B063-70F0100AF24B}">
      <dgm:prSet/>
      <dgm:spPr/>
      <dgm:t>
        <a:bodyPr/>
        <a:lstStyle/>
        <a:p>
          <a:endParaRPr lang="ru-RU"/>
        </a:p>
      </dgm:t>
    </dgm:pt>
    <dgm:pt modelId="{DD4614DE-032D-46AB-96D0-E1CC2AEB2933}" type="sibTrans" cxnId="{AF81BAA8-4EB1-435E-B063-70F0100AF24B}">
      <dgm:prSet/>
      <dgm:spPr/>
      <dgm:t>
        <a:bodyPr/>
        <a:lstStyle/>
        <a:p>
          <a:endParaRPr lang="ru-RU"/>
        </a:p>
      </dgm:t>
    </dgm:pt>
    <dgm:pt modelId="{D60DD104-9114-409A-AC25-CCE2E09A0DE0}">
      <dgm:prSet/>
      <dgm:spPr/>
      <dgm:t>
        <a:bodyPr/>
        <a:lstStyle/>
        <a:p>
          <a:pPr rtl="0"/>
          <a:r>
            <a:rPr lang="kk-KZ" smtClean="0"/>
            <a:t>-	мемлекттік </a:t>
          </a:r>
          <a:r>
            <a:rPr lang="kk-KZ" dirty="0" smtClean="0"/>
            <a:t>ведомство көлігі;</a:t>
          </a:r>
          <a:endParaRPr lang="ru-RU" dirty="0"/>
        </a:p>
      </dgm:t>
    </dgm:pt>
    <dgm:pt modelId="{995DFB5E-D3DB-46D7-A849-45E3DB490A71}" type="parTrans" cxnId="{9E765B2A-4C10-4AA6-88AC-0BE4E7448265}">
      <dgm:prSet/>
      <dgm:spPr/>
      <dgm:t>
        <a:bodyPr/>
        <a:lstStyle/>
        <a:p>
          <a:endParaRPr lang="ru-RU"/>
        </a:p>
      </dgm:t>
    </dgm:pt>
    <dgm:pt modelId="{093FF97A-3A34-4F7A-81B2-FEE4C2BE9761}" type="sibTrans" cxnId="{9E765B2A-4C10-4AA6-88AC-0BE4E7448265}">
      <dgm:prSet/>
      <dgm:spPr/>
      <dgm:t>
        <a:bodyPr/>
        <a:lstStyle/>
        <a:p>
          <a:endParaRPr lang="ru-RU"/>
        </a:p>
      </dgm:t>
    </dgm:pt>
    <dgm:pt modelId="{A7D77C53-495A-4D3A-8F77-212346BFAC42}">
      <dgm:prSet/>
      <dgm:spPr/>
      <dgm:t>
        <a:bodyPr/>
        <a:lstStyle/>
        <a:p>
          <a:pPr rtl="0"/>
          <a:r>
            <a:rPr lang="kk-KZ" smtClean="0"/>
            <a:t>б) қызметтерді тұтынушылар:</a:t>
          </a:r>
          <a:endParaRPr lang="ru-RU"/>
        </a:p>
      </dgm:t>
    </dgm:pt>
    <dgm:pt modelId="{BB12359A-AC76-484C-9009-2CA0BF4E3D31}" type="parTrans" cxnId="{05C19F80-14CA-481B-94C6-8087AE3649AF}">
      <dgm:prSet/>
      <dgm:spPr/>
      <dgm:t>
        <a:bodyPr/>
        <a:lstStyle/>
        <a:p>
          <a:endParaRPr lang="ru-RU"/>
        </a:p>
      </dgm:t>
    </dgm:pt>
    <dgm:pt modelId="{3F70A7E9-7649-446C-9E4F-CF250C20DE1E}" type="sibTrans" cxnId="{05C19F80-14CA-481B-94C6-8087AE3649AF}">
      <dgm:prSet/>
      <dgm:spPr/>
      <dgm:t>
        <a:bodyPr/>
        <a:lstStyle/>
        <a:p>
          <a:endParaRPr lang="ru-RU"/>
        </a:p>
      </dgm:t>
    </dgm:pt>
    <dgm:pt modelId="{48AF12C3-8330-4C30-A2B6-DBA8192C09F7}">
      <dgm:prSet/>
      <dgm:spPr/>
      <dgm:t>
        <a:bodyPr/>
        <a:lstStyle/>
        <a:p>
          <a:pPr rtl="0"/>
          <a:r>
            <a:rPr lang="kk-KZ" smtClean="0"/>
            <a:t>-	мемлекеттік мекемелер, бірлестіктер, халық шаруашылығының әртүрлі сала ұйымы;</a:t>
          </a:r>
          <a:endParaRPr lang="ru-RU"/>
        </a:p>
      </dgm:t>
    </dgm:pt>
    <dgm:pt modelId="{4FEA4AF6-DFF6-4133-B909-C8042EF88AC5}" type="parTrans" cxnId="{AF695DBE-BECC-4FDB-BBC3-CD8CC2AAF535}">
      <dgm:prSet/>
      <dgm:spPr/>
      <dgm:t>
        <a:bodyPr/>
        <a:lstStyle/>
        <a:p>
          <a:endParaRPr lang="ru-RU"/>
        </a:p>
      </dgm:t>
    </dgm:pt>
    <dgm:pt modelId="{94A47F09-5E4C-4392-BF78-BDE6B88D66C6}" type="sibTrans" cxnId="{AF695DBE-BECC-4FDB-BBC3-CD8CC2AAF535}">
      <dgm:prSet/>
      <dgm:spPr/>
      <dgm:t>
        <a:bodyPr/>
        <a:lstStyle/>
        <a:p>
          <a:endParaRPr lang="ru-RU"/>
        </a:p>
      </dgm:t>
    </dgm:pt>
    <dgm:pt modelId="{5C9657DB-A4C5-4723-A5AF-919F54E92235}">
      <dgm:prSet/>
      <dgm:spPr/>
      <dgm:t>
        <a:bodyPr/>
        <a:lstStyle/>
        <a:p>
          <a:pPr rtl="0"/>
          <a:r>
            <a:rPr lang="kk-KZ" smtClean="0"/>
            <a:t>-	елді-мекен;</a:t>
          </a:r>
          <a:endParaRPr lang="ru-RU"/>
        </a:p>
      </dgm:t>
    </dgm:pt>
    <dgm:pt modelId="{9D03DAD8-FCE3-4E9B-AA7D-410F080D3F77}" type="parTrans" cxnId="{5ED0A9AC-AA66-4205-A379-4100596E3037}">
      <dgm:prSet/>
      <dgm:spPr/>
      <dgm:t>
        <a:bodyPr/>
        <a:lstStyle/>
        <a:p>
          <a:endParaRPr lang="ru-RU"/>
        </a:p>
      </dgm:t>
    </dgm:pt>
    <dgm:pt modelId="{0F21B223-E26F-4A0A-B346-CFEAF690D71D}" type="sibTrans" cxnId="{5ED0A9AC-AA66-4205-A379-4100596E3037}">
      <dgm:prSet/>
      <dgm:spPr/>
      <dgm:t>
        <a:bodyPr/>
        <a:lstStyle/>
        <a:p>
          <a:endParaRPr lang="ru-RU"/>
        </a:p>
      </dgm:t>
    </dgm:pt>
    <dgm:pt modelId="{8ED22476-CE89-462B-8CE7-FA671F10F445}">
      <dgm:prSet/>
      <dgm:spPr/>
      <dgm:t>
        <a:bodyPr/>
        <a:lstStyle/>
        <a:p>
          <a:pPr rtl="0"/>
          <a:r>
            <a:rPr lang="kk-KZ" smtClean="0"/>
            <a:t>в) делдалдар, делдалдық функциялардың бір бөлігі мемлекеттік басқару органдарының әртүрлі халықтық шаруашылық деңгейлері мен салалары арқылы орындалған, оның ішінде КҚАК аумақтық-өндірістік бірлестіктер кіреді</a:t>
          </a:r>
          <a:endParaRPr lang="ru-RU"/>
        </a:p>
      </dgm:t>
    </dgm:pt>
    <dgm:pt modelId="{89ACB6BE-09EA-4846-8AF1-C08A1F97F89B}" type="parTrans" cxnId="{3C153EE4-36AF-4C7E-8C6E-C3701077DF6F}">
      <dgm:prSet/>
      <dgm:spPr/>
      <dgm:t>
        <a:bodyPr/>
        <a:lstStyle/>
        <a:p>
          <a:endParaRPr lang="ru-RU"/>
        </a:p>
      </dgm:t>
    </dgm:pt>
    <dgm:pt modelId="{EF18FDF8-4229-426B-BD71-386E1683B8E5}" type="sibTrans" cxnId="{3C153EE4-36AF-4C7E-8C6E-C3701077DF6F}">
      <dgm:prSet/>
      <dgm:spPr/>
      <dgm:t>
        <a:bodyPr/>
        <a:lstStyle/>
        <a:p>
          <a:endParaRPr lang="ru-RU"/>
        </a:p>
      </dgm:t>
    </dgm:pt>
    <dgm:pt modelId="{BFD258BE-828B-465E-8950-E064580FEE32}" type="pres">
      <dgm:prSet presAssocID="{A3336FCC-D6DE-4D6C-929C-805F1F32588D}" presName="linear" presStyleCnt="0">
        <dgm:presLayoutVars>
          <dgm:animLvl val="lvl"/>
          <dgm:resizeHandles val="exact"/>
        </dgm:presLayoutVars>
      </dgm:prSet>
      <dgm:spPr/>
      <dgm:t>
        <a:bodyPr/>
        <a:lstStyle/>
        <a:p>
          <a:endParaRPr lang="ru-RU"/>
        </a:p>
      </dgm:t>
    </dgm:pt>
    <dgm:pt modelId="{8C3C3027-488D-432D-AB34-29630D40BD53}" type="pres">
      <dgm:prSet presAssocID="{C89970A7-95D0-48AB-9160-17CD07F53E46}" presName="parentText" presStyleLbl="node1" presStyleIdx="0" presStyleCnt="7">
        <dgm:presLayoutVars>
          <dgm:chMax val="0"/>
          <dgm:bulletEnabled val="1"/>
        </dgm:presLayoutVars>
      </dgm:prSet>
      <dgm:spPr/>
      <dgm:t>
        <a:bodyPr/>
        <a:lstStyle/>
        <a:p>
          <a:endParaRPr lang="ru-RU"/>
        </a:p>
      </dgm:t>
    </dgm:pt>
    <dgm:pt modelId="{22CCEC69-AA02-4A97-BD77-69F449B67211}" type="pres">
      <dgm:prSet presAssocID="{FF79E684-A0BB-4FCE-8722-7C0CA362F1BB}" presName="spacer" presStyleCnt="0"/>
      <dgm:spPr/>
    </dgm:pt>
    <dgm:pt modelId="{8EF8B145-DB0D-4849-86C3-0FBAEEAFA7CB}" type="pres">
      <dgm:prSet presAssocID="{51089CAC-95B5-4E38-98AA-98646A3CB88A}" presName="parentText" presStyleLbl="node1" presStyleIdx="1" presStyleCnt="7">
        <dgm:presLayoutVars>
          <dgm:chMax val="0"/>
          <dgm:bulletEnabled val="1"/>
        </dgm:presLayoutVars>
      </dgm:prSet>
      <dgm:spPr/>
      <dgm:t>
        <a:bodyPr/>
        <a:lstStyle/>
        <a:p>
          <a:endParaRPr lang="ru-RU"/>
        </a:p>
      </dgm:t>
    </dgm:pt>
    <dgm:pt modelId="{D341DB71-B8F6-4EB6-B51E-D5EB8AAD01BD}" type="pres">
      <dgm:prSet presAssocID="{DD4614DE-032D-46AB-96D0-E1CC2AEB2933}" presName="spacer" presStyleCnt="0"/>
      <dgm:spPr/>
    </dgm:pt>
    <dgm:pt modelId="{EF87CEB0-B682-4E1A-B319-702BCBFF4CB8}" type="pres">
      <dgm:prSet presAssocID="{D60DD104-9114-409A-AC25-CCE2E09A0DE0}" presName="parentText" presStyleLbl="node1" presStyleIdx="2" presStyleCnt="7">
        <dgm:presLayoutVars>
          <dgm:chMax val="0"/>
          <dgm:bulletEnabled val="1"/>
        </dgm:presLayoutVars>
      </dgm:prSet>
      <dgm:spPr/>
      <dgm:t>
        <a:bodyPr/>
        <a:lstStyle/>
        <a:p>
          <a:endParaRPr lang="ru-RU"/>
        </a:p>
      </dgm:t>
    </dgm:pt>
    <dgm:pt modelId="{332CA8CF-04CA-4871-B61B-D563754BCCC6}" type="pres">
      <dgm:prSet presAssocID="{093FF97A-3A34-4F7A-81B2-FEE4C2BE9761}" presName="spacer" presStyleCnt="0"/>
      <dgm:spPr/>
    </dgm:pt>
    <dgm:pt modelId="{4FF5690C-C2CE-40E1-82E8-1672539C4B15}" type="pres">
      <dgm:prSet presAssocID="{A7D77C53-495A-4D3A-8F77-212346BFAC42}" presName="parentText" presStyleLbl="node1" presStyleIdx="3" presStyleCnt="7">
        <dgm:presLayoutVars>
          <dgm:chMax val="0"/>
          <dgm:bulletEnabled val="1"/>
        </dgm:presLayoutVars>
      </dgm:prSet>
      <dgm:spPr/>
      <dgm:t>
        <a:bodyPr/>
        <a:lstStyle/>
        <a:p>
          <a:endParaRPr lang="ru-RU"/>
        </a:p>
      </dgm:t>
    </dgm:pt>
    <dgm:pt modelId="{D8594000-8616-4DB8-867F-A6F25F05F40A}" type="pres">
      <dgm:prSet presAssocID="{3F70A7E9-7649-446C-9E4F-CF250C20DE1E}" presName="spacer" presStyleCnt="0"/>
      <dgm:spPr/>
    </dgm:pt>
    <dgm:pt modelId="{0CE5A21E-CB8C-4417-B4C4-3F6DF3B054E1}" type="pres">
      <dgm:prSet presAssocID="{48AF12C3-8330-4C30-A2B6-DBA8192C09F7}" presName="parentText" presStyleLbl="node1" presStyleIdx="4" presStyleCnt="7">
        <dgm:presLayoutVars>
          <dgm:chMax val="0"/>
          <dgm:bulletEnabled val="1"/>
        </dgm:presLayoutVars>
      </dgm:prSet>
      <dgm:spPr/>
      <dgm:t>
        <a:bodyPr/>
        <a:lstStyle/>
        <a:p>
          <a:endParaRPr lang="ru-RU"/>
        </a:p>
      </dgm:t>
    </dgm:pt>
    <dgm:pt modelId="{4547E5F5-75BE-4F84-B6E9-C447570AD9A2}" type="pres">
      <dgm:prSet presAssocID="{94A47F09-5E4C-4392-BF78-BDE6B88D66C6}" presName="spacer" presStyleCnt="0"/>
      <dgm:spPr/>
    </dgm:pt>
    <dgm:pt modelId="{E98815F8-36B3-4931-B323-952E55E603A2}" type="pres">
      <dgm:prSet presAssocID="{5C9657DB-A4C5-4723-A5AF-919F54E92235}" presName="parentText" presStyleLbl="node1" presStyleIdx="5" presStyleCnt="7">
        <dgm:presLayoutVars>
          <dgm:chMax val="0"/>
          <dgm:bulletEnabled val="1"/>
        </dgm:presLayoutVars>
      </dgm:prSet>
      <dgm:spPr/>
      <dgm:t>
        <a:bodyPr/>
        <a:lstStyle/>
        <a:p>
          <a:endParaRPr lang="ru-RU"/>
        </a:p>
      </dgm:t>
    </dgm:pt>
    <dgm:pt modelId="{4A0A729E-44F7-41AA-BC80-2DDA7FDDDA2D}" type="pres">
      <dgm:prSet presAssocID="{0F21B223-E26F-4A0A-B346-CFEAF690D71D}" presName="spacer" presStyleCnt="0"/>
      <dgm:spPr/>
    </dgm:pt>
    <dgm:pt modelId="{C0D4E894-CFD4-48D0-B596-C991D1D3BE56}" type="pres">
      <dgm:prSet presAssocID="{8ED22476-CE89-462B-8CE7-FA671F10F445}" presName="parentText" presStyleLbl="node1" presStyleIdx="6" presStyleCnt="7">
        <dgm:presLayoutVars>
          <dgm:chMax val="0"/>
          <dgm:bulletEnabled val="1"/>
        </dgm:presLayoutVars>
      </dgm:prSet>
      <dgm:spPr/>
      <dgm:t>
        <a:bodyPr/>
        <a:lstStyle/>
        <a:p>
          <a:endParaRPr lang="ru-RU"/>
        </a:p>
      </dgm:t>
    </dgm:pt>
  </dgm:ptLst>
  <dgm:cxnLst>
    <dgm:cxn modelId="{5ED0A9AC-AA66-4205-A379-4100596E3037}" srcId="{A3336FCC-D6DE-4D6C-929C-805F1F32588D}" destId="{5C9657DB-A4C5-4723-A5AF-919F54E92235}" srcOrd="5" destOrd="0" parTransId="{9D03DAD8-FCE3-4E9B-AA7D-410F080D3F77}" sibTransId="{0F21B223-E26F-4A0A-B346-CFEAF690D71D}"/>
    <dgm:cxn modelId="{B2DDE1AE-6F57-47EF-96DD-5C0E9860D652}" type="presOf" srcId="{A3336FCC-D6DE-4D6C-929C-805F1F32588D}" destId="{BFD258BE-828B-465E-8950-E064580FEE32}" srcOrd="0" destOrd="0" presId="urn:microsoft.com/office/officeart/2005/8/layout/vList2"/>
    <dgm:cxn modelId="{40020CBE-DF65-4512-BFC9-B8AE0959309E}" type="presOf" srcId="{51089CAC-95B5-4E38-98AA-98646A3CB88A}" destId="{8EF8B145-DB0D-4849-86C3-0FBAEEAFA7CB}" srcOrd="0" destOrd="0" presId="urn:microsoft.com/office/officeart/2005/8/layout/vList2"/>
    <dgm:cxn modelId="{3C153EE4-36AF-4C7E-8C6E-C3701077DF6F}" srcId="{A3336FCC-D6DE-4D6C-929C-805F1F32588D}" destId="{8ED22476-CE89-462B-8CE7-FA671F10F445}" srcOrd="6" destOrd="0" parTransId="{89ACB6BE-09EA-4846-8AF1-C08A1F97F89B}" sibTransId="{EF18FDF8-4229-426B-BD71-386E1683B8E5}"/>
    <dgm:cxn modelId="{E0560966-B8ED-4605-AE1C-0B817DDB0CB5}" type="presOf" srcId="{D60DD104-9114-409A-AC25-CCE2E09A0DE0}" destId="{EF87CEB0-B682-4E1A-B319-702BCBFF4CB8}" srcOrd="0" destOrd="0" presId="urn:microsoft.com/office/officeart/2005/8/layout/vList2"/>
    <dgm:cxn modelId="{AF695DBE-BECC-4FDB-BBC3-CD8CC2AAF535}" srcId="{A3336FCC-D6DE-4D6C-929C-805F1F32588D}" destId="{48AF12C3-8330-4C30-A2B6-DBA8192C09F7}" srcOrd="4" destOrd="0" parTransId="{4FEA4AF6-DFF6-4133-B909-C8042EF88AC5}" sibTransId="{94A47F09-5E4C-4392-BF78-BDE6B88D66C6}"/>
    <dgm:cxn modelId="{9E765B2A-4C10-4AA6-88AC-0BE4E7448265}" srcId="{A3336FCC-D6DE-4D6C-929C-805F1F32588D}" destId="{D60DD104-9114-409A-AC25-CCE2E09A0DE0}" srcOrd="2" destOrd="0" parTransId="{995DFB5E-D3DB-46D7-A849-45E3DB490A71}" sibTransId="{093FF97A-3A34-4F7A-81B2-FEE4C2BE9761}"/>
    <dgm:cxn modelId="{D885F56F-F2A2-4449-9BBE-6DBB6B4F3B6F}" type="presOf" srcId="{48AF12C3-8330-4C30-A2B6-DBA8192C09F7}" destId="{0CE5A21E-CB8C-4417-B4C4-3F6DF3B054E1}" srcOrd="0" destOrd="0" presId="urn:microsoft.com/office/officeart/2005/8/layout/vList2"/>
    <dgm:cxn modelId="{05C19F80-14CA-481B-94C6-8087AE3649AF}" srcId="{A3336FCC-D6DE-4D6C-929C-805F1F32588D}" destId="{A7D77C53-495A-4D3A-8F77-212346BFAC42}" srcOrd="3" destOrd="0" parTransId="{BB12359A-AC76-484C-9009-2CA0BF4E3D31}" sibTransId="{3F70A7E9-7649-446C-9E4F-CF250C20DE1E}"/>
    <dgm:cxn modelId="{AF81BAA8-4EB1-435E-B063-70F0100AF24B}" srcId="{A3336FCC-D6DE-4D6C-929C-805F1F32588D}" destId="{51089CAC-95B5-4E38-98AA-98646A3CB88A}" srcOrd="1" destOrd="0" parTransId="{935E005F-1A22-4DCB-9C9D-0788E3D7DCC0}" sibTransId="{DD4614DE-032D-46AB-96D0-E1CC2AEB2933}"/>
    <dgm:cxn modelId="{19F153D1-7B54-46E5-826B-AF3B4EDF0E74}" type="presOf" srcId="{8ED22476-CE89-462B-8CE7-FA671F10F445}" destId="{C0D4E894-CFD4-48D0-B596-C991D1D3BE56}" srcOrd="0" destOrd="0" presId="urn:microsoft.com/office/officeart/2005/8/layout/vList2"/>
    <dgm:cxn modelId="{3744B0FF-5CCE-4EA9-A993-BA4507B762DF}" type="presOf" srcId="{5C9657DB-A4C5-4723-A5AF-919F54E92235}" destId="{E98815F8-36B3-4931-B323-952E55E603A2}" srcOrd="0" destOrd="0" presId="urn:microsoft.com/office/officeart/2005/8/layout/vList2"/>
    <dgm:cxn modelId="{21883C07-96FE-41D6-87CE-2A2F4E671B81}" type="presOf" srcId="{A7D77C53-495A-4D3A-8F77-212346BFAC42}" destId="{4FF5690C-C2CE-40E1-82E8-1672539C4B15}" srcOrd="0" destOrd="0" presId="urn:microsoft.com/office/officeart/2005/8/layout/vList2"/>
    <dgm:cxn modelId="{E83E9AEC-8A49-4E59-8EC0-D820076EFEA4}" srcId="{A3336FCC-D6DE-4D6C-929C-805F1F32588D}" destId="{C89970A7-95D0-48AB-9160-17CD07F53E46}" srcOrd="0" destOrd="0" parTransId="{C6839F88-CD5F-4F72-B811-3A24C76ECE13}" sibTransId="{FF79E684-A0BB-4FCE-8722-7C0CA362F1BB}"/>
    <dgm:cxn modelId="{2928B058-B6D1-4509-8230-3F00690B0C17}" type="presOf" srcId="{C89970A7-95D0-48AB-9160-17CD07F53E46}" destId="{8C3C3027-488D-432D-AB34-29630D40BD53}" srcOrd="0" destOrd="0" presId="urn:microsoft.com/office/officeart/2005/8/layout/vList2"/>
    <dgm:cxn modelId="{D8655DD4-BFFC-4D72-946A-D832A6CB7689}" type="presParOf" srcId="{BFD258BE-828B-465E-8950-E064580FEE32}" destId="{8C3C3027-488D-432D-AB34-29630D40BD53}" srcOrd="0" destOrd="0" presId="urn:microsoft.com/office/officeart/2005/8/layout/vList2"/>
    <dgm:cxn modelId="{C9E608E2-383E-4D43-AB4F-8405D452F41F}" type="presParOf" srcId="{BFD258BE-828B-465E-8950-E064580FEE32}" destId="{22CCEC69-AA02-4A97-BD77-69F449B67211}" srcOrd="1" destOrd="0" presId="urn:microsoft.com/office/officeart/2005/8/layout/vList2"/>
    <dgm:cxn modelId="{A8C350A0-4B60-4EF5-9C14-4D9DF9256186}" type="presParOf" srcId="{BFD258BE-828B-465E-8950-E064580FEE32}" destId="{8EF8B145-DB0D-4849-86C3-0FBAEEAFA7CB}" srcOrd="2" destOrd="0" presId="urn:microsoft.com/office/officeart/2005/8/layout/vList2"/>
    <dgm:cxn modelId="{43454DC4-2FD0-4C5D-89E2-0B44ED9B1AEF}" type="presParOf" srcId="{BFD258BE-828B-465E-8950-E064580FEE32}" destId="{D341DB71-B8F6-4EB6-B51E-D5EB8AAD01BD}" srcOrd="3" destOrd="0" presId="urn:microsoft.com/office/officeart/2005/8/layout/vList2"/>
    <dgm:cxn modelId="{1297E5D5-1E93-4817-8950-E570C1B166F4}" type="presParOf" srcId="{BFD258BE-828B-465E-8950-E064580FEE32}" destId="{EF87CEB0-B682-4E1A-B319-702BCBFF4CB8}" srcOrd="4" destOrd="0" presId="urn:microsoft.com/office/officeart/2005/8/layout/vList2"/>
    <dgm:cxn modelId="{C9BA5E17-D236-4E24-A48F-994FF56BD9CA}" type="presParOf" srcId="{BFD258BE-828B-465E-8950-E064580FEE32}" destId="{332CA8CF-04CA-4871-B61B-D563754BCCC6}" srcOrd="5" destOrd="0" presId="urn:microsoft.com/office/officeart/2005/8/layout/vList2"/>
    <dgm:cxn modelId="{449EF07A-B9E0-4521-81C5-EF9F0C888E1D}" type="presParOf" srcId="{BFD258BE-828B-465E-8950-E064580FEE32}" destId="{4FF5690C-C2CE-40E1-82E8-1672539C4B15}" srcOrd="6" destOrd="0" presId="urn:microsoft.com/office/officeart/2005/8/layout/vList2"/>
    <dgm:cxn modelId="{CE1D4DF0-6649-40F8-A181-D424420CE4D9}" type="presParOf" srcId="{BFD258BE-828B-465E-8950-E064580FEE32}" destId="{D8594000-8616-4DB8-867F-A6F25F05F40A}" srcOrd="7" destOrd="0" presId="urn:microsoft.com/office/officeart/2005/8/layout/vList2"/>
    <dgm:cxn modelId="{1CD3AD27-EC14-47AF-8D42-FB9461171C9E}" type="presParOf" srcId="{BFD258BE-828B-465E-8950-E064580FEE32}" destId="{0CE5A21E-CB8C-4417-B4C4-3F6DF3B054E1}" srcOrd="8" destOrd="0" presId="urn:microsoft.com/office/officeart/2005/8/layout/vList2"/>
    <dgm:cxn modelId="{98BE1C7D-92E4-4107-B737-D545AF75AD2A}" type="presParOf" srcId="{BFD258BE-828B-465E-8950-E064580FEE32}" destId="{4547E5F5-75BE-4F84-B6E9-C447570AD9A2}" srcOrd="9" destOrd="0" presId="urn:microsoft.com/office/officeart/2005/8/layout/vList2"/>
    <dgm:cxn modelId="{3321C470-7D6A-4377-9F16-D917FC46CF89}" type="presParOf" srcId="{BFD258BE-828B-465E-8950-E064580FEE32}" destId="{E98815F8-36B3-4931-B323-952E55E603A2}" srcOrd="10" destOrd="0" presId="urn:microsoft.com/office/officeart/2005/8/layout/vList2"/>
    <dgm:cxn modelId="{628523E3-AF2B-4AA4-8195-4FCDCA03ED4A}" type="presParOf" srcId="{BFD258BE-828B-465E-8950-E064580FEE32}" destId="{4A0A729E-44F7-41AA-BC80-2DDA7FDDDA2D}" srcOrd="11" destOrd="0" presId="urn:microsoft.com/office/officeart/2005/8/layout/vList2"/>
    <dgm:cxn modelId="{4D3049C5-AA77-4153-A4E3-DBA005616C3A}" type="presParOf" srcId="{BFD258BE-828B-465E-8950-E064580FEE32}" destId="{C0D4E894-CFD4-48D0-B596-C991D1D3BE56}"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896410-6560-40EC-A746-66C526F56966}" type="doc">
      <dgm:prSet loTypeId="urn:microsoft.com/office/officeart/2005/8/layout/radial4" loCatId="relationship" qsTypeId="urn:microsoft.com/office/officeart/2005/8/quickstyle/simple5" qsCatId="simple" csTypeId="urn:microsoft.com/office/officeart/2005/8/colors/colorful2" csCatId="colorful" phldr="1"/>
      <dgm:spPr/>
      <dgm:t>
        <a:bodyPr/>
        <a:lstStyle/>
        <a:p>
          <a:endParaRPr lang="ru-RU"/>
        </a:p>
      </dgm:t>
    </dgm:pt>
    <dgm:pt modelId="{3F645B52-27FD-4FEB-ADF8-80CA521F0233}">
      <dgm:prSet phldrT="[Текст]"/>
      <dgm:spPr/>
      <dgm:t>
        <a:bodyPr/>
        <a:lstStyle/>
        <a:p>
          <a:pPr algn="ctr"/>
          <a:r>
            <a:rPr lang="kk-KZ" noProof="0" dirty="0" smtClean="0">
              <a:solidFill>
                <a:schemeClr val="bg1"/>
              </a:solidFill>
            </a:rPr>
            <a:t>Мемлекеттік реттеу келесідей салаларда жүзеге асырылады: </a:t>
          </a:r>
          <a:endParaRPr lang="kk-KZ" noProof="0" dirty="0">
            <a:solidFill>
              <a:schemeClr val="bg1"/>
            </a:solidFill>
          </a:endParaRPr>
        </a:p>
      </dgm:t>
    </dgm:pt>
    <dgm:pt modelId="{8786BE14-27C2-412E-94F6-60DA63B2E815}" type="parTrans" cxnId="{9C28CDD6-5A01-4512-8F62-0FEB0EED070C}">
      <dgm:prSet/>
      <dgm:spPr/>
      <dgm:t>
        <a:bodyPr/>
        <a:lstStyle/>
        <a:p>
          <a:endParaRPr lang="ru-RU"/>
        </a:p>
      </dgm:t>
    </dgm:pt>
    <dgm:pt modelId="{028E68A0-CA8A-489B-9992-F420FECDB287}" type="sibTrans" cxnId="{9C28CDD6-5A01-4512-8F62-0FEB0EED070C}">
      <dgm:prSet/>
      <dgm:spPr/>
      <dgm:t>
        <a:bodyPr/>
        <a:lstStyle/>
        <a:p>
          <a:endParaRPr lang="ru-RU"/>
        </a:p>
      </dgm:t>
    </dgm:pt>
    <dgm:pt modelId="{AE52A750-921A-49DE-86BD-1BF1EAC561E4}">
      <dgm:prSet phldrT="[Текст]"/>
      <dgm:spPr/>
      <dgm:t>
        <a:bodyPr/>
        <a:lstStyle/>
        <a:p>
          <a:r>
            <a:rPr lang="kk-KZ" noProof="0" dirty="0" smtClean="0">
              <a:solidFill>
                <a:schemeClr val="bg1"/>
              </a:solidFill>
            </a:rPr>
            <a:t>көлік қызметтері нарығын ұйымдастыру және кәсіпорындарды нарыққа жіберуге бақылау;</a:t>
          </a:r>
          <a:endParaRPr lang="kk-KZ" noProof="0" dirty="0">
            <a:solidFill>
              <a:schemeClr val="bg1"/>
            </a:solidFill>
          </a:endParaRPr>
        </a:p>
      </dgm:t>
    </dgm:pt>
    <dgm:pt modelId="{DFDE0D6C-1075-4223-8795-82CBF9C754EE}" type="parTrans" cxnId="{D424E1E8-4356-41B0-BFB3-2848B7C3D528}">
      <dgm:prSet/>
      <dgm:spPr/>
      <dgm:t>
        <a:bodyPr/>
        <a:lstStyle/>
        <a:p>
          <a:endParaRPr lang="ru-RU"/>
        </a:p>
      </dgm:t>
    </dgm:pt>
    <dgm:pt modelId="{1CE8EFB9-3560-4457-AC2A-7615FB6DDEDC}" type="sibTrans" cxnId="{D424E1E8-4356-41B0-BFB3-2848B7C3D528}">
      <dgm:prSet/>
      <dgm:spPr/>
      <dgm:t>
        <a:bodyPr/>
        <a:lstStyle/>
        <a:p>
          <a:endParaRPr lang="ru-RU"/>
        </a:p>
      </dgm:t>
    </dgm:pt>
    <dgm:pt modelId="{3AB65B2C-776B-4EF6-B776-41E7929C9661}">
      <dgm:prSet phldrT="[Текст]" phldr="1"/>
      <dgm:spPr/>
      <dgm:t>
        <a:bodyPr/>
        <a:lstStyle/>
        <a:p>
          <a:endParaRPr lang="kk-KZ" noProof="0"/>
        </a:p>
      </dgm:t>
    </dgm:pt>
    <dgm:pt modelId="{1801C0B6-A50F-4F80-BFA3-D91DF7216EF9}" type="parTrans" cxnId="{E4CC1D64-927E-4B10-8BE9-264C958F1608}">
      <dgm:prSet/>
      <dgm:spPr/>
      <dgm:t>
        <a:bodyPr/>
        <a:lstStyle/>
        <a:p>
          <a:endParaRPr lang="ru-RU"/>
        </a:p>
      </dgm:t>
    </dgm:pt>
    <dgm:pt modelId="{52756A36-1F04-496D-97D8-C9F690453FBD}" type="sibTrans" cxnId="{E4CC1D64-927E-4B10-8BE9-264C958F1608}">
      <dgm:prSet/>
      <dgm:spPr/>
      <dgm:t>
        <a:bodyPr/>
        <a:lstStyle/>
        <a:p>
          <a:endParaRPr lang="ru-RU"/>
        </a:p>
      </dgm:t>
    </dgm:pt>
    <dgm:pt modelId="{46990788-333A-472B-80D7-DBBE02B8436D}">
      <dgm:prSet phldrT="[Текст]" phldr="1"/>
      <dgm:spPr/>
      <dgm:t>
        <a:bodyPr/>
        <a:lstStyle/>
        <a:p>
          <a:endParaRPr lang="kk-KZ" noProof="0"/>
        </a:p>
      </dgm:t>
    </dgm:pt>
    <dgm:pt modelId="{7528E391-F069-4A78-B411-5DAC3CF9D988}" type="parTrans" cxnId="{562DAB50-861D-4F3F-AFE4-E115D768F32F}">
      <dgm:prSet/>
      <dgm:spPr/>
      <dgm:t>
        <a:bodyPr/>
        <a:lstStyle/>
        <a:p>
          <a:endParaRPr lang="ru-RU"/>
        </a:p>
      </dgm:t>
    </dgm:pt>
    <dgm:pt modelId="{EF2B71EF-5D39-46A2-A629-58BFF2CDCFFF}" type="sibTrans" cxnId="{562DAB50-861D-4F3F-AFE4-E115D768F32F}">
      <dgm:prSet/>
      <dgm:spPr/>
      <dgm:t>
        <a:bodyPr/>
        <a:lstStyle/>
        <a:p>
          <a:endParaRPr lang="ru-RU"/>
        </a:p>
      </dgm:t>
    </dgm:pt>
    <dgm:pt modelId="{D8033B6A-3778-4B86-BC3C-2E86BC8D6557}">
      <dgm:prSet phldrT="[Текст]" phldr="1"/>
      <dgm:spPr/>
      <dgm:t>
        <a:bodyPr/>
        <a:lstStyle/>
        <a:p>
          <a:endParaRPr lang="kk-KZ" noProof="0" dirty="0"/>
        </a:p>
      </dgm:t>
    </dgm:pt>
    <dgm:pt modelId="{1FA9ADDB-3FEE-40E8-AFA8-ED73071DDC93}" type="parTrans" cxnId="{F0431BF9-4E1E-4170-8766-7EDF582B29ED}">
      <dgm:prSet/>
      <dgm:spPr/>
      <dgm:t>
        <a:bodyPr/>
        <a:lstStyle/>
        <a:p>
          <a:endParaRPr lang="ru-RU"/>
        </a:p>
      </dgm:t>
    </dgm:pt>
    <dgm:pt modelId="{BE47B06B-0774-45ED-A448-813513F7FB6C}" type="sibTrans" cxnId="{F0431BF9-4E1E-4170-8766-7EDF582B29ED}">
      <dgm:prSet/>
      <dgm:spPr/>
      <dgm:t>
        <a:bodyPr/>
        <a:lstStyle/>
        <a:p>
          <a:endParaRPr lang="ru-RU"/>
        </a:p>
      </dgm:t>
    </dgm:pt>
    <dgm:pt modelId="{E26DA844-5C2C-4494-AA05-9F7FCD61780A}">
      <dgm:prSet phldrT="[Текст]"/>
      <dgm:spPr/>
      <dgm:t>
        <a:bodyPr/>
        <a:lstStyle/>
        <a:p>
          <a:r>
            <a:rPr lang="kk-KZ" noProof="0" dirty="0" smtClean="0">
              <a:solidFill>
                <a:schemeClr val="bg1"/>
              </a:solidFill>
            </a:rPr>
            <a:t>инвестициялық реттеу (неғұрлым капитал сыйымды жобаларды іске асыруға мемлекеттің қатысуы).</a:t>
          </a:r>
          <a:endParaRPr lang="kk-KZ" noProof="0" dirty="0">
            <a:solidFill>
              <a:schemeClr val="bg1"/>
            </a:solidFill>
          </a:endParaRPr>
        </a:p>
      </dgm:t>
    </dgm:pt>
    <dgm:pt modelId="{AEB51000-C504-4F37-BA1B-613A4C499745}" type="parTrans" cxnId="{79896A79-E3DD-4450-91BC-EA6C415C1325}">
      <dgm:prSet/>
      <dgm:spPr/>
      <dgm:t>
        <a:bodyPr/>
        <a:lstStyle/>
        <a:p>
          <a:endParaRPr lang="ru-RU"/>
        </a:p>
      </dgm:t>
    </dgm:pt>
    <dgm:pt modelId="{D11101D1-1724-436C-825C-8EC662CACF23}" type="sibTrans" cxnId="{79896A79-E3DD-4450-91BC-EA6C415C1325}">
      <dgm:prSet/>
      <dgm:spPr/>
      <dgm:t>
        <a:bodyPr/>
        <a:lstStyle/>
        <a:p>
          <a:endParaRPr lang="ru-RU"/>
        </a:p>
      </dgm:t>
    </dgm:pt>
    <dgm:pt modelId="{1EED1E62-E8E2-476C-AED7-EE6718A1A993}">
      <dgm:prSet phldrT="[Текст]"/>
      <dgm:spPr/>
      <dgm:t>
        <a:bodyPr/>
        <a:lstStyle/>
        <a:p>
          <a:r>
            <a:rPr lang="kk-KZ" noProof="0" dirty="0" smtClean="0">
              <a:solidFill>
                <a:schemeClr val="bg1"/>
              </a:solidFill>
            </a:rPr>
            <a:t>көліктегі баға құрылымын реттеу (тарифтерді қою тәртібін анықтау және міндетті тарифті айқындау); </a:t>
          </a:r>
          <a:endParaRPr lang="kk-KZ" noProof="0" dirty="0">
            <a:solidFill>
              <a:schemeClr val="bg1"/>
            </a:solidFill>
          </a:endParaRPr>
        </a:p>
      </dgm:t>
    </dgm:pt>
    <dgm:pt modelId="{10A75F87-1A24-42C2-ABFD-80E3FEF078BE}" type="parTrans" cxnId="{AD04B91B-F0BF-4249-B85A-652AECDD135F}">
      <dgm:prSet/>
      <dgm:spPr/>
      <dgm:t>
        <a:bodyPr/>
        <a:lstStyle/>
        <a:p>
          <a:endParaRPr lang="ru-RU"/>
        </a:p>
      </dgm:t>
    </dgm:pt>
    <dgm:pt modelId="{72FCE55E-7E44-4F34-9864-B2483CE6A84F}" type="sibTrans" cxnId="{AD04B91B-F0BF-4249-B85A-652AECDD135F}">
      <dgm:prSet/>
      <dgm:spPr/>
      <dgm:t>
        <a:bodyPr/>
        <a:lstStyle/>
        <a:p>
          <a:endParaRPr lang="ru-RU"/>
        </a:p>
      </dgm:t>
    </dgm:pt>
    <dgm:pt modelId="{E808CFBE-EBC1-4572-8419-E39C2B9B5B2F}">
      <dgm:prSet phldrT="[Текст]"/>
      <dgm:spPr/>
      <dgm:t>
        <a:bodyPr/>
        <a:lstStyle/>
        <a:p>
          <a:r>
            <a:rPr lang="kk-KZ" noProof="0" dirty="0" smtClean="0">
              <a:solidFill>
                <a:schemeClr val="bg1"/>
              </a:solidFill>
            </a:rPr>
            <a:t>салықтық реттеу (көлік объектілерін дамытуға және жаңартуға кететін шығындар бойынша салықтық жеңілдіктер, арнайы аймақтық салықтарды енгізу); </a:t>
          </a:r>
          <a:endParaRPr lang="kk-KZ" noProof="0" dirty="0">
            <a:solidFill>
              <a:schemeClr val="bg1"/>
            </a:solidFill>
          </a:endParaRPr>
        </a:p>
      </dgm:t>
    </dgm:pt>
    <dgm:pt modelId="{B2782649-EA01-4372-A0E9-F6C9F3A1FD83}" type="parTrans" cxnId="{A4C1992C-854B-4B09-97A8-2CE43EF4B3D3}">
      <dgm:prSet/>
      <dgm:spPr/>
      <dgm:t>
        <a:bodyPr/>
        <a:lstStyle/>
        <a:p>
          <a:endParaRPr lang="ru-RU"/>
        </a:p>
      </dgm:t>
    </dgm:pt>
    <dgm:pt modelId="{08CCB526-BC29-4E79-8990-924E05FA2CD5}" type="sibTrans" cxnId="{A4C1992C-854B-4B09-97A8-2CE43EF4B3D3}">
      <dgm:prSet/>
      <dgm:spPr/>
      <dgm:t>
        <a:bodyPr/>
        <a:lstStyle/>
        <a:p>
          <a:endParaRPr lang="ru-RU"/>
        </a:p>
      </dgm:t>
    </dgm:pt>
    <dgm:pt modelId="{7CF191FF-A062-4B91-B173-2033BC9AE422}" type="pres">
      <dgm:prSet presAssocID="{C4896410-6560-40EC-A746-66C526F56966}" presName="cycle" presStyleCnt="0">
        <dgm:presLayoutVars>
          <dgm:chMax val="1"/>
          <dgm:dir/>
          <dgm:animLvl val="ctr"/>
          <dgm:resizeHandles val="exact"/>
        </dgm:presLayoutVars>
      </dgm:prSet>
      <dgm:spPr/>
      <dgm:t>
        <a:bodyPr/>
        <a:lstStyle/>
        <a:p>
          <a:endParaRPr lang="ru-RU"/>
        </a:p>
      </dgm:t>
    </dgm:pt>
    <dgm:pt modelId="{9BC6F469-718A-47FE-942E-97CB98F7214F}" type="pres">
      <dgm:prSet presAssocID="{3F645B52-27FD-4FEB-ADF8-80CA521F0233}" presName="centerShape" presStyleLbl="node0" presStyleIdx="0" presStyleCnt="1"/>
      <dgm:spPr/>
      <dgm:t>
        <a:bodyPr/>
        <a:lstStyle/>
        <a:p>
          <a:endParaRPr lang="ru-RU"/>
        </a:p>
      </dgm:t>
    </dgm:pt>
    <dgm:pt modelId="{28EE8F80-B8EA-4444-B2E0-1A62435DF038}" type="pres">
      <dgm:prSet presAssocID="{DFDE0D6C-1075-4223-8795-82CBF9C754EE}" presName="parTrans" presStyleLbl="bgSibTrans2D1" presStyleIdx="0" presStyleCnt="4"/>
      <dgm:spPr/>
      <dgm:t>
        <a:bodyPr/>
        <a:lstStyle/>
        <a:p>
          <a:endParaRPr lang="ru-RU"/>
        </a:p>
      </dgm:t>
    </dgm:pt>
    <dgm:pt modelId="{F1EC1194-3AB8-4755-90AC-775650AE295D}" type="pres">
      <dgm:prSet presAssocID="{AE52A750-921A-49DE-86BD-1BF1EAC561E4}" presName="node" presStyleLbl="node1" presStyleIdx="0" presStyleCnt="4">
        <dgm:presLayoutVars>
          <dgm:bulletEnabled val="1"/>
        </dgm:presLayoutVars>
      </dgm:prSet>
      <dgm:spPr/>
      <dgm:t>
        <a:bodyPr/>
        <a:lstStyle/>
        <a:p>
          <a:endParaRPr lang="ru-RU"/>
        </a:p>
      </dgm:t>
    </dgm:pt>
    <dgm:pt modelId="{A588F221-14E5-42E5-A68D-9F0C7BA0ECCB}" type="pres">
      <dgm:prSet presAssocID="{10A75F87-1A24-42C2-ABFD-80E3FEF078BE}" presName="parTrans" presStyleLbl="bgSibTrans2D1" presStyleIdx="1" presStyleCnt="4"/>
      <dgm:spPr/>
      <dgm:t>
        <a:bodyPr/>
        <a:lstStyle/>
        <a:p>
          <a:endParaRPr lang="ru-RU"/>
        </a:p>
      </dgm:t>
    </dgm:pt>
    <dgm:pt modelId="{ED091021-E814-44F8-B712-154F328B3966}" type="pres">
      <dgm:prSet presAssocID="{1EED1E62-E8E2-476C-AED7-EE6718A1A993}" presName="node" presStyleLbl="node1" presStyleIdx="1" presStyleCnt="4">
        <dgm:presLayoutVars>
          <dgm:bulletEnabled val="1"/>
        </dgm:presLayoutVars>
      </dgm:prSet>
      <dgm:spPr/>
      <dgm:t>
        <a:bodyPr/>
        <a:lstStyle/>
        <a:p>
          <a:endParaRPr lang="ru-RU"/>
        </a:p>
      </dgm:t>
    </dgm:pt>
    <dgm:pt modelId="{C5166737-5273-4740-AF42-A82783161188}" type="pres">
      <dgm:prSet presAssocID="{B2782649-EA01-4372-A0E9-F6C9F3A1FD83}" presName="parTrans" presStyleLbl="bgSibTrans2D1" presStyleIdx="2" presStyleCnt="4"/>
      <dgm:spPr/>
      <dgm:t>
        <a:bodyPr/>
        <a:lstStyle/>
        <a:p>
          <a:endParaRPr lang="ru-RU"/>
        </a:p>
      </dgm:t>
    </dgm:pt>
    <dgm:pt modelId="{DE65CDEE-BE3B-4942-B1F5-4ABE84514706}" type="pres">
      <dgm:prSet presAssocID="{E808CFBE-EBC1-4572-8419-E39C2B9B5B2F}" presName="node" presStyleLbl="node1" presStyleIdx="2" presStyleCnt="4">
        <dgm:presLayoutVars>
          <dgm:bulletEnabled val="1"/>
        </dgm:presLayoutVars>
      </dgm:prSet>
      <dgm:spPr/>
      <dgm:t>
        <a:bodyPr/>
        <a:lstStyle/>
        <a:p>
          <a:endParaRPr lang="ru-RU"/>
        </a:p>
      </dgm:t>
    </dgm:pt>
    <dgm:pt modelId="{9616A2FA-1DAB-4230-B6FB-B1FCC6262DEB}" type="pres">
      <dgm:prSet presAssocID="{AEB51000-C504-4F37-BA1B-613A4C499745}" presName="parTrans" presStyleLbl="bgSibTrans2D1" presStyleIdx="3" presStyleCnt="4"/>
      <dgm:spPr/>
      <dgm:t>
        <a:bodyPr/>
        <a:lstStyle/>
        <a:p>
          <a:endParaRPr lang="ru-RU"/>
        </a:p>
      </dgm:t>
    </dgm:pt>
    <dgm:pt modelId="{282139E0-4425-4063-BC26-D9796E0E8004}" type="pres">
      <dgm:prSet presAssocID="{E26DA844-5C2C-4494-AA05-9F7FCD61780A}" presName="node" presStyleLbl="node1" presStyleIdx="3" presStyleCnt="4">
        <dgm:presLayoutVars>
          <dgm:bulletEnabled val="1"/>
        </dgm:presLayoutVars>
      </dgm:prSet>
      <dgm:spPr/>
      <dgm:t>
        <a:bodyPr/>
        <a:lstStyle/>
        <a:p>
          <a:endParaRPr lang="ru-RU"/>
        </a:p>
      </dgm:t>
    </dgm:pt>
  </dgm:ptLst>
  <dgm:cxnLst>
    <dgm:cxn modelId="{5EA8442D-2D70-424E-8281-4338ECB54A04}" type="presOf" srcId="{AE52A750-921A-49DE-86BD-1BF1EAC561E4}" destId="{F1EC1194-3AB8-4755-90AC-775650AE295D}" srcOrd="0" destOrd="0" presId="urn:microsoft.com/office/officeart/2005/8/layout/radial4"/>
    <dgm:cxn modelId="{DEC04196-3FF7-4991-9884-CA49E5DF4791}" type="presOf" srcId="{3F645B52-27FD-4FEB-ADF8-80CA521F0233}" destId="{9BC6F469-718A-47FE-942E-97CB98F7214F}" srcOrd="0" destOrd="0" presId="urn:microsoft.com/office/officeart/2005/8/layout/radial4"/>
    <dgm:cxn modelId="{562DAB50-861D-4F3F-AFE4-E115D768F32F}" srcId="{3AB65B2C-776B-4EF6-B776-41E7929C9661}" destId="{46990788-333A-472B-80D7-DBBE02B8436D}" srcOrd="0" destOrd="0" parTransId="{7528E391-F069-4A78-B411-5DAC3CF9D988}" sibTransId="{EF2B71EF-5D39-46A2-A629-58BFF2CDCFFF}"/>
    <dgm:cxn modelId="{92D184D5-3DFC-490E-AAD8-E4C56C11931A}" type="presOf" srcId="{DFDE0D6C-1075-4223-8795-82CBF9C754EE}" destId="{28EE8F80-B8EA-4444-B2E0-1A62435DF038}" srcOrd="0" destOrd="0" presId="urn:microsoft.com/office/officeart/2005/8/layout/radial4"/>
    <dgm:cxn modelId="{F0431BF9-4E1E-4170-8766-7EDF582B29ED}" srcId="{3AB65B2C-776B-4EF6-B776-41E7929C9661}" destId="{D8033B6A-3778-4B86-BC3C-2E86BC8D6557}" srcOrd="1" destOrd="0" parTransId="{1FA9ADDB-3FEE-40E8-AFA8-ED73071DDC93}" sibTransId="{BE47B06B-0774-45ED-A448-813513F7FB6C}"/>
    <dgm:cxn modelId="{79896A79-E3DD-4450-91BC-EA6C415C1325}" srcId="{3F645B52-27FD-4FEB-ADF8-80CA521F0233}" destId="{E26DA844-5C2C-4494-AA05-9F7FCD61780A}" srcOrd="3" destOrd="0" parTransId="{AEB51000-C504-4F37-BA1B-613A4C499745}" sibTransId="{D11101D1-1724-436C-825C-8EC662CACF23}"/>
    <dgm:cxn modelId="{9C28CDD6-5A01-4512-8F62-0FEB0EED070C}" srcId="{C4896410-6560-40EC-A746-66C526F56966}" destId="{3F645B52-27FD-4FEB-ADF8-80CA521F0233}" srcOrd="0" destOrd="0" parTransId="{8786BE14-27C2-412E-94F6-60DA63B2E815}" sibTransId="{028E68A0-CA8A-489B-9992-F420FECDB287}"/>
    <dgm:cxn modelId="{B60016DA-2E7E-4BAB-8932-29008EE9964F}" type="presOf" srcId="{E808CFBE-EBC1-4572-8419-E39C2B9B5B2F}" destId="{DE65CDEE-BE3B-4942-B1F5-4ABE84514706}" srcOrd="0" destOrd="0" presId="urn:microsoft.com/office/officeart/2005/8/layout/radial4"/>
    <dgm:cxn modelId="{A45280AE-2AC9-4E55-A0EE-B15B7DABB296}" type="presOf" srcId="{10A75F87-1A24-42C2-ABFD-80E3FEF078BE}" destId="{A588F221-14E5-42E5-A68D-9F0C7BA0ECCB}" srcOrd="0" destOrd="0" presId="urn:microsoft.com/office/officeart/2005/8/layout/radial4"/>
    <dgm:cxn modelId="{AD04B91B-F0BF-4249-B85A-652AECDD135F}" srcId="{3F645B52-27FD-4FEB-ADF8-80CA521F0233}" destId="{1EED1E62-E8E2-476C-AED7-EE6718A1A993}" srcOrd="1" destOrd="0" parTransId="{10A75F87-1A24-42C2-ABFD-80E3FEF078BE}" sibTransId="{72FCE55E-7E44-4F34-9864-B2483CE6A84F}"/>
    <dgm:cxn modelId="{A4C1992C-854B-4B09-97A8-2CE43EF4B3D3}" srcId="{3F645B52-27FD-4FEB-ADF8-80CA521F0233}" destId="{E808CFBE-EBC1-4572-8419-E39C2B9B5B2F}" srcOrd="2" destOrd="0" parTransId="{B2782649-EA01-4372-A0E9-F6C9F3A1FD83}" sibTransId="{08CCB526-BC29-4E79-8990-924E05FA2CD5}"/>
    <dgm:cxn modelId="{E4CC1D64-927E-4B10-8BE9-264C958F1608}" srcId="{C4896410-6560-40EC-A746-66C526F56966}" destId="{3AB65B2C-776B-4EF6-B776-41E7929C9661}" srcOrd="1" destOrd="0" parTransId="{1801C0B6-A50F-4F80-BFA3-D91DF7216EF9}" sibTransId="{52756A36-1F04-496D-97D8-C9F690453FBD}"/>
    <dgm:cxn modelId="{0AF54175-D413-455B-9DE4-C3200C678BD4}" type="presOf" srcId="{E26DA844-5C2C-4494-AA05-9F7FCD61780A}" destId="{282139E0-4425-4063-BC26-D9796E0E8004}" srcOrd="0" destOrd="0" presId="urn:microsoft.com/office/officeart/2005/8/layout/radial4"/>
    <dgm:cxn modelId="{9D6BD92C-CDA5-4351-894F-324DB85B7746}" type="presOf" srcId="{B2782649-EA01-4372-A0E9-F6C9F3A1FD83}" destId="{C5166737-5273-4740-AF42-A82783161188}" srcOrd="0" destOrd="0" presId="urn:microsoft.com/office/officeart/2005/8/layout/radial4"/>
    <dgm:cxn modelId="{E902E062-7965-479D-9D83-4062E448245F}" type="presOf" srcId="{AEB51000-C504-4F37-BA1B-613A4C499745}" destId="{9616A2FA-1DAB-4230-B6FB-B1FCC6262DEB}" srcOrd="0" destOrd="0" presId="urn:microsoft.com/office/officeart/2005/8/layout/radial4"/>
    <dgm:cxn modelId="{44739AD3-CA1E-4270-A403-517BFF319BF0}" type="presOf" srcId="{C4896410-6560-40EC-A746-66C526F56966}" destId="{7CF191FF-A062-4B91-B173-2033BC9AE422}" srcOrd="0" destOrd="0" presId="urn:microsoft.com/office/officeart/2005/8/layout/radial4"/>
    <dgm:cxn modelId="{D424E1E8-4356-41B0-BFB3-2848B7C3D528}" srcId="{3F645B52-27FD-4FEB-ADF8-80CA521F0233}" destId="{AE52A750-921A-49DE-86BD-1BF1EAC561E4}" srcOrd="0" destOrd="0" parTransId="{DFDE0D6C-1075-4223-8795-82CBF9C754EE}" sibTransId="{1CE8EFB9-3560-4457-AC2A-7615FB6DDEDC}"/>
    <dgm:cxn modelId="{9D41A92B-3E3F-4F71-A3D4-89677DFDEA1F}" type="presOf" srcId="{1EED1E62-E8E2-476C-AED7-EE6718A1A993}" destId="{ED091021-E814-44F8-B712-154F328B3966}" srcOrd="0" destOrd="0" presId="urn:microsoft.com/office/officeart/2005/8/layout/radial4"/>
    <dgm:cxn modelId="{3F1FDEE3-CD4E-406F-A306-84840F8CA21E}" type="presParOf" srcId="{7CF191FF-A062-4B91-B173-2033BC9AE422}" destId="{9BC6F469-718A-47FE-942E-97CB98F7214F}" srcOrd="0" destOrd="0" presId="urn:microsoft.com/office/officeart/2005/8/layout/radial4"/>
    <dgm:cxn modelId="{2215DB69-47A9-4490-AA4D-7240CFD88891}" type="presParOf" srcId="{7CF191FF-A062-4B91-B173-2033BC9AE422}" destId="{28EE8F80-B8EA-4444-B2E0-1A62435DF038}" srcOrd="1" destOrd="0" presId="urn:microsoft.com/office/officeart/2005/8/layout/radial4"/>
    <dgm:cxn modelId="{9E8C596F-DF6F-4217-94E9-460B6C3B96F4}" type="presParOf" srcId="{7CF191FF-A062-4B91-B173-2033BC9AE422}" destId="{F1EC1194-3AB8-4755-90AC-775650AE295D}" srcOrd="2" destOrd="0" presId="urn:microsoft.com/office/officeart/2005/8/layout/radial4"/>
    <dgm:cxn modelId="{CC29E98B-54C6-4532-99FD-41CE3B2E0893}" type="presParOf" srcId="{7CF191FF-A062-4B91-B173-2033BC9AE422}" destId="{A588F221-14E5-42E5-A68D-9F0C7BA0ECCB}" srcOrd="3" destOrd="0" presId="urn:microsoft.com/office/officeart/2005/8/layout/radial4"/>
    <dgm:cxn modelId="{7A48165D-14D4-40BA-9D76-C7DE7CB091CB}" type="presParOf" srcId="{7CF191FF-A062-4B91-B173-2033BC9AE422}" destId="{ED091021-E814-44F8-B712-154F328B3966}" srcOrd="4" destOrd="0" presId="urn:microsoft.com/office/officeart/2005/8/layout/radial4"/>
    <dgm:cxn modelId="{3CEE34A9-0BB1-445E-8CAC-1AFA67C44791}" type="presParOf" srcId="{7CF191FF-A062-4B91-B173-2033BC9AE422}" destId="{C5166737-5273-4740-AF42-A82783161188}" srcOrd="5" destOrd="0" presId="urn:microsoft.com/office/officeart/2005/8/layout/radial4"/>
    <dgm:cxn modelId="{33DEF124-4A35-4F20-9527-677F226E7986}" type="presParOf" srcId="{7CF191FF-A062-4B91-B173-2033BC9AE422}" destId="{DE65CDEE-BE3B-4942-B1F5-4ABE84514706}" srcOrd="6" destOrd="0" presId="urn:microsoft.com/office/officeart/2005/8/layout/radial4"/>
    <dgm:cxn modelId="{7FC88AFF-4662-4D9F-BA1F-94049A8920B6}" type="presParOf" srcId="{7CF191FF-A062-4B91-B173-2033BC9AE422}" destId="{9616A2FA-1DAB-4230-B6FB-B1FCC6262DEB}" srcOrd="7" destOrd="0" presId="urn:microsoft.com/office/officeart/2005/8/layout/radial4"/>
    <dgm:cxn modelId="{44302E97-72F6-4D6D-AD7C-699A726713FE}" type="presParOf" srcId="{7CF191FF-A062-4B91-B173-2033BC9AE422}" destId="{282139E0-4425-4063-BC26-D9796E0E8004}" srcOrd="8"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A8B8B5D-0812-4981-80D4-5F5CD905CE14}" type="doc">
      <dgm:prSet loTypeId="urn:microsoft.com/office/officeart/2005/8/layout/arrow2" loCatId="process" qsTypeId="urn:microsoft.com/office/officeart/2005/8/quickstyle/simple1" qsCatId="simple" csTypeId="urn:microsoft.com/office/officeart/2005/8/colors/accent3_1" csCatId="accent3" phldr="1"/>
      <dgm:spPr/>
    </dgm:pt>
    <dgm:pt modelId="{6C6FB16C-6F54-49B1-B84E-9429A91AB816}">
      <dgm:prSet phldrT="[Текст]"/>
      <dgm:spPr/>
      <dgm:t>
        <a:bodyPr/>
        <a:lstStyle/>
        <a:p>
          <a:r>
            <a:rPr lang="kk-KZ" noProof="0" dirty="0" smtClean="0">
              <a:solidFill>
                <a:schemeClr val="bg1"/>
              </a:solidFill>
            </a:rPr>
            <a:t>Орталықтандырылған дотацияларды, көлік кәсіпорындарының арасындағы материалдық ресурстарды орналастыру; </a:t>
          </a:r>
          <a:endParaRPr lang="kk-KZ" noProof="0" dirty="0">
            <a:solidFill>
              <a:schemeClr val="bg1"/>
            </a:solidFill>
          </a:endParaRPr>
        </a:p>
      </dgm:t>
    </dgm:pt>
    <dgm:pt modelId="{D208C72A-730C-42DF-8900-8F5D88AAE7E0}" type="parTrans" cxnId="{F87C7ED2-BFB1-412C-B1A4-AAA18F1C2FA5}">
      <dgm:prSet/>
      <dgm:spPr/>
      <dgm:t>
        <a:bodyPr/>
        <a:lstStyle/>
        <a:p>
          <a:endParaRPr lang="ru-RU"/>
        </a:p>
      </dgm:t>
    </dgm:pt>
    <dgm:pt modelId="{8EDAB7A8-7057-4575-A86F-03C8F6206E77}" type="sibTrans" cxnId="{F87C7ED2-BFB1-412C-B1A4-AAA18F1C2FA5}">
      <dgm:prSet/>
      <dgm:spPr/>
      <dgm:t>
        <a:bodyPr/>
        <a:lstStyle/>
        <a:p>
          <a:endParaRPr lang="ru-RU"/>
        </a:p>
      </dgm:t>
    </dgm:pt>
    <dgm:pt modelId="{E71A3286-A152-4C8E-8513-7455B4B3A081}">
      <dgm:prSet phldrT="[Текст]"/>
      <dgm:spPr/>
      <dgm:t>
        <a:bodyPr/>
        <a:lstStyle/>
        <a:p>
          <a:r>
            <a:rPr lang="kk-KZ" noProof="0" dirty="0" smtClean="0">
              <a:solidFill>
                <a:schemeClr val="bg1"/>
              </a:solidFill>
            </a:rPr>
            <a:t>Жергілікті тарифтарға бақылау жасау; </a:t>
          </a:r>
          <a:endParaRPr lang="kk-KZ" noProof="0" dirty="0">
            <a:solidFill>
              <a:schemeClr val="bg1"/>
            </a:solidFill>
          </a:endParaRPr>
        </a:p>
      </dgm:t>
    </dgm:pt>
    <dgm:pt modelId="{2AD700D0-35B0-406C-A3DE-FA0DCD754643}" type="parTrans" cxnId="{94A298D3-1C28-47FA-B3A5-565F0F04E1D3}">
      <dgm:prSet/>
      <dgm:spPr/>
      <dgm:t>
        <a:bodyPr/>
        <a:lstStyle/>
        <a:p>
          <a:endParaRPr lang="ru-RU"/>
        </a:p>
      </dgm:t>
    </dgm:pt>
    <dgm:pt modelId="{F57E900D-B595-4DDE-ABF3-D5117D1424CE}" type="sibTrans" cxnId="{94A298D3-1C28-47FA-B3A5-565F0F04E1D3}">
      <dgm:prSet/>
      <dgm:spPr/>
      <dgm:t>
        <a:bodyPr/>
        <a:lstStyle/>
        <a:p>
          <a:endParaRPr lang="ru-RU"/>
        </a:p>
      </dgm:t>
    </dgm:pt>
    <dgm:pt modelId="{D954629C-9D2C-42E2-BB03-E15FB7C24933}">
      <dgm:prSet phldrT="[Текст]"/>
      <dgm:spPr/>
      <dgm:t>
        <a:bodyPr/>
        <a:lstStyle/>
        <a:p>
          <a:r>
            <a:rPr lang="kk-KZ" noProof="0" dirty="0" smtClean="0">
              <a:solidFill>
                <a:schemeClr val="bg1"/>
              </a:solidFill>
            </a:rPr>
            <a:t>Жергілікті көлік қызметі түрлеріне лицензияның  берілуі; </a:t>
          </a:r>
          <a:endParaRPr lang="kk-KZ" noProof="0" dirty="0">
            <a:solidFill>
              <a:schemeClr val="bg1"/>
            </a:solidFill>
          </a:endParaRPr>
        </a:p>
      </dgm:t>
    </dgm:pt>
    <dgm:pt modelId="{B6BBA29B-911F-4D65-AE53-EA8214B47F3B}" type="parTrans" cxnId="{1BB59E2E-7F0A-4FE1-9198-E8FD53EFA4B7}">
      <dgm:prSet/>
      <dgm:spPr/>
      <dgm:t>
        <a:bodyPr/>
        <a:lstStyle/>
        <a:p>
          <a:endParaRPr lang="ru-RU"/>
        </a:p>
      </dgm:t>
    </dgm:pt>
    <dgm:pt modelId="{5E318F88-44AD-4D3B-9BDF-DAF26F8DB244}" type="sibTrans" cxnId="{1BB59E2E-7F0A-4FE1-9198-E8FD53EFA4B7}">
      <dgm:prSet/>
      <dgm:spPr/>
      <dgm:t>
        <a:bodyPr/>
        <a:lstStyle/>
        <a:p>
          <a:endParaRPr lang="ru-RU"/>
        </a:p>
      </dgm:t>
    </dgm:pt>
    <dgm:pt modelId="{97E962B0-2C4B-443F-B5DF-F9255B6AC7B9}">
      <dgm:prSet phldrT="[Текст]"/>
      <dgm:spPr/>
      <dgm:t>
        <a:bodyPr/>
        <a:lstStyle/>
        <a:p>
          <a:r>
            <a:rPr lang="kk-KZ" noProof="0" dirty="0" smtClean="0">
              <a:solidFill>
                <a:schemeClr val="bg1"/>
              </a:solidFill>
            </a:rPr>
            <a:t>Мемлекеттің меншігіндегі кәсіпорындарды басқару; </a:t>
          </a:r>
          <a:endParaRPr lang="kk-KZ" noProof="0" dirty="0">
            <a:solidFill>
              <a:schemeClr val="bg1"/>
            </a:solidFill>
          </a:endParaRPr>
        </a:p>
      </dgm:t>
    </dgm:pt>
    <dgm:pt modelId="{865FA0D3-D18D-4B56-B527-D2A46062C212}" type="parTrans" cxnId="{BB289489-B13C-4CB1-89D8-BE605D4BB44B}">
      <dgm:prSet/>
      <dgm:spPr/>
      <dgm:t>
        <a:bodyPr/>
        <a:lstStyle/>
        <a:p>
          <a:endParaRPr lang="ru-RU"/>
        </a:p>
      </dgm:t>
    </dgm:pt>
    <dgm:pt modelId="{EF17CB30-8AB6-4787-9323-1418BB3E9644}" type="sibTrans" cxnId="{BB289489-B13C-4CB1-89D8-BE605D4BB44B}">
      <dgm:prSet/>
      <dgm:spPr/>
      <dgm:t>
        <a:bodyPr/>
        <a:lstStyle/>
        <a:p>
          <a:endParaRPr lang="ru-RU"/>
        </a:p>
      </dgm:t>
    </dgm:pt>
    <dgm:pt modelId="{22906084-63C6-4AC4-920C-AD00079221F8}">
      <dgm:prSet phldrT="[Текст]"/>
      <dgm:spPr/>
      <dgm:t>
        <a:bodyPr/>
        <a:lstStyle/>
        <a:p>
          <a:r>
            <a:rPr lang="kk-KZ" noProof="0" dirty="0" smtClean="0">
              <a:solidFill>
                <a:schemeClr val="bg1"/>
              </a:solidFill>
            </a:rPr>
            <a:t>Мемлекеттік органдардың атынан акционерленген кәсіпорындарды басқаруға қатысу.</a:t>
          </a:r>
          <a:endParaRPr lang="kk-KZ" noProof="0" dirty="0">
            <a:solidFill>
              <a:schemeClr val="bg1"/>
            </a:solidFill>
          </a:endParaRPr>
        </a:p>
      </dgm:t>
    </dgm:pt>
    <dgm:pt modelId="{5454A2A3-6D1F-4DFE-894F-228F6578D54A}" type="parTrans" cxnId="{8EA43A1C-76C8-477A-B5DC-DA0086E2A21B}">
      <dgm:prSet/>
      <dgm:spPr/>
      <dgm:t>
        <a:bodyPr/>
        <a:lstStyle/>
        <a:p>
          <a:endParaRPr lang="ru-RU"/>
        </a:p>
      </dgm:t>
    </dgm:pt>
    <dgm:pt modelId="{A0F88AE5-D32A-4016-BBE1-1101DB73EB8A}" type="sibTrans" cxnId="{8EA43A1C-76C8-477A-B5DC-DA0086E2A21B}">
      <dgm:prSet/>
      <dgm:spPr/>
      <dgm:t>
        <a:bodyPr/>
        <a:lstStyle/>
        <a:p>
          <a:endParaRPr lang="ru-RU"/>
        </a:p>
      </dgm:t>
    </dgm:pt>
    <dgm:pt modelId="{CAE24EF9-3C2C-4DB1-8A1F-AE20DEDE91C2}" type="pres">
      <dgm:prSet presAssocID="{CA8B8B5D-0812-4981-80D4-5F5CD905CE14}" presName="arrowDiagram" presStyleCnt="0">
        <dgm:presLayoutVars>
          <dgm:chMax val="5"/>
          <dgm:dir/>
          <dgm:resizeHandles val="exact"/>
        </dgm:presLayoutVars>
      </dgm:prSet>
      <dgm:spPr/>
    </dgm:pt>
    <dgm:pt modelId="{A9DCC660-B0DC-462B-A3EF-0CB7F1CA4C72}" type="pres">
      <dgm:prSet presAssocID="{CA8B8B5D-0812-4981-80D4-5F5CD905CE14}" presName="arrow" presStyleLbl="bgShp" presStyleIdx="0" presStyleCnt="1">
        <dgm:style>
          <a:lnRef idx="1">
            <a:schemeClr val="accent4"/>
          </a:lnRef>
          <a:fillRef idx="3">
            <a:schemeClr val="accent4"/>
          </a:fillRef>
          <a:effectRef idx="2">
            <a:schemeClr val="accent4"/>
          </a:effectRef>
          <a:fontRef idx="minor">
            <a:schemeClr val="lt1"/>
          </a:fontRef>
        </dgm:style>
      </dgm:prSet>
      <dgm:spPr/>
    </dgm:pt>
    <dgm:pt modelId="{D9C7CC04-7980-4A88-8CC2-A6386321802B}" type="pres">
      <dgm:prSet presAssocID="{CA8B8B5D-0812-4981-80D4-5F5CD905CE14}" presName="arrowDiagram5" presStyleCnt="0"/>
      <dgm:spPr/>
    </dgm:pt>
    <dgm:pt modelId="{059ED7F9-4BE9-46BD-B70F-4E4BD6BFC90A}" type="pres">
      <dgm:prSet presAssocID="{6C6FB16C-6F54-49B1-B84E-9429A91AB816}" presName="bullet5a" presStyleLbl="node1" presStyleIdx="0" presStyleCnt="5"/>
      <dgm:spPr/>
    </dgm:pt>
    <dgm:pt modelId="{B9684745-8CB1-4D1D-9087-D2F9C09DEA27}" type="pres">
      <dgm:prSet presAssocID="{6C6FB16C-6F54-49B1-B84E-9429A91AB816}" presName="textBox5a" presStyleLbl="revTx" presStyleIdx="0" presStyleCnt="5" custScaleX="212523">
        <dgm:presLayoutVars>
          <dgm:bulletEnabled val="1"/>
        </dgm:presLayoutVars>
      </dgm:prSet>
      <dgm:spPr/>
      <dgm:t>
        <a:bodyPr/>
        <a:lstStyle/>
        <a:p>
          <a:endParaRPr lang="ru-RU"/>
        </a:p>
      </dgm:t>
    </dgm:pt>
    <dgm:pt modelId="{E5C3FF5E-C277-46B5-93DC-BCFFC4DCBDAB}" type="pres">
      <dgm:prSet presAssocID="{E71A3286-A152-4C8E-8513-7455B4B3A081}" presName="bullet5b" presStyleLbl="node1" presStyleIdx="1" presStyleCnt="5"/>
      <dgm:spPr/>
    </dgm:pt>
    <dgm:pt modelId="{CBE58B91-1BA0-4C86-A6AD-FB65447F0055}" type="pres">
      <dgm:prSet presAssocID="{E71A3286-A152-4C8E-8513-7455B4B3A081}" presName="textBox5b" presStyleLbl="revTx" presStyleIdx="1" presStyleCnt="5">
        <dgm:presLayoutVars>
          <dgm:bulletEnabled val="1"/>
        </dgm:presLayoutVars>
      </dgm:prSet>
      <dgm:spPr/>
      <dgm:t>
        <a:bodyPr/>
        <a:lstStyle/>
        <a:p>
          <a:endParaRPr lang="ru-RU"/>
        </a:p>
      </dgm:t>
    </dgm:pt>
    <dgm:pt modelId="{ACF9AB54-F7E7-4022-ADC5-4DE6576A7B70}" type="pres">
      <dgm:prSet presAssocID="{D954629C-9D2C-42E2-BB03-E15FB7C24933}" presName="bullet5c" presStyleLbl="node1" presStyleIdx="2" presStyleCnt="5"/>
      <dgm:spPr/>
    </dgm:pt>
    <dgm:pt modelId="{E3D4F71E-325A-42D8-8C58-EF36CB6BD04A}" type="pres">
      <dgm:prSet presAssocID="{D954629C-9D2C-42E2-BB03-E15FB7C24933}" presName="textBox5c" presStyleLbl="revTx" presStyleIdx="2" presStyleCnt="5">
        <dgm:presLayoutVars>
          <dgm:bulletEnabled val="1"/>
        </dgm:presLayoutVars>
      </dgm:prSet>
      <dgm:spPr/>
      <dgm:t>
        <a:bodyPr/>
        <a:lstStyle/>
        <a:p>
          <a:endParaRPr lang="ru-RU"/>
        </a:p>
      </dgm:t>
    </dgm:pt>
    <dgm:pt modelId="{CF1FEEF8-81CD-4A97-A52E-B99841E78825}" type="pres">
      <dgm:prSet presAssocID="{97E962B0-2C4B-443F-B5DF-F9255B6AC7B9}" presName="bullet5d" presStyleLbl="node1" presStyleIdx="3" presStyleCnt="5"/>
      <dgm:spPr/>
    </dgm:pt>
    <dgm:pt modelId="{014CF68D-397E-4478-8915-078C4DBF6BB8}" type="pres">
      <dgm:prSet presAssocID="{97E962B0-2C4B-443F-B5DF-F9255B6AC7B9}" presName="textBox5d" presStyleLbl="revTx" presStyleIdx="3" presStyleCnt="5">
        <dgm:presLayoutVars>
          <dgm:bulletEnabled val="1"/>
        </dgm:presLayoutVars>
      </dgm:prSet>
      <dgm:spPr/>
      <dgm:t>
        <a:bodyPr/>
        <a:lstStyle/>
        <a:p>
          <a:endParaRPr lang="ru-RU"/>
        </a:p>
      </dgm:t>
    </dgm:pt>
    <dgm:pt modelId="{432AB602-BE65-4805-A526-8C2311EBF643}" type="pres">
      <dgm:prSet presAssocID="{22906084-63C6-4AC4-920C-AD00079221F8}" presName="bullet5e" presStyleLbl="node1" presStyleIdx="4" presStyleCnt="5"/>
      <dgm:spPr/>
    </dgm:pt>
    <dgm:pt modelId="{1A33EA94-73E0-4DF2-BACE-F8CA134B2563}" type="pres">
      <dgm:prSet presAssocID="{22906084-63C6-4AC4-920C-AD00079221F8}" presName="textBox5e" presStyleLbl="revTx" presStyleIdx="4" presStyleCnt="5" custScaleX="115151">
        <dgm:presLayoutVars>
          <dgm:bulletEnabled val="1"/>
        </dgm:presLayoutVars>
      </dgm:prSet>
      <dgm:spPr/>
      <dgm:t>
        <a:bodyPr/>
        <a:lstStyle/>
        <a:p>
          <a:endParaRPr lang="ru-RU"/>
        </a:p>
      </dgm:t>
    </dgm:pt>
  </dgm:ptLst>
  <dgm:cxnLst>
    <dgm:cxn modelId="{5E4875BB-1DA0-4FD9-AF2F-74DC32BAE5F3}" type="presOf" srcId="{E71A3286-A152-4C8E-8513-7455B4B3A081}" destId="{CBE58B91-1BA0-4C86-A6AD-FB65447F0055}" srcOrd="0" destOrd="0" presId="urn:microsoft.com/office/officeart/2005/8/layout/arrow2"/>
    <dgm:cxn modelId="{BB289489-B13C-4CB1-89D8-BE605D4BB44B}" srcId="{CA8B8B5D-0812-4981-80D4-5F5CD905CE14}" destId="{97E962B0-2C4B-443F-B5DF-F9255B6AC7B9}" srcOrd="3" destOrd="0" parTransId="{865FA0D3-D18D-4B56-B527-D2A46062C212}" sibTransId="{EF17CB30-8AB6-4787-9323-1418BB3E9644}"/>
    <dgm:cxn modelId="{3D40923E-008A-4904-8144-DF6BAB71E6C5}" type="presOf" srcId="{6C6FB16C-6F54-49B1-B84E-9429A91AB816}" destId="{B9684745-8CB1-4D1D-9087-D2F9C09DEA27}" srcOrd="0" destOrd="0" presId="urn:microsoft.com/office/officeart/2005/8/layout/arrow2"/>
    <dgm:cxn modelId="{181A6DBD-2F3C-4E48-BCF0-4F91D6CABDD4}" type="presOf" srcId="{CA8B8B5D-0812-4981-80D4-5F5CD905CE14}" destId="{CAE24EF9-3C2C-4DB1-8A1F-AE20DEDE91C2}" srcOrd="0" destOrd="0" presId="urn:microsoft.com/office/officeart/2005/8/layout/arrow2"/>
    <dgm:cxn modelId="{94A298D3-1C28-47FA-B3A5-565F0F04E1D3}" srcId="{CA8B8B5D-0812-4981-80D4-5F5CD905CE14}" destId="{E71A3286-A152-4C8E-8513-7455B4B3A081}" srcOrd="1" destOrd="0" parTransId="{2AD700D0-35B0-406C-A3DE-FA0DCD754643}" sibTransId="{F57E900D-B595-4DDE-ABF3-D5117D1424CE}"/>
    <dgm:cxn modelId="{F87C7ED2-BFB1-412C-B1A4-AAA18F1C2FA5}" srcId="{CA8B8B5D-0812-4981-80D4-5F5CD905CE14}" destId="{6C6FB16C-6F54-49B1-B84E-9429A91AB816}" srcOrd="0" destOrd="0" parTransId="{D208C72A-730C-42DF-8900-8F5D88AAE7E0}" sibTransId="{8EDAB7A8-7057-4575-A86F-03C8F6206E77}"/>
    <dgm:cxn modelId="{C82D6635-86D7-457B-A1B5-7D981CD8E629}" type="presOf" srcId="{97E962B0-2C4B-443F-B5DF-F9255B6AC7B9}" destId="{014CF68D-397E-4478-8915-078C4DBF6BB8}" srcOrd="0" destOrd="0" presId="urn:microsoft.com/office/officeart/2005/8/layout/arrow2"/>
    <dgm:cxn modelId="{1BB59E2E-7F0A-4FE1-9198-E8FD53EFA4B7}" srcId="{CA8B8B5D-0812-4981-80D4-5F5CD905CE14}" destId="{D954629C-9D2C-42E2-BB03-E15FB7C24933}" srcOrd="2" destOrd="0" parTransId="{B6BBA29B-911F-4D65-AE53-EA8214B47F3B}" sibTransId="{5E318F88-44AD-4D3B-9BDF-DAF26F8DB244}"/>
    <dgm:cxn modelId="{E38B7D48-9D12-4144-AFD3-A6F0AD2AC6D5}" type="presOf" srcId="{D954629C-9D2C-42E2-BB03-E15FB7C24933}" destId="{E3D4F71E-325A-42D8-8C58-EF36CB6BD04A}" srcOrd="0" destOrd="0" presId="urn:microsoft.com/office/officeart/2005/8/layout/arrow2"/>
    <dgm:cxn modelId="{8EA43A1C-76C8-477A-B5DC-DA0086E2A21B}" srcId="{CA8B8B5D-0812-4981-80D4-5F5CD905CE14}" destId="{22906084-63C6-4AC4-920C-AD00079221F8}" srcOrd="4" destOrd="0" parTransId="{5454A2A3-6D1F-4DFE-894F-228F6578D54A}" sibTransId="{A0F88AE5-D32A-4016-BBE1-1101DB73EB8A}"/>
    <dgm:cxn modelId="{0B9CA93A-BB03-4F04-88B3-D396D0F02A0B}" type="presOf" srcId="{22906084-63C6-4AC4-920C-AD00079221F8}" destId="{1A33EA94-73E0-4DF2-BACE-F8CA134B2563}" srcOrd="0" destOrd="0" presId="urn:microsoft.com/office/officeart/2005/8/layout/arrow2"/>
    <dgm:cxn modelId="{ED32A838-DD2E-4548-8906-8BFCD6C2B2DE}" type="presParOf" srcId="{CAE24EF9-3C2C-4DB1-8A1F-AE20DEDE91C2}" destId="{A9DCC660-B0DC-462B-A3EF-0CB7F1CA4C72}" srcOrd="0" destOrd="0" presId="urn:microsoft.com/office/officeart/2005/8/layout/arrow2"/>
    <dgm:cxn modelId="{0898F335-1702-47EA-8B6B-903D7BA58F4E}" type="presParOf" srcId="{CAE24EF9-3C2C-4DB1-8A1F-AE20DEDE91C2}" destId="{D9C7CC04-7980-4A88-8CC2-A6386321802B}" srcOrd="1" destOrd="0" presId="urn:microsoft.com/office/officeart/2005/8/layout/arrow2"/>
    <dgm:cxn modelId="{51386D9E-4166-4CDC-A3B2-FA77A2F296D3}" type="presParOf" srcId="{D9C7CC04-7980-4A88-8CC2-A6386321802B}" destId="{059ED7F9-4BE9-46BD-B70F-4E4BD6BFC90A}" srcOrd="0" destOrd="0" presId="urn:microsoft.com/office/officeart/2005/8/layout/arrow2"/>
    <dgm:cxn modelId="{87BD81B5-97D7-42F8-8D97-17BC9A1F44F8}" type="presParOf" srcId="{D9C7CC04-7980-4A88-8CC2-A6386321802B}" destId="{B9684745-8CB1-4D1D-9087-D2F9C09DEA27}" srcOrd="1" destOrd="0" presId="urn:microsoft.com/office/officeart/2005/8/layout/arrow2"/>
    <dgm:cxn modelId="{4123673B-972B-42BC-BF87-421120F0B2F2}" type="presParOf" srcId="{D9C7CC04-7980-4A88-8CC2-A6386321802B}" destId="{E5C3FF5E-C277-46B5-93DC-BCFFC4DCBDAB}" srcOrd="2" destOrd="0" presId="urn:microsoft.com/office/officeart/2005/8/layout/arrow2"/>
    <dgm:cxn modelId="{02C298A8-8E2F-41D7-8A8F-D5086B5BB6FD}" type="presParOf" srcId="{D9C7CC04-7980-4A88-8CC2-A6386321802B}" destId="{CBE58B91-1BA0-4C86-A6AD-FB65447F0055}" srcOrd="3" destOrd="0" presId="urn:microsoft.com/office/officeart/2005/8/layout/arrow2"/>
    <dgm:cxn modelId="{0245698D-3AC5-4245-9E05-915FAC452589}" type="presParOf" srcId="{D9C7CC04-7980-4A88-8CC2-A6386321802B}" destId="{ACF9AB54-F7E7-4022-ADC5-4DE6576A7B70}" srcOrd="4" destOrd="0" presId="urn:microsoft.com/office/officeart/2005/8/layout/arrow2"/>
    <dgm:cxn modelId="{B47BD924-EF25-468B-8298-0736B8D01D30}" type="presParOf" srcId="{D9C7CC04-7980-4A88-8CC2-A6386321802B}" destId="{E3D4F71E-325A-42D8-8C58-EF36CB6BD04A}" srcOrd="5" destOrd="0" presId="urn:microsoft.com/office/officeart/2005/8/layout/arrow2"/>
    <dgm:cxn modelId="{E15DBE6D-56E7-470C-82DB-4195F33D0BC4}" type="presParOf" srcId="{D9C7CC04-7980-4A88-8CC2-A6386321802B}" destId="{CF1FEEF8-81CD-4A97-A52E-B99841E78825}" srcOrd="6" destOrd="0" presId="urn:microsoft.com/office/officeart/2005/8/layout/arrow2"/>
    <dgm:cxn modelId="{5D42E828-7CF5-4095-8518-38E93651BC10}" type="presParOf" srcId="{D9C7CC04-7980-4A88-8CC2-A6386321802B}" destId="{014CF68D-397E-4478-8915-078C4DBF6BB8}" srcOrd="7" destOrd="0" presId="urn:microsoft.com/office/officeart/2005/8/layout/arrow2"/>
    <dgm:cxn modelId="{D4983888-2B89-4B44-93CA-C50419972BDC}" type="presParOf" srcId="{D9C7CC04-7980-4A88-8CC2-A6386321802B}" destId="{432AB602-BE65-4805-A526-8C2311EBF643}" srcOrd="8" destOrd="0" presId="urn:microsoft.com/office/officeart/2005/8/layout/arrow2"/>
    <dgm:cxn modelId="{992AD132-1C74-4C1B-8110-E3D31520E49F}" type="presParOf" srcId="{D9C7CC04-7980-4A88-8CC2-A6386321802B}" destId="{1A33EA94-73E0-4DF2-BACE-F8CA134B2563}" srcOrd="9"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3C3027-488D-432D-AB34-29630D40BD53}">
      <dsp:nvSpPr>
        <dsp:cNvPr id="0" name=""/>
        <dsp:cNvSpPr/>
      </dsp:nvSpPr>
      <dsp:spPr>
        <a:xfrm>
          <a:off x="0" y="28304"/>
          <a:ext cx="8712968" cy="721049"/>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kk-KZ" sz="1300" kern="1200" smtClean="0"/>
            <a:t>а) қызметтерді өндіруші:</a:t>
          </a:r>
          <a:endParaRPr lang="ru-RU" sz="1300" kern="1200"/>
        </a:p>
      </dsp:txBody>
      <dsp:txXfrm>
        <a:off x="35199" y="63503"/>
        <a:ext cx="8642570" cy="650651"/>
      </dsp:txXfrm>
    </dsp:sp>
    <dsp:sp modelId="{8EF8B145-DB0D-4849-86C3-0FBAEEAFA7CB}">
      <dsp:nvSpPr>
        <dsp:cNvPr id="0" name=""/>
        <dsp:cNvSpPr/>
      </dsp:nvSpPr>
      <dsp:spPr>
        <a:xfrm>
          <a:off x="0" y="786793"/>
          <a:ext cx="8712968" cy="721049"/>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kk-KZ" sz="1300" kern="1200" smtClean="0"/>
            <a:t>-	мемлекеттік кәсіпорындар мен көпшілік қолданатын автокөлік бірлестіктері (КҚАК);</a:t>
          </a:r>
          <a:endParaRPr lang="ru-RU" sz="1300" kern="1200"/>
        </a:p>
      </dsp:txBody>
      <dsp:txXfrm>
        <a:off x="35199" y="821992"/>
        <a:ext cx="8642570" cy="650651"/>
      </dsp:txXfrm>
    </dsp:sp>
    <dsp:sp modelId="{EF87CEB0-B682-4E1A-B319-702BCBFF4CB8}">
      <dsp:nvSpPr>
        <dsp:cNvPr id="0" name=""/>
        <dsp:cNvSpPr/>
      </dsp:nvSpPr>
      <dsp:spPr>
        <a:xfrm>
          <a:off x="0" y="1545282"/>
          <a:ext cx="8712968" cy="721049"/>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kk-KZ" sz="1300" kern="1200" smtClean="0"/>
            <a:t>-	мемлекттік </a:t>
          </a:r>
          <a:r>
            <a:rPr lang="kk-KZ" sz="1300" kern="1200" dirty="0" smtClean="0"/>
            <a:t>ведомство көлігі;</a:t>
          </a:r>
          <a:endParaRPr lang="ru-RU" sz="1300" kern="1200" dirty="0"/>
        </a:p>
      </dsp:txBody>
      <dsp:txXfrm>
        <a:off x="35199" y="1580481"/>
        <a:ext cx="8642570" cy="650651"/>
      </dsp:txXfrm>
    </dsp:sp>
    <dsp:sp modelId="{4FF5690C-C2CE-40E1-82E8-1672539C4B15}">
      <dsp:nvSpPr>
        <dsp:cNvPr id="0" name=""/>
        <dsp:cNvSpPr/>
      </dsp:nvSpPr>
      <dsp:spPr>
        <a:xfrm>
          <a:off x="0" y="2303771"/>
          <a:ext cx="8712968" cy="721049"/>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kk-KZ" sz="1300" kern="1200" smtClean="0"/>
            <a:t>б) қызметтерді тұтынушылар:</a:t>
          </a:r>
          <a:endParaRPr lang="ru-RU" sz="1300" kern="1200"/>
        </a:p>
      </dsp:txBody>
      <dsp:txXfrm>
        <a:off x="35199" y="2338970"/>
        <a:ext cx="8642570" cy="650651"/>
      </dsp:txXfrm>
    </dsp:sp>
    <dsp:sp modelId="{0CE5A21E-CB8C-4417-B4C4-3F6DF3B054E1}">
      <dsp:nvSpPr>
        <dsp:cNvPr id="0" name=""/>
        <dsp:cNvSpPr/>
      </dsp:nvSpPr>
      <dsp:spPr>
        <a:xfrm>
          <a:off x="0" y="3062260"/>
          <a:ext cx="8712968" cy="721049"/>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kk-KZ" sz="1300" kern="1200" smtClean="0"/>
            <a:t>-	мемлекеттік мекемелер, бірлестіктер, халық шаруашылығының әртүрлі сала ұйымы;</a:t>
          </a:r>
          <a:endParaRPr lang="ru-RU" sz="1300" kern="1200"/>
        </a:p>
      </dsp:txBody>
      <dsp:txXfrm>
        <a:off x="35199" y="3097459"/>
        <a:ext cx="8642570" cy="650651"/>
      </dsp:txXfrm>
    </dsp:sp>
    <dsp:sp modelId="{E98815F8-36B3-4931-B323-952E55E603A2}">
      <dsp:nvSpPr>
        <dsp:cNvPr id="0" name=""/>
        <dsp:cNvSpPr/>
      </dsp:nvSpPr>
      <dsp:spPr>
        <a:xfrm>
          <a:off x="0" y="3820749"/>
          <a:ext cx="8712968" cy="721049"/>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kk-KZ" sz="1300" kern="1200" smtClean="0"/>
            <a:t>-	елді-мекен;</a:t>
          </a:r>
          <a:endParaRPr lang="ru-RU" sz="1300" kern="1200"/>
        </a:p>
      </dsp:txBody>
      <dsp:txXfrm>
        <a:off x="35199" y="3855948"/>
        <a:ext cx="8642570" cy="650651"/>
      </dsp:txXfrm>
    </dsp:sp>
    <dsp:sp modelId="{C0D4E894-CFD4-48D0-B596-C991D1D3BE56}">
      <dsp:nvSpPr>
        <dsp:cNvPr id="0" name=""/>
        <dsp:cNvSpPr/>
      </dsp:nvSpPr>
      <dsp:spPr>
        <a:xfrm>
          <a:off x="0" y="4579238"/>
          <a:ext cx="8712968" cy="721049"/>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kk-KZ" sz="1300" kern="1200" smtClean="0"/>
            <a:t>в) делдалдар, делдалдық функциялардың бір бөлігі мемлекеттік басқару органдарының әртүрлі халықтық шаруашылық деңгейлері мен салалары арқылы орындалған, оның ішінде КҚАК аумақтық-өндірістік бірлестіктер кіреді</a:t>
          </a:r>
          <a:endParaRPr lang="ru-RU" sz="1300" kern="1200"/>
        </a:p>
      </dsp:txBody>
      <dsp:txXfrm>
        <a:off x="35199" y="4614437"/>
        <a:ext cx="8642570" cy="65065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C6F469-718A-47FE-942E-97CB98F7214F}">
      <dsp:nvSpPr>
        <dsp:cNvPr id="0" name=""/>
        <dsp:cNvSpPr/>
      </dsp:nvSpPr>
      <dsp:spPr>
        <a:xfrm>
          <a:off x="3232799" y="3445166"/>
          <a:ext cx="2391385" cy="2391385"/>
        </a:xfrm>
        <a:prstGeom prst="ellipse">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kern="1200" noProof="0" dirty="0" smtClean="0">
              <a:solidFill>
                <a:schemeClr val="bg1"/>
              </a:solidFill>
            </a:rPr>
            <a:t>Мемлекеттік реттеу келесідей салаларда жүзеге асырылады: </a:t>
          </a:r>
          <a:endParaRPr lang="kk-KZ" sz="2000" kern="1200" noProof="0" dirty="0">
            <a:solidFill>
              <a:schemeClr val="bg1"/>
            </a:solidFill>
          </a:endParaRPr>
        </a:p>
      </dsp:txBody>
      <dsp:txXfrm>
        <a:off x="3583009" y="3795376"/>
        <a:ext cx="1690965" cy="1690965"/>
      </dsp:txXfrm>
    </dsp:sp>
    <dsp:sp modelId="{28EE8F80-B8EA-4444-B2E0-1A62435DF038}">
      <dsp:nvSpPr>
        <dsp:cNvPr id="0" name=""/>
        <dsp:cNvSpPr/>
      </dsp:nvSpPr>
      <dsp:spPr>
        <a:xfrm rot="11700000">
          <a:off x="1101790" y="3688689"/>
          <a:ext cx="2089868" cy="681544"/>
        </a:xfrm>
        <a:prstGeom prst="leftArrow">
          <a:avLst>
            <a:gd name="adj1" fmla="val 60000"/>
            <a:gd name="adj2" fmla="val 50000"/>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sp>
    <dsp:sp modelId="{F1EC1194-3AB8-4755-90AC-775650AE295D}">
      <dsp:nvSpPr>
        <dsp:cNvPr id="0" name=""/>
        <dsp:cNvSpPr/>
      </dsp:nvSpPr>
      <dsp:spPr>
        <a:xfrm>
          <a:off x="1487" y="2850286"/>
          <a:ext cx="2271816" cy="1817453"/>
        </a:xfrm>
        <a:prstGeom prst="roundRect">
          <a:avLst>
            <a:gd name="adj" fmla="val 10000"/>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kk-KZ" sz="1500" kern="1200" noProof="0" dirty="0" smtClean="0">
              <a:solidFill>
                <a:schemeClr val="bg1"/>
              </a:solidFill>
            </a:rPr>
            <a:t>көлік қызметтері нарығын ұйымдастыру және кәсіпорындарды нарыққа жіберуге бақылау;</a:t>
          </a:r>
          <a:endParaRPr lang="kk-KZ" sz="1500" kern="1200" noProof="0" dirty="0">
            <a:solidFill>
              <a:schemeClr val="bg1"/>
            </a:solidFill>
          </a:endParaRPr>
        </a:p>
      </dsp:txBody>
      <dsp:txXfrm>
        <a:off x="54718" y="2903517"/>
        <a:ext cx="2165354" cy="1710991"/>
      </dsp:txXfrm>
    </dsp:sp>
    <dsp:sp modelId="{A588F221-14E5-42E5-A68D-9F0C7BA0ECCB}">
      <dsp:nvSpPr>
        <dsp:cNvPr id="0" name=""/>
        <dsp:cNvSpPr/>
      </dsp:nvSpPr>
      <dsp:spPr>
        <a:xfrm rot="14700000">
          <a:off x="2385224" y="2159153"/>
          <a:ext cx="2089868" cy="681544"/>
        </a:xfrm>
        <a:prstGeom prst="leftArrow">
          <a:avLst>
            <a:gd name="adj1" fmla="val 60000"/>
            <a:gd name="adj2" fmla="val 50000"/>
          </a:avLst>
        </a:prstGeom>
        <a:gradFill rotWithShape="0">
          <a:gsLst>
            <a:gs pos="0">
              <a:schemeClr val="accent2">
                <a:hueOff val="-988095"/>
                <a:satOff val="4733"/>
                <a:lumOff val="4379"/>
                <a:alphaOff val="0"/>
                <a:tint val="96000"/>
                <a:lumMod val="100000"/>
              </a:schemeClr>
            </a:gs>
            <a:gs pos="78000">
              <a:schemeClr val="accent2">
                <a:hueOff val="-988095"/>
                <a:satOff val="4733"/>
                <a:lumOff val="4379"/>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sp>
    <dsp:sp modelId="{ED091021-E814-44F8-B712-154F328B3966}">
      <dsp:nvSpPr>
        <dsp:cNvPr id="0" name=""/>
        <dsp:cNvSpPr/>
      </dsp:nvSpPr>
      <dsp:spPr>
        <a:xfrm>
          <a:off x="1852641" y="644167"/>
          <a:ext cx="2271816" cy="1817453"/>
        </a:xfrm>
        <a:prstGeom prst="roundRect">
          <a:avLst>
            <a:gd name="adj" fmla="val 10000"/>
          </a:avLst>
        </a:prstGeom>
        <a:gradFill rotWithShape="0">
          <a:gsLst>
            <a:gs pos="0">
              <a:schemeClr val="accent2">
                <a:hueOff val="-988095"/>
                <a:satOff val="4733"/>
                <a:lumOff val="4379"/>
                <a:alphaOff val="0"/>
                <a:tint val="96000"/>
                <a:lumMod val="100000"/>
              </a:schemeClr>
            </a:gs>
            <a:gs pos="78000">
              <a:schemeClr val="accent2">
                <a:hueOff val="-988095"/>
                <a:satOff val="4733"/>
                <a:lumOff val="4379"/>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kk-KZ" sz="1500" kern="1200" noProof="0" dirty="0" smtClean="0">
              <a:solidFill>
                <a:schemeClr val="bg1"/>
              </a:solidFill>
            </a:rPr>
            <a:t>көліктегі баға құрылымын реттеу (тарифтерді қою тәртібін анықтау және міндетті тарифті айқындау); </a:t>
          </a:r>
          <a:endParaRPr lang="kk-KZ" sz="1500" kern="1200" noProof="0" dirty="0">
            <a:solidFill>
              <a:schemeClr val="bg1"/>
            </a:solidFill>
          </a:endParaRPr>
        </a:p>
      </dsp:txBody>
      <dsp:txXfrm>
        <a:off x="1905872" y="697398"/>
        <a:ext cx="2165354" cy="1710991"/>
      </dsp:txXfrm>
    </dsp:sp>
    <dsp:sp modelId="{C5166737-5273-4740-AF42-A82783161188}">
      <dsp:nvSpPr>
        <dsp:cNvPr id="0" name=""/>
        <dsp:cNvSpPr/>
      </dsp:nvSpPr>
      <dsp:spPr>
        <a:xfrm rot="17700000">
          <a:off x="4381891" y="2159153"/>
          <a:ext cx="2089868" cy="681544"/>
        </a:xfrm>
        <a:prstGeom prst="leftArrow">
          <a:avLst>
            <a:gd name="adj1" fmla="val 60000"/>
            <a:gd name="adj2" fmla="val 50000"/>
          </a:avLst>
        </a:prstGeom>
        <a:gradFill rotWithShape="0">
          <a:gsLst>
            <a:gs pos="0">
              <a:schemeClr val="accent2">
                <a:hueOff val="-1976191"/>
                <a:satOff val="9467"/>
                <a:lumOff val="8758"/>
                <a:alphaOff val="0"/>
                <a:tint val="96000"/>
                <a:lumMod val="100000"/>
              </a:schemeClr>
            </a:gs>
            <a:gs pos="78000">
              <a:schemeClr val="accent2">
                <a:hueOff val="-1976191"/>
                <a:satOff val="9467"/>
                <a:lumOff val="8758"/>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sp>
    <dsp:sp modelId="{DE65CDEE-BE3B-4942-B1F5-4ABE84514706}">
      <dsp:nvSpPr>
        <dsp:cNvPr id="0" name=""/>
        <dsp:cNvSpPr/>
      </dsp:nvSpPr>
      <dsp:spPr>
        <a:xfrm>
          <a:off x="4732525" y="644167"/>
          <a:ext cx="2271816" cy="1817453"/>
        </a:xfrm>
        <a:prstGeom prst="roundRect">
          <a:avLst>
            <a:gd name="adj" fmla="val 10000"/>
          </a:avLst>
        </a:prstGeom>
        <a:gradFill rotWithShape="0">
          <a:gsLst>
            <a:gs pos="0">
              <a:schemeClr val="accent2">
                <a:hueOff val="-1976191"/>
                <a:satOff val="9467"/>
                <a:lumOff val="8758"/>
                <a:alphaOff val="0"/>
                <a:tint val="96000"/>
                <a:lumMod val="100000"/>
              </a:schemeClr>
            </a:gs>
            <a:gs pos="78000">
              <a:schemeClr val="accent2">
                <a:hueOff val="-1976191"/>
                <a:satOff val="9467"/>
                <a:lumOff val="8758"/>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kk-KZ" sz="1500" kern="1200" noProof="0" dirty="0" smtClean="0">
              <a:solidFill>
                <a:schemeClr val="bg1"/>
              </a:solidFill>
            </a:rPr>
            <a:t>салықтық реттеу (көлік объектілерін дамытуға және жаңартуға кететін шығындар бойынша салықтық жеңілдіктер, арнайы аймақтық салықтарды енгізу); </a:t>
          </a:r>
          <a:endParaRPr lang="kk-KZ" sz="1500" kern="1200" noProof="0" dirty="0">
            <a:solidFill>
              <a:schemeClr val="bg1"/>
            </a:solidFill>
          </a:endParaRPr>
        </a:p>
      </dsp:txBody>
      <dsp:txXfrm>
        <a:off x="4785756" y="697398"/>
        <a:ext cx="2165354" cy="1710991"/>
      </dsp:txXfrm>
    </dsp:sp>
    <dsp:sp modelId="{9616A2FA-1DAB-4230-B6FB-B1FCC6262DEB}">
      <dsp:nvSpPr>
        <dsp:cNvPr id="0" name=""/>
        <dsp:cNvSpPr/>
      </dsp:nvSpPr>
      <dsp:spPr>
        <a:xfrm rot="20700000">
          <a:off x="5665325" y="3688689"/>
          <a:ext cx="2089868" cy="681544"/>
        </a:xfrm>
        <a:prstGeom prst="leftArrow">
          <a:avLst>
            <a:gd name="adj1" fmla="val 60000"/>
            <a:gd name="adj2" fmla="val 50000"/>
          </a:avLst>
        </a:prstGeom>
        <a:gradFill rotWithShape="0">
          <a:gsLst>
            <a:gs pos="0">
              <a:schemeClr val="accent2">
                <a:hueOff val="-2964286"/>
                <a:satOff val="14200"/>
                <a:lumOff val="13137"/>
                <a:alphaOff val="0"/>
                <a:tint val="96000"/>
                <a:lumMod val="100000"/>
              </a:schemeClr>
            </a:gs>
            <a:gs pos="78000">
              <a:schemeClr val="accent2">
                <a:hueOff val="-2964286"/>
                <a:satOff val="14200"/>
                <a:lumOff val="13137"/>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sp>
    <dsp:sp modelId="{282139E0-4425-4063-BC26-D9796E0E8004}">
      <dsp:nvSpPr>
        <dsp:cNvPr id="0" name=""/>
        <dsp:cNvSpPr/>
      </dsp:nvSpPr>
      <dsp:spPr>
        <a:xfrm>
          <a:off x="6583679" y="2850286"/>
          <a:ext cx="2271816" cy="1817453"/>
        </a:xfrm>
        <a:prstGeom prst="roundRect">
          <a:avLst>
            <a:gd name="adj" fmla="val 10000"/>
          </a:avLst>
        </a:prstGeom>
        <a:gradFill rotWithShape="0">
          <a:gsLst>
            <a:gs pos="0">
              <a:schemeClr val="accent2">
                <a:hueOff val="-2964286"/>
                <a:satOff val="14200"/>
                <a:lumOff val="13137"/>
                <a:alphaOff val="0"/>
                <a:tint val="96000"/>
                <a:lumMod val="100000"/>
              </a:schemeClr>
            </a:gs>
            <a:gs pos="78000">
              <a:schemeClr val="accent2">
                <a:hueOff val="-2964286"/>
                <a:satOff val="14200"/>
                <a:lumOff val="13137"/>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kk-KZ" sz="1500" kern="1200" noProof="0" dirty="0" smtClean="0">
              <a:solidFill>
                <a:schemeClr val="bg1"/>
              </a:solidFill>
            </a:rPr>
            <a:t>инвестициялық реттеу (неғұрлым капитал сыйымды жобаларды іске асыруға мемлекеттің қатысуы).</a:t>
          </a:r>
          <a:endParaRPr lang="kk-KZ" sz="1500" kern="1200" noProof="0" dirty="0">
            <a:solidFill>
              <a:schemeClr val="bg1"/>
            </a:solidFill>
          </a:endParaRPr>
        </a:p>
      </dsp:txBody>
      <dsp:txXfrm>
        <a:off x="6636910" y="2903517"/>
        <a:ext cx="2165354" cy="171099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DCC660-B0DC-462B-A3EF-0CB7F1CA4C72}">
      <dsp:nvSpPr>
        <dsp:cNvPr id="0" name=""/>
        <dsp:cNvSpPr/>
      </dsp:nvSpPr>
      <dsp:spPr>
        <a:xfrm>
          <a:off x="-68455" y="6718"/>
          <a:ext cx="9036496" cy="5647810"/>
        </a:xfrm>
        <a:prstGeom prst="swooshArrow">
          <a:avLst>
            <a:gd name="adj1" fmla="val 25000"/>
            <a:gd name="adj2" fmla="val 25000"/>
          </a:avLst>
        </a:prstGeom>
        <a:gradFill rotWithShape="1">
          <a:gsLst>
            <a:gs pos="0">
              <a:schemeClr val="accent4">
                <a:tint val="96000"/>
                <a:lumMod val="100000"/>
              </a:schemeClr>
            </a:gs>
            <a:gs pos="78000">
              <a:schemeClr val="accent4">
                <a:shade val="94000"/>
                <a:lumMod val="94000"/>
              </a:schemeClr>
            </a:gs>
          </a:gsLst>
          <a:lin ang="5400000" scaled="0"/>
        </a:gradFill>
        <a:ln w="12700" cap="rnd" cmpd="sng" algn="ctr">
          <a:solidFill>
            <a:schemeClr val="accent4"/>
          </a:solidFill>
          <a:prstDash val="solid"/>
        </a:ln>
        <a:effectLst>
          <a:outerShdw blurRad="38100" dist="25400" dir="5400000" rotWithShape="0">
            <a:srgbClr val="000000">
              <a:alpha val="35000"/>
            </a:srgbClr>
          </a:outerShdw>
        </a:effectLst>
      </dsp:spPr>
      <dsp:style>
        <a:lnRef idx="1">
          <a:schemeClr val="accent4"/>
        </a:lnRef>
        <a:fillRef idx="3">
          <a:schemeClr val="accent4"/>
        </a:fillRef>
        <a:effectRef idx="2">
          <a:schemeClr val="accent4"/>
        </a:effectRef>
        <a:fontRef idx="minor">
          <a:schemeClr val="lt1"/>
        </a:fontRef>
      </dsp:style>
    </dsp:sp>
    <dsp:sp modelId="{059ED7F9-4BE9-46BD-B70F-4E4BD6BFC90A}">
      <dsp:nvSpPr>
        <dsp:cNvPr id="0" name=""/>
        <dsp:cNvSpPr/>
      </dsp:nvSpPr>
      <dsp:spPr>
        <a:xfrm>
          <a:off x="821638" y="4206430"/>
          <a:ext cx="207839" cy="207839"/>
        </a:xfrm>
        <a:prstGeom prst="ellipse">
          <a:avLst/>
        </a:prstGeom>
        <a:solidFill>
          <a:schemeClr val="lt1">
            <a:hueOff val="0"/>
            <a:satOff val="0"/>
            <a:lumOff val="0"/>
            <a:alphaOff val="0"/>
          </a:schemeClr>
        </a:solidFill>
        <a:ln w="19050" cap="rnd"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9684745-8CB1-4D1D-9087-D2F9C09DEA27}">
      <dsp:nvSpPr>
        <dsp:cNvPr id="0" name=""/>
        <dsp:cNvSpPr/>
      </dsp:nvSpPr>
      <dsp:spPr>
        <a:xfrm>
          <a:off x="259545" y="4310350"/>
          <a:ext cx="2515806" cy="13441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130" tIns="0" rIns="0" bIns="0" numCol="1" spcCol="1270" anchor="t" anchorCtr="0">
          <a:noAutofit/>
        </a:bodyPr>
        <a:lstStyle/>
        <a:p>
          <a:pPr lvl="0" algn="l" defTabSz="622300">
            <a:lnSpc>
              <a:spcPct val="90000"/>
            </a:lnSpc>
            <a:spcBef>
              <a:spcPct val="0"/>
            </a:spcBef>
            <a:spcAft>
              <a:spcPct val="35000"/>
            </a:spcAft>
          </a:pPr>
          <a:r>
            <a:rPr lang="kk-KZ" sz="1400" kern="1200" noProof="0" dirty="0" smtClean="0">
              <a:solidFill>
                <a:schemeClr val="bg1"/>
              </a:solidFill>
            </a:rPr>
            <a:t>Орталықтандырылған дотацияларды, көлік кәсіпорындарының арасындағы материалдық ресурстарды орналастыру; </a:t>
          </a:r>
          <a:endParaRPr lang="kk-KZ" sz="1400" kern="1200" noProof="0" dirty="0">
            <a:solidFill>
              <a:schemeClr val="bg1"/>
            </a:solidFill>
          </a:endParaRPr>
        </a:p>
      </dsp:txBody>
      <dsp:txXfrm>
        <a:off x="259545" y="4310350"/>
        <a:ext cx="2515806" cy="1344178"/>
      </dsp:txXfrm>
    </dsp:sp>
    <dsp:sp modelId="{E5C3FF5E-C277-46B5-93DC-BCFFC4DCBDAB}">
      <dsp:nvSpPr>
        <dsp:cNvPr id="0" name=""/>
        <dsp:cNvSpPr/>
      </dsp:nvSpPr>
      <dsp:spPr>
        <a:xfrm>
          <a:off x="1946682" y="3125439"/>
          <a:ext cx="325313" cy="325313"/>
        </a:xfrm>
        <a:prstGeom prst="ellipse">
          <a:avLst/>
        </a:prstGeom>
        <a:solidFill>
          <a:schemeClr val="lt1">
            <a:hueOff val="0"/>
            <a:satOff val="0"/>
            <a:lumOff val="0"/>
            <a:alphaOff val="0"/>
          </a:schemeClr>
        </a:solidFill>
        <a:ln w="19050" cap="rnd"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E58B91-1BA0-4C86-A6AD-FB65447F0055}">
      <dsp:nvSpPr>
        <dsp:cNvPr id="0" name=""/>
        <dsp:cNvSpPr/>
      </dsp:nvSpPr>
      <dsp:spPr>
        <a:xfrm>
          <a:off x="2109339" y="3288096"/>
          <a:ext cx="1500058" cy="23664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2377" tIns="0" rIns="0" bIns="0" numCol="1" spcCol="1270" anchor="t" anchorCtr="0">
          <a:noAutofit/>
        </a:bodyPr>
        <a:lstStyle/>
        <a:p>
          <a:pPr lvl="0" algn="l" defTabSz="622300">
            <a:lnSpc>
              <a:spcPct val="90000"/>
            </a:lnSpc>
            <a:spcBef>
              <a:spcPct val="0"/>
            </a:spcBef>
            <a:spcAft>
              <a:spcPct val="35000"/>
            </a:spcAft>
          </a:pPr>
          <a:r>
            <a:rPr lang="kk-KZ" sz="1400" kern="1200" noProof="0" dirty="0" smtClean="0">
              <a:solidFill>
                <a:schemeClr val="bg1"/>
              </a:solidFill>
            </a:rPr>
            <a:t>Жергілікті тарифтарға бақылау жасау; </a:t>
          </a:r>
          <a:endParaRPr lang="kk-KZ" sz="1400" kern="1200" noProof="0" dirty="0">
            <a:solidFill>
              <a:schemeClr val="bg1"/>
            </a:solidFill>
          </a:endParaRPr>
        </a:p>
      </dsp:txBody>
      <dsp:txXfrm>
        <a:off x="2109339" y="3288096"/>
        <a:ext cx="1500058" cy="2366432"/>
      </dsp:txXfrm>
    </dsp:sp>
    <dsp:sp modelId="{ACF9AB54-F7E7-4022-ADC5-4DE6576A7B70}">
      <dsp:nvSpPr>
        <dsp:cNvPr id="0" name=""/>
        <dsp:cNvSpPr/>
      </dsp:nvSpPr>
      <dsp:spPr>
        <a:xfrm>
          <a:off x="3392521" y="2263583"/>
          <a:ext cx="433751" cy="433751"/>
        </a:xfrm>
        <a:prstGeom prst="ellipse">
          <a:avLst/>
        </a:prstGeom>
        <a:solidFill>
          <a:schemeClr val="lt1">
            <a:hueOff val="0"/>
            <a:satOff val="0"/>
            <a:lumOff val="0"/>
            <a:alphaOff val="0"/>
          </a:schemeClr>
        </a:solidFill>
        <a:ln w="19050" cap="rnd"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D4F71E-325A-42D8-8C58-EF36CB6BD04A}">
      <dsp:nvSpPr>
        <dsp:cNvPr id="0" name=""/>
        <dsp:cNvSpPr/>
      </dsp:nvSpPr>
      <dsp:spPr>
        <a:xfrm>
          <a:off x="3609397" y="2480459"/>
          <a:ext cx="1744043" cy="3174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9836" tIns="0" rIns="0" bIns="0" numCol="1" spcCol="1270" anchor="t" anchorCtr="0">
          <a:noAutofit/>
        </a:bodyPr>
        <a:lstStyle/>
        <a:p>
          <a:pPr lvl="0" algn="l" defTabSz="622300">
            <a:lnSpc>
              <a:spcPct val="90000"/>
            </a:lnSpc>
            <a:spcBef>
              <a:spcPct val="0"/>
            </a:spcBef>
            <a:spcAft>
              <a:spcPct val="35000"/>
            </a:spcAft>
          </a:pPr>
          <a:r>
            <a:rPr lang="kk-KZ" sz="1400" kern="1200" noProof="0" dirty="0" smtClean="0">
              <a:solidFill>
                <a:schemeClr val="bg1"/>
              </a:solidFill>
            </a:rPr>
            <a:t>Жергілікті көлік қызметі түрлеріне лицензияның  берілуі; </a:t>
          </a:r>
          <a:endParaRPr lang="kk-KZ" sz="1400" kern="1200" noProof="0" dirty="0">
            <a:solidFill>
              <a:schemeClr val="bg1"/>
            </a:solidFill>
          </a:endParaRPr>
        </a:p>
      </dsp:txBody>
      <dsp:txXfrm>
        <a:off x="3609397" y="2480459"/>
        <a:ext cx="1744043" cy="3174069"/>
      </dsp:txXfrm>
    </dsp:sp>
    <dsp:sp modelId="{CF1FEEF8-81CD-4A97-A52E-B99841E78825}">
      <dsp:nvSpPr>
        <dsp:cNvPr id="0" name=""/>
        <dsp:cNvSpPr/>
      </dsp:nvSpPr>
      <dsp:spPr>
        <a:xfrm>
          <a:off x="5073310" y="1590364"/>
          <a:ext cx="560262" cy="560262"/>
        </a:xfrm>
        <a:prstGeom prst="ellipse">
          <a:avLst/>
        </a:prstGeom>
        <a:solidFill>
          <a:schemeClr val="lt1">
            <a:hueOff val="0"/>
            <a:satOff val="0"/>
            <a:lumOff val="0"/>
            <a:alphaOff val="0"/>
          </a:schemeClr>
        </a:solidFill>
        <a:ln w="19050" cap="rnd"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14CF68D-397E-4478-8915-078C4DBF6BB8}">
      <dsp:nvSpPr>
        <dsp:cNvPr id="0" name=""/>
        <dsp:cNvSpPr/>
      </dsp:nvSpPr>
      <dsp:spPr>
        <a:xfrm>
          <a:off x="5353441" y="1870496"/>
          <a:ext cx="1807299" cy="37840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6872" tIns="0" rIns="0" bIns="0" numCol="1" spcCol="1270" anchor="t" anchorCtr="0">
          <a:noAutofit/>
        </a:bodyPr>
        <a:lstStyle/>
        <a:p>
          <a:pPr lvl="0" algn="l" defTabSz="622300">
            <a:lnSpc>
              <a:spcPct val="90000"/>
            </a:lnSpc>
            <a:spcBef>
              <a:spcPct val="0"/>
            </a:spcBef>
            <a:spcAft>
              <a:spcPct val="35000"/>
            </a:spcAft>
          </a:pPr>
          <a:r>
            <a:rPr lang="kk-KZ" sz="1400" kern="1200" noProof="0" dirty="0" smtClean="0">
              <a:solidFill>
                <a:schemeClr val="bg1"/>
              </a:solidFill>
            </a:rPr>
            <a:t>Мемлекеттің меншігіндегі кәсіпорындарды басқару; </a:t>
          </a:r>
          <a:endParaRPr lang="kk-KZ" sz="1400" kern="1200" noProof="0" dirty="0">
            <a:solidFill>
              <a:schemeClr val="bg1"/>
            </a:solidFill>
          </a:endParaRPr>
        </a:p>
      </dsp:txBody>
      <dsp:txXfrm>
        <a:off x="5353441" y="1870496"/>
        <a:ext cx="1807299" cy="3784032"/>
      </dsp:txXfrm>
    </dsp:sp>
    <dsp:sp modelId="{432AB602-BE65-4805-A526-8C2311EBF643}">
      <dsp:nvSpPr>
        <dsp:cNvPr id="0" name=""/>
        <dsp:cNvSpPr/>
      </dsp:nvSpPr>
      <dsp:spPr>
        <a:xfrm>
          <a:off x="6803799" y="1140799"/>
          <a:ext cx="713883" cy="713883"/>
        </a:xfrm>
        <a:prstGeom prst="ellipse">
          <a:avLst/>
        </a:prstGeom>
        <a:solidFill>
          <a:schemeClr val="lt1">
            <a:hueOff val="0"/>
            <a:satOff val="0"/>
            <a:lumOff val="0"/>
            <a:alphaOff val="0"/>
          </a:schemeClr>
        </a:solidFill>
        <a:ln w="19050" cap="rnd"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A33EA94-73E0-4DF2-BACE-F8CA134B2563}">
      <dsp:nvSpPr>
        <dsp:cNvPr id="0" name=""/>
        <dsp:cNvSpPr/>
      </dsp:nvSpPr>
      <dsp:spPr>
        <a:xfrm>
          <a:off x="7023828" y="1497740"/>
          <a:ext cx="2081123" cy="41567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78272" tIns="0" rIns="0" bIns="0" numCol="1" spcCol="1270" anchor="t" anchorCtr="0">
          <a:noAutofit/>
        </a:bodyPr>
        <a:lstStyle/>
        <a:p>
          <a:pPr lvl="0" algn="l" defTabSz="622300">
            <a:lnSpc>
              <a:spcPct val="90000"/>
            </a:lnSpc>
            <a:spcBef>
              <a:spcPct val="0"/>
            </a:spcBef>
            <a:spcAft>
              <a:spcPct val="35000"/>
            </a:spcAft>
          </a:pPr>
          <a:r>
            <a:rPr lang="kk-KZ" sz="1400" kern="1200" noProof="0" dirty="0" smtClean="0">
              <a:solidFill>
                <a:schemeClr val="bg1"/>
              </a:solidFill>
            </a:rPr>
            <a:t>Мемлекеттік органдардың атынан акционерленген кәсіпорындарды басқаруға қатысу.</a:t>
          </a:r>
          <a:endParaRPr lang="kk-KZ" sz="1400" kern="1200" noProof="0" dirty="0">
            <a:solidFill>
              <a:schemeClr val="bg1"/>
            </a:solidFill>
          </a:endParaRPr>
        </a:p>
      </dsp:txBody>
      <dsp:txXfrm>
        <a:off x="7023828" y="1497740"/>
        <a:ext cx="2081123" cy="415678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27.01.2021</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dirty="0"/>
          </a:p>
        </p:txBody>
      </p:sp>
    </p:spTree>
    <p:extLst>
      <p:ext uri="{BB962C8B-B14F-4D97-AF65-F5344CB8AC3E}">
        <p14:creationId xmlns:p14="http://schemas.microsoft.com/office/powerpoint/2010/main" val="1761307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27.01.2021</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dirty="0"/>
          </a:p>
        </p:txBody>
      </p:sp>
    </p:spTree>
    <p:extLst>
      <p:ext uri="{BB962C8B-B14F-4D97-AF65-F5344CB8AC3E}">
        <p14:creationId xmlns:p14="http://schemas.microsoft.com/office/powerpoint/2010/main" val="20532693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27.01.2021</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dirty="0"/>
          </a:p>
        </p:txBody>
      </p:sp>
    </p:spTree>
    <p:extLst>
      <p:ext uri="{BB962C8B-B14F-4D97-AF65-F5344CB8AC3E}">
        <p14:creationId xmlns:p14="http://schemas.microsoft.com/office/powerpoint/2010/main" val="2069321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27.01.2021</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dirty="0"/>
          </a:p>
        </p:txBody>
      </p:sp>
    </p:spTree>
    <p:extLst>
      <p:ext uri="{BB962C8B-B14F-4D97-AF65-F5344CB8AC3E}">
        <p14:creationId xmlns:p14="http://schemas.microsoft.com/office/powerpoint/2010/main" val="474865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27.01.2021</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dirty="0"/>
          </a:p>
        </p:txBody>
      </p:sp>
    </p:spTree>
    <p:extLst>
      <p:ext uri="{BB962C8B-B14F-4D97-AF65-F5344CB8AC3E}">
        <p14:creationId xmlns:p14="http://schemas.microsoft.com/office/powerpoint/2010/main" val="22548183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27.01.2021</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dirty="0"/>
          </a:p>
        </p:txBody>
      </p:sp>
    </p:spTree>
    <p:extLst>
      <p:ext uri="{BB962C8B-B14F-4D97-AF65-F5344CB8AC3E}">
        <p14:creationId xmlns:p14="http://schemas.microsoft.com/office/powerpoint/2010/main" val="1671874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27.01.2021</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dirty="0"/>
          </a:p>
        </p:txBody>
      </p:sp>
    </p:spTree>
    <p:extLst>
      <p:ext uri="{BB962C8B-B14F-4D97-AF65-F5344CB8AC3E}">
        <p14:creationId xmlns:p14="http://schemas.microsoft.com/office/powerpoint/2010/main" val="25502947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27.01.2021</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dirty="0"/>
          </a:p>
        </p:txBody>
      </p:sp>
    </p:spTree>
    <p:extLst>
      <p:ext uri="{BB962C8B-B14F-4D97-AF65-F5344CB8AC3E}">
        <p14:creationId xmlns:p14="http://schemas.microsoft.com/office/powerpoint/2010/main" val="19511248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27.01.2021</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dirty="0"/>
          </a:p>
        </p:txBody>
      </p:sp>
    </p:spTree>
    <p:extLst>
      <p:ext uri="{BB962C8B-B14F-4D97-AF65-F5344CB8AC3E}">
        <p14:creationId xmlns:p14="http://schemas.microsoft.com/office/powerpoint/2010/main" val="49047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27.01.2021</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dirty="0"/>
          </a:p>
        </p:txBody>
      </p:sp>
    </p:spTree>
    <p:extLst>
      <p:ext uri="{BB962C8B-B14F-4D97-AF65-F5344CB8AC3E}">
        <p14:creationId xmlns:p14="http://schemas.microsoft.com/office/powerpoint/2010/main" val="286328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27.01.2021</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1503367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27.01.2021</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dirty="0"/>
          </a:p>
        </p:txBody>
      </p:sp>
    </p:spTree>
    <p:extLst>
      <p:ext uri="{BB962C8B-B14F-4D97-AF65-F5344CB8AC3E}">
        <p14:creationId xmlns:p14="http://schemas.microsoft.com/office/powerpoint/2010/main" val="15728819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27.01.2021</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633201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27.01.2021</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dirty="0"/>
          </a:p>
        </p:txBody>
      </p:sp>
    </p:spTree>
    <p:extLst>
      <p:ext uri="{BB962C8B-B14F-4D97-AF65-F5344CB8AC3E}">
        <p14:creationId xmlns:p14="http://schemas.microsoft.com/office/powerpoint/2010/main" val="6208634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27.01.2021</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dirty="0"/>
          </a:p>
        </p:txBody>
      </p:sp>
    </p:spTree>
    <p:extLst>
      <p:ext uri="{BB962C8B-B14F-4D97-AF65-F5344CB8AC3E}">
        <p14:creationId xmlns:p14="http://schemas.microsoft.com/office/powerpoint/2010/main" val="32665292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27.01.2021</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dirty="0"/>
          </a:p>
        </p:txBody>
      </p:sp>
    </p:spTree>
    <p:extLst>
      <p:ext uri="{BB962C8B-B14F-4D97-AF65-F5344CB8AC3E}">
        <p14:creationId xmlns:p14="http://schemas.microsoft.com/office/powerpoint/2010/main" val="2867383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4C71EC6-210F-42DE-9C53-41977AD35B3D}" type="datetimeFigureOut">
              <a:rPr lang="ru-RU" smtClean="0"/>
              <a:t>27.01.2021</a:t>
            </a:fld>
            <a:endParaRPr lang="ru-RU" dirty="0"/>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dirty="0"/>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B19B0651-EE4F-4900-A07F-96A6BFA9D0F0}" type="slidenum">
              <a:rPr lang="ru-RU" smtClean="0"/>
              <a:t>‹#›</a:t>
            </a:fld>
            <a:endParaRPr lang="ru-RU" dirty="0"/>
          </a:p>
        </p:txBody>
      </p:sp>
    </p:spTree>
    <p:extLst>
      <p:ext uri="{BB962C8B-B14F-4D97-AF65-F5344CB8AC3E}">
        <p14:creationId xmlns:p14="http://schemas.microsoft.com/office/powerpoint/2010/main" val="2962818920"/>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548680"/>
            <a:ext cx="7772400" cy="3888432"/>
          </a:xfrm>
        </p:spPr>
        <p:txBody>
          <a:bodyPr>
            <a:normAutofit fontScale="90000"/>
          </a:bodyPr>
          <a:lstStyle/>
          <a:p>
            <a:pPr algn="ctr"/>
            <a:r>
              <a:rPr lang="kk-KZ" sz="4000" b="1" dirty="0" smtClean="0">
                <a:latin typeface="+mn-lt"/>
              </a:rPr>
              <a:t>Дәріс  1</a:t>
            </a:r>
            <a:br>
              <a:rPr lang="kk-KZ" sz="4000" b="1" dirty="0" smtClean="0">
                <a:latin typeface="+mn-lt"/>
              </a:rPr>
            </a:br>
            <a:r>
              <a:rPr lang="kk-KZ" sz="4000" b="1" dirty="0" smtClean="0">
                <a:latin typeface="+mn-lt"/>
              </a:rPr>
              <a:t>Қазақстан </a:t>
            </a:r>
            <a:r>
              <a:rPr lang="kk-KZ" sz="4000" b="1" dirty="0" smtClean="0">
                <a:latin typeface="+mn-lt"/>
              </a:rPr>
              <a:t>Республикасындағы автокөліктік қызметтердің нарығын құрудағы алғышарттар мен жағдайлар</a:t>
            </a:r>
            <a:r>
              <a:rPr lang="kk-KZ" dirty="0" smtClean="0"/>
              <a:t/>
            </a:r>
            <a:br>
              <a:rPr lang="kk-KZ" dirty="0" smtClean="0"/>
            </a:br>
            <a:endParaRPr lang="kk-KZ" dirty="0"/>
          </a:p>
        </p:txBody>
      </p:sp>
    </p:spTree>
    <p:extLst>
      <p:ext uri="{BB962C8B-B14F-4D97-AF65-F5344CB8AC3E}">
        <p14:creationId xmlns:p14="http://schemas.microsoft.com/office/powerpoint/2010/main" val="42384790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250706"/>
          </a:xfrm>
        </p:spPr>
        <p:txBody>
          <a:bodyPr>
            <a:normAutofit/>
            <a:scene3d>
              <a:camera prst="orthographicFront"/>
              <a:lightRig rig="balanced" dir="t">
                <a:rot lat="0" lon="0" rev="2100000"/>
              </a:lightRig>
            </a:scene3d>
            <a:sp3d extrusionH="57150" prstMaterial="metal">
              <a:bevelT w="38100" h="25400"/>
              <a:contourClr>
                <a:schemeClr val="bg2"/>
              </a:contourClr>
            </a:sp3d>
          </a:bodyPr>
          <a:lstStyle/>
          <a:p>
            <a:pPr algn="just"/>
            <a:r>
              <a:rPr lang="kk-KZ" sz="2400" dirty="0" smtClean="0">
                <a:ln w="50800"/>
                <a:solidFill>
                  <a:schemeClr val="bg1">
                    <a:shade val="50000"/>
                  </a:schemeClr>
                </a:solidFill>
                <a:effectLst/>
              </a:rPr>
              <a:t>     Еркін </a:t>
            </a:r>
            <a:r>
              <a:rPr lang="kk-KZ" sz="2400" dirty="0">
                <a:ln w="50800"/>
                <a:solidFill>
                  <a:schemeClr val="bg1">
                    <a:shade val="50000"/>
                  </a:schemeClr>
                </a:solidFill>
                <a:effectLst/>
              </a:rPr>
              <a:t>бәсекелестік еркін нарықты құрайды, ал еркін нарық - тек қана еркін бағалар емес, сонымен қатар өз меншігін қолдану, басқару құқығы. Сондықтанда меншіктің әртүрлі формаларының еркін дамуы нарықтық қатынастардың мүлтіксіз шарты болып табылады</a:t>
            </a:r>
            <a:r>
              <a:rPr lang="kk-KZ" sz="2400" dirty="0" smtClean="0">
                <a:ln w="50800"/>
                <a:solidFill>
                  <a:schemeClr val="bg1">
                    <a:shade val="50000"/>
                  </a:schemeClr>
                </a:solidFill>
                <a:effectLst/>
              </a:rPr>
              <a:t>.</a:t>
            </a:r>
            <a:br>
              <a:rPr lang="kk-KZ" sz="2400" dirty="0" smtClean="0">
                <a:ln w="50800"/>
                <a:solidFill>
                  <a:schemeClr val="bg1">
                    <a:shade val="50000"/>
                  </a:schemeClr>
                </a:solidFill>
                <a:effectLst/>
              </a:rPr>
            </a:br>
            <a:r>
              <a:rPr lang="ru-RU" sz="2400" dirty="0">
                <a:ln w="50800"/>
                <a:solidFill>
                  <a:schemeClr val="bg1">
                    <a:shade val="50000"/>
                  </a:schemeClr>
                </a:solidFill>
                <a:effectLst/>
              </a:rPr>
              <a:t/>
            </a:r>
            <a:br>
              <a:rPr lang="ru-RU" sz="2400" dirty="0">
                <a:ln w="50800"/>
                <a:solidFill>
                  <a:schemeClr val="bg1">
                    <a:shade val="50000"/>
                  </a:schemeClr>
                </a:solidFill>
                <a:effectLst/>
              </a:rPr>
            </a:br>
            <a:r>
              <a:rPr lang="ru-RU" sz="2400" dirty="0" smtClean="0">
                <a:ln w="50800"/>
                <a:solidFill>
                  <a:schemeClr val="bg1">
                    <a:shade val="50000"/>
                  </a:schemeClr>
                </a:solidFill>
                <a:effectLst/>
              </a:rPr>
              <a:t>     </a:t>
            </a:r>
            <a:r>
              <a:rPr lang="kk-KZ" sz="2400" dirty="0" smtClean="0">
                <a:ln w="50800"/>
                <a:solidFill>
                  <a:schemeClr val="bg1">
                    <a:shade val="50000"/>
                  </a:schemeClr>
                </a:solidFill>
                <a:effectLst/>
              </a:rPr>
              <a:t>Нарықтық </a:t>
            </a:r>
            <a:r>
              <a:rPr lang="kk-KZ" sz="2400" dirty="0">
                <a:ln w="50800"/>
                <a:solidFill>
                  <a:schemeClr val="bg1">
                    <a:shade val="50000"/>
                  </a:schemeClr>
                </a:solidFill>
                <a:effectLst/>
              </a:rPr>
              <a:t>өндірістің қатысушылары серіктестік қатынастарға тікелей немесе делдалдық жүйе арқылы кіре алады. Сондықтан нарықтың әсерлі функционалдығы дамыған инфрақұрылымсыз, яғни тауар және қор биржаларысыз, коммерциялық банктерсіз, байланыс  жүйесі  мен ақпаратсыз мүмкін емес.</a:t>
            </a:r>
            <a:endParaRPr lang="ru-RU" sz="2400" dirty="0">
              <a:ln w="50800"/>
              <a:solidFill>
                <a:schemeClr val="bg1">
                  <a:shade val="50000"/>
                </a:schemeClr>
              </a:solidFill>
              <a:effectLst/>
            </a:endParaRPr>
          </a:p>
        </p:txBody>
      </p:sp>
    </p:spTree>
    <p:extLst>
      <p:ext uri="{BB962C8B-B14F-4D97-AF65-F5344CB8AC3E}">
        <p14:creationId xmlns:p14="http://schemas.microsoft.com/office/powerpoint/2010/main" val="12236545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570186"/>
          </a:xfrm>
        </p:spPr>
        <p:txBody>
          <a:bodyPr>
            <a:normAutofit/>
          </a:bodyPr>
          <a:lstStyle/>
          <a:p>
            <a:pPr algn="just"/>
            <a:r>
              <a:rPr lang="kk-KZ" sz="2800" dirty="0">
                <a:effectLst>
                  <a:outerShdw blurRad="38100" dist="38100" dir="2700000" algn="tl">
                    <a:srgbClr val="000000">
                      <a:alpha val="43137"/>
                    </a:srgbClr>
                  </a:outerShdw>
                </a:effectLst>
              </a:rPr>
              <a:t>Осы уақытқа дейінгі нарықтағы автокөлік қызметтерінің басты өкілі ретінде:</a:t>
            </a:r>
            <a:r>
              <a:rPr lang="kk-KZ" sz="2800" dirty="0">
                <a:effectLst>
                  <a:outerShdw blurRad="38100" dist="38100" dir="2700000" algn="tl" rotWithShape="0">
                    <a:srgbClr val="000000">
                      <a:alpha val="43137"/>
                    </a:srgbClr>
                  </a:outerShdw>
                </a:effectLst>
              </a:rPr>
              <a:t/>
            </a:r>
            <a:br>
              <a:rPr lang="kk-KZ" sz="2800" dirty="0">
                <a:effectLst>
                  <a:outerShdw blurRad="38100" dist="38100" dir="2700000" algn="tl" rotWithShape="0">
                    <a:srgbClr val="000000">
                      <a:alpha val="43137"/>
                    </a:srgbClr>
                  </a:outerShdw>
                </a:effectLst>
              </a:rPr>
            </a:br>
            <a:endParaRPr lang="kk-KZ" sz="2800" dirty="0">
              <a:effectLst>
                <a:outerShdw blurRad="38100" dist="38100" dir="2700000" algn="tl" rotWithShape="0">
                  <a:srgbClr val="000000">
                    <a:alpha val="43137"/>
                  </a:srgbClr>
                </a:outerShdw>
              </a:effectLst>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2794677990"/>
              </p:ext>
            </p:extLst>
          </p:nvPr>
        </p:nvGraphicFramePr>
        <p:xfrm>
          <a:off x="251520" y="1340768"/>
          <a:ext cx="8712968"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232782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930226"/>
          </a:xfrm>
        </p:spPr>
        <p:txBody>
          <a:bodyPr>
            <a:noAutofit/>
            <a:scene3d>
              <a:camera prst="orthographicFront"/>
              <a:lightRig rig="balanced" dir="t">
                <a:rot lat="0" lon="0" rev="2100000"/>
              </a:lightRig>
            </a:scene3d>
            <a:sp3d extrusionH="57150" prstMaterial="metal">
              <a:bevelT w="38100" h="25400"/>
              <a:contourClr>
                <a:schemeClr val="bg2"/>
              </a:contourClr>
            </a:sp3d>
          </a:bodyPr>
          <a:lstStyle/>
          <a:p>
            <a:pPr algn="just"/>
            <a:r>
              <a:rPr lang="kk-KZ" sz="2400" dirty="0" smtClean="0">
                <a:ln w="50800"/>
                <a:solidFill>
                  <a:schemeClr val="bg1">
                    <a:shade val="50000"/>
                  </a:schemeClr>
                </a:solidFill>
                <a:effectLst/>
              </a:rPr>
              <a:t>Берілген функциялар тікелей байланыстар жүйесі арқылы орындалды және орталықтандырылған салалық қорлардың  және мемлекеттік бюджеттің есебімен қаржыландырылды.</a:t>
            </a:r>
            <a:endParaRPr lang="kk-KZ" sz="2400" dirty="0">
              <a:ln w="50800"/>
              <a:solidFill>
                <a:schemeClr val="bg1">
                  <a:shade val="50000"/>
                </a:schemeClr>
              </a:solidFill>
              <a:effectLst/>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07456" y="3205956"/>
            <a:ext cx="2552700" cy="1790700"/>
          </a:xfrm>
          <a:prstGeom prst="rect">
            <a:avLst/>
          </a:prstGeom>
          <a:ln>
            <a:noFill/>
          </a:ln>
          <a:effectLst>
            <a:softEdge rad="112500"/>
          </a:effectLst>
        </p:spPr>
      </p:pic>
    </p:spTree>
    <p:extLst>
      <p:ext uri="{BB962C8B-B14F-4D97-AF65-F5344CB8AC3E}">
        <p14:creationId xmlns:p14="http://schemas.microsoft.com/office/powerpoint/2010/main" val="30663724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930226"/>
          </a:xfrm>
        </p:spPr>
        <p:txBody>
          <a:bodyPr>
            <a:noAutofit/>
          </a:bodyPr>
          <a:lstStyle/>
          <a:p>
            <a:pPr algn="just"/>
            <a:r>
              <a:rPr lang="kk-KZ" sz="2800" dirty="0" smtClean="0"/>
              <a:t>Қазіргі уақытта автокөліктік қызметтердің нарығы субъектілердің құрамы мен олардың жұмыс істеу механизмі бойынша үлкен өзгерістер басынан өткізіп жатыр:</a:t>
            </a:r>
            <a:endParaRPr lang="kk-KZ" sz="2800" dirty="0"/>
          </a:p>
        </p:txBody>
      </p:sp>
      <p:sp>
        <p:nvSpPr>
          <p:cNvPr id="3" name="Объект 2"/>
          <p:cNvSpPr>
            <a:spLocks noGrp="1"/>
          </p:cNvSpPr>
          <p:nvPr>
            <p:ph idx="1"/>
          </p:nvPr>
        </p:nvSpPr>
        <p:spPr>
          <a:xfrm>
            <a:off x="457200" y="2564904"/>
            <a:ext cx="8229600" cy="4032448"/>
          </a:xfrm>
        </p:spPr>
        <p:txBody>
          <a:bodyPr>
            <a:normAutofit/>
          </a:bodyPr>
          <a:lstStyle/>
          <a:p>
            <a:pPr marL="137160" indent="0" algn="just">
              <a:buNone/>
            </a:pPr>
            <a:r>
              <a:rPr lang="kk-KZ" dirty="0" smtClean="0"/>
              <a:t>а) автокөліктік қызметтерді өндірушілер:</a:t>
            </a:r>
          </a:p>
          <a:p>
            <a:pPr algn="just">
              <a:buFont typeface="Arial" pitchFamily="34" charset="0"/>
              <a:buChar char="•"/>
            </a:pPr>
            <a:r>
              <a:rPr lang="kk-KZ" dirty="0" smtClean="0"/>
              <a:t>жекешелендіру   процесінде   құрылған акционерлік қоғамдар базасына;</a:t>
            </a:r>
          </a:p>
          <a:p>
            <a:pPr algn="just">
              <a:buFont typeface="Arial" pitchFamily="34" charset="0"/>
              <a:buChar char="•"/>
            </a:pPr>
            <a:r>
              <a:rPr lang="kk-KZ" dirty="0" smtClean="0"/>
              <a:t>мемлекеттік және	муниципалды кәсіпорындардың (көбінесе жүк тасушы);</a:t>
            </a:r>
          </a:p>
          <a:p>
            <a:pPr algn="just">
              <a:buFont typeface="Arial" pitchFamily="34" charset="0"/>
              <a:buChar char="•"/>
            </a:pPr>
            <a:r>
              <a:rPr lang="kk-KZ" dirty="0" smtClean="0"/>
              <a:t>мемлекеттік   және   муниципалды кәсіпорындар КҚАК	(көбінесе жолаушылардың);</a:t>
            </a:r>
          </a:p>
          <a:p>
            <a:pPr algn="just">
              <a:buFont typeface="Arial" pitchFamily="34" charset="0"/>
              <a:buChar char="•"/>
            </a:pPr>
            <a:r>
              <a:rPr lang="kk-KZ" dirty="0" smtClean="0"/>
              <a:t>мемлекеттік ведомстволық көлік;</a:t>
            </a:r>
          </a:p>
          <a:p>
            <a:pPr algn="just">
              <a:buFont typeface="Arial" pitchFamily="34" charset="0"/>
              <a:buChar char="•"/>
            </a:pPr>
            <a:r>
              <a:rPr lang="kk-KZ" dirty="0" smtClean="0"/>
              <a:t>әртүрлі ұйымдастырушылық-құқықтық формалар кәсіпорыны; </a:t>
            </a:r>
          </a:p>
          <a:p>
            <a:pPr marL="137160" indent="0">
              <a:buNone/>
            </a:pPr>
            <a:endParaRPr lang="ru-RU" dirty="0"/>
          </a:p>
        </p:txBody>
      </p:sp>
    </p:spTree>
    <p:extLst>
      <p:ext uri="{BB962C8B-B14F-4D97-AF65-F5344CB8AC3E}">
        <p14:creationId xmlns:p14="http://schemas.microsoft.com/office/powerpoint/2010/main" val="3110479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548680"/>
            <a:ext cx="8229600" cy="5760680"/>
          </a:xfrm>
        </p:spPr>
        <p:txBody>
          <a:bodyPr>
            <a:normAutofit/>
          </a:bodyPr>
          <a:lstStyle/>
          <a:p>
            <a:pPr marL="137160" indent="0" algn="just">
              <a:buNone/>
            </a:pPr>
            <a:r>
              <a:rPr lang="kk-KZ" dirty="0" smtClean="0"/>
              <a:t>Соның ішінде:</a:t>
            </a:r>
          </a:p>
          <a:p>
            <a:pPr algn="just">
              <a:buFont typeface="Arial" pitchFamily="34" charset="0"/>
              <a:buChar char="•"/>
            </a:pPr>
            <a:r>
              <a:rPr lang="kk-KZ" dirty="0" smtClean="0"/>
              <a:t>шетелдік	капиталының	үлесі</a:t>
            </a:r>
            <a:r>
              <a:rPr lang="kk-KZ" dirty="0"/>
              <a:t> </a:t>
            </a:r>
            <a:r>
              <a:rPr lang="kk-KZ" dirty="0" smtClean="0"/>
              <a:t>бар кәсіпорындар, шетел кәсіпорындары, жекеменшік кәсіпорындар;</a:t>
            </a:r>
          </a:p>
          <a:p>
            <a:pPr algn="just">
              <a:buFont typeface="Arial" pitchFamily="34" charset="0"/>
              <a:buChar char="•"/>
            </a:pPr>
            <a:r>
              <a:rPr lang="kk-KZ" dirty="0" smtClean="0"/>
              <a:t>автокөліктік құралдарының иелері (жекеменшік жүк тасушылар) </a:t>
            </a:r>
          </a:p>
          <a:p>
            <a:pPr marL="137160" indent="0" algn="just">
              <a:buNone/>
            </a:pPr>
            <a:r>
              <a:rPr lang="kk-KZ" dirty="0" smtClean="0"/>
              <a:t>б) автокөлік қызметтерін тұтынушылар:</a:t>
            </a:r>
          </a:p>
          <a:p>
            <a:pPr algn="just">
              <a:buFont typeface="Arial" pitchFamily="34" charset="0"/>
              <a:buChar char="•"/>
            </a:pPr>
            <a:r>
              <a:rPr lang="kk-KZ" dirty="0" smtClean="0"/>
              <a:t>әртүрлі	ұйымдастырушылық-құқықтық формалардың және қызмет саласының кәсіпорыны;</a:t>
            </a:r>
          </a:p>
          <a:p>
            <a:pPr algn="just">
              <a:buFont typeface="Arial" pitchFamily="34" charset="0"/>
              <a:buChar char="•"/>
            </a:pPr>
            <a:r>
              <a:rPr lang="kk-KZ" dirty="0" smtClean="0"/>
              <a:t>елді-мекендер;</a:t>
            </a:r>
          </a:p>
          <a:p>
            <a:pPr marL="137160" indent="0" algn="just">
              <a:buNone/>
            </a:pPr>
            <a:r>
              <a:rPr lang="kk-KZ" dirty="0" smtClean="0"/>
              <a:t>в) делдалдар:</a:t>
            </a:r>
          </a:p>
          <a:p>
            <a:pPr algn="just">
              <a:buFont typeface="Arial" pitchFamily="34" charset="0"/>
              <a:buChar char="•"/>
            </a:pPr>
            <a:r>
              <a:rPr lang="kk-KZ" dirty="0" smtClean="0"/>
              <a:t>көбінесе әртүрлі деңгейдегі мемлекеттік басқару органдары</a:t>
            </a:r>
            <a:r>
              <a:rPr lang="kk-KZ" dirty="0"/>
              <a:t>;</a:t>
            </a:r>
            <a:endParaRPr lang="kk-KZ" dirty="0" smtClean="0"/>
          </a:p>
          <a:p>
            <a:pPr algn="just">
              <a:buFont typeface="Arial" pitchFamily="34" charset="0"/>
              <a:buChar char="•"/>
            </a:pPr>
            <a:r>
              <a:rPr lang="kk-KZ" dirty="0" smtClean="0"/>
              <a:t>коммерциялық құрылымдары (автокөліктік қызметтерінің биржасы, тауар-шикізат биржаларының фрахталық секциялары, делдалдық коммерциялық ұйымдар және басқалар).</a:t>
            </a:r>
          </a:p>
          <a:p>
            <a:pPr marL="137160" indent="0">
              <a:buNone/>
            </a:pPr>
            <a:endParaRPr lang="kk-KZ" dirty="0"/>
          </a:p>
        </p:txBody>
      </p:sp>
    </p:spTree>
    <p:extLst>
      <p:ext uri="{BB962C8B-B14F-4D97-AF65-F5344CB8AC3E}">
        <p14:creationId xmlns:p14="http://schemas.microsoft.com/office/powerpoint/2010/main" val="4495566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Effect>
                      <a14:artisticPhotocopy/>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1257300" y="2780928"/>
            <a:ext cx="7886700" cy="4445000"/>
          </a:xfrm>
          <a:prstGeom prst="rect">
            <a:avLst/>
          </a:prstGeom>
        </p:spPr>
      </p:pic>
      <p:sp>
        <p:nvSpPr>
          <p:cNvPr id="3" name="Объект 2"/>
          <p:cNvSpPr>
            <a:spLocks noGrp="1"/>
          </p:cNvSpPr>
          <p:nvPr>
            <p:ph idx="1"/>
          </p:nvPr>
        </p:nvSpPr>
        <p:spPr>
          <a:xfrm>
            <a:off x="323528" y="188640"/>
            <a:ext cx="8229600" cy="5256584"/>
          </a:xfrm>
        </p:spPr>
        <p:txBody>
          <a:bodyPr>
            <a:normAutofit/>
            <a:scene3d>
              <a:camera prst="orthographicFront"/>
              <a:lightRig rig="balanced" dir="t">
                <a:rot lat="0" lon="0" rev="2100000"/>
              </a:lightRig>
            </a:scene3d>
            <a:sp3d extrusionH="57150" prstMaterial="metal">
              <a:bevelT w="38100" h="25400"/>
              <a:contourClr>
                <a:schemeClr val="bg2"/>
              </a:contourClr>
            </a:sp3d>
          </a:bodyPr>
          <a:lstStyle/>
          <a:p>
            <a:pPr marL="137160" indent="0" algn="just">
              <a:buNone/>
            </a:pPr>
            <a:r>
              <a:rPr lang="kk-KZ" b="1" dirty="0" smtClean="0">
                <a:ln w="50800"/>
                <a:solidFill>
                  <a:schemeClr val="bg1">
                    <a:shade val="50000"/>
                  </a:schemeClr>
                </a:solidFill>
              </a:rPr>
              <a:t>     Біздің Республикамызда</a:t>
            </a:r>
            <a:r>
              <a:rPr lang="kk-KZ" b="1" dirty="0">
                <a:ln w="50800"/>
                <a:solidFill>
                  <a:schemeClr val="bg1">
                    <a:shade val="50000"/>
                  </a:schemeClr>
                </a:solidFill>
              </a:rPr>
              <a:t> </a:t>
            </a:r>
            <a:r>
              <a:rPr lang="kk-KZ" b="1" dirty="0" smtClean="0">
                <a:ln w="50800"/>
                <a:solidFill>
                  <a:schemeClr val="bg1">
                    <a:shade val="50000"/>
                  </a:schemeClr>
                </a:solidFill>
              </a:rPr>
              <a:t>өткізілетін экономикалық реформаның мақсаты экономиканы қазіргі заманға сай өркениетті қоғам деңгейіне дейін көтеру. Дамыған мемлекеттердің тәжірибесі мемлекеттің қарқынды түрде жәрдемдесуі кезінде экономикалық реформалар уақытында өндірістік, ғылыми-техникалық, білім беру әлеуетін жаңартуға, жұмыскерлердің қоғамдық-пайдалы еңбек нәтижелерін дамытуға, экономикалық және әлеуметтік тиімділіктің жоғары деңгейіне жетуге және тұрғындардың тұрмыс жағдайын жақсартуға оның  мәдениетін  көтеруге қызығушылықтары мен бастамашылдылықтарын көтеруге мүмкіндік беретінін көрсетті.</a:t>
            </a:r>
          </a:p>
          <a:p>
            <a:pPr marL="137160" indent="0">
              <a:buNone/>
            </a:pPr>
            <a:endParaRPr lang="ru-RU" b="1" dirty="0">
              <a:ln w="50800"/>
              <a:solidFill>
                <a:schemeClr val="bg1">
                  <a:shade val="50000"/>
                </a:schemeClr>
              </a:solidFill>
            </a:endParaRPr>
          </a:p>
        </p:txBody>
      </p:sp>
    </p:spTree>
    <p:extLst>
      <p:ext uri="{BB962C8B-B14F-4D97-AF65-F5344CB8AC3E}">
        <p14:creationId xmlns:p14="http://schemas.microsoft.com/office/powerpoint/2010/main" val="8563549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2348880"/>
            <a:ext cx="8229600" cy="4196514"/>
          </a:xfrm>
        </p:spPr>
        <p:txBody>
          <a:bodyPr>
            <a:normAutofit lnSpcReduction="10000"/>
          </a:bodyPr>
          <a:lstStyle/>
          <a:p>
            <a:pPr marL="137160" indent="0" algn="just">
              <a:buNone/>
            </a:pPr>
            <a:r>
              <a:rPr lang="kk-KZ" sz="3200" dirty="0" smtClean="0"/>
              <a:t>Тасымалдаудың жүк тасымал және жолаушыларға қызмет көрсетуші жүйесін қалыптастыру және қауіпсіздігі, тазалығы жағынан халықтың барлық талаптарына жауап беру қазіргі таңдағы көлік қызметін дамытудың стратегиялық мақсаты болып табылады. Бұл мақсаттың орындалуы үшін келесідей тапсырмалар іске асырылуы қажет:</a:t>
            </a:r>
          </a:p>
          <a:p>
            <a:pPr marL="137160" indent="0">
              <a:buNone/>
            </a:pPr>
            <a:endParaRPr lang="ru-RU" dirty="0"/>
          </a:p>
        </p:txBody>
      </p:sp>
      <p:pic>
        <p:nvPicPr>
          <p:cNvPr id="4" name="Рисунок 3"/>
          <p:cNvPicPr>
            <a:picLocks noChangeAspect="1"/>
          </p:cNvPicPr>
          <p:nvPr/>
        </p:nvPicPr>
        <p:blipFill rotWithShape="1">
          <a:blip r:embed="rId2">
            <a:extLst>
              <a:ext uri="{BEBA8EAE-BF5A-486C-A8C5-ECC9F3942E4B}">
                <a14:imgProps xmlns:a14="http://schemas.microsoft.com/office/drawing/2010/main">
                  <a14:imgLayer r:embed="rId3">
                    <a14:imgEffect>
                      <a14:backgroundRemoval t="8013" b="92308" l="3617" r="89512">
                        <a14:foregroundMark x1="36890" y1="32372" x2="36890" y2="32372"/>
                        <a14:foregroundMark x1="36528" y1="33013" x2="36528" y2="31090"/>
                        <a14:foregroundMark x1="36528" y1="31090" x2="37975" y2="29808"/>
                        <a14:foregroundMark x1="36890" y1="29808" x2="36890" y2="29808"/>
                        <a14:foregroundMark x1="52260" y1="43910" x2="52260" y2="43910"/>
                        <a14:foregroundMark x1="76311" y1="22436" x2="76311" y2="22436"/>
                        <a14:foregroundMark x1="72875" y1="27564" x2="72875" y2="27564"/>
                        <a14:foregroundMark x1="75226" y1="36538" x2="75226" y2="36538"/>
                        <a14:foregroundMark x1="75407" y1="67308" x2="75407" y2="67308"/>
                        <a14:foregroundMark x1="74141" y1="85897" x2="74141" y2="85897"/>
                        <a14:foregroundMark x1="71609" y1="86859" x2="71609" y2="86859"/>
                        <a14:foregroundMark x1="75949" y1="86859" x2="75949" y2="86859"/>
                        <a14:foregroundMark x1="72333" y1="54808" x2="72333" y2="54808"/>
                        <a14:foregroundMark x1="36347" y1="83013" x2="36347" y2="83013"/>
                        <a14:foregroundMark x1="33816" y1="87500" x2="33816" y2="87500"/>
                        <a14:foregroundMark x1="58047" y1="77244" x2="58047" y2="77244"/>
                        <a14:foregroundMark x1="56420" y1="77564" x2="56420" y2="77564"/>
                        <a14:foregroundMark x1="85533" y1="73718" x2="85533" y2="73718"/>
                        <a14:foregroundMark x1="71609" y1="53846" x2="71609" y2="53846"/>
                        <a14:foregroundMark x1="38156" y1="31410" x2="38156" y2="31410"/>
                        <a14:foregroundMark x1="38517" y1="34936" x2="38517" y2="34936"/>
                        <a14:foregroundMark x1="59494" y1="77244" x2="59494" y2="77244"/>
                      </a14:backgroundRemoval>
                    </a14:imgEffect>
                  </a14:imgLayer>
                </a14:imgProps>
              </a:ext>
              <a:ext uri="{28A0092B-C50C-407E-A947-70E740481C1C}">
                <a14:useLocalDpi xmlns:a14="http://schemas.microsoft.com/office/drawing/2010/main" val="0"/>
              </a:ext>
            </a:extLst>
          </a:blip>
          <a:srcRect t="6613" r="9972" b="5545"/>
          <a:stretch/>
        </p:blipFill>
        <p:spPr>
          <a:xfrm>
            <a:off x="168151" y="1"/>
            <a:ext cx="4331841" cy="2384620"/>
          </a:xfrm>
          <a:prstGeom prst="rect">
            <a:avLst/>
          </a:prstGeom>
        </p:spPr>
      </p:pic>
      <p:sp>
        <p:nvSpPr>
          <p:cNvPr id="5" name="Стрелка вправо 4"/>
          <p:cNvSpPr/>
          <p:nvPr/>
        </p:nvSpPr>
        <p:spPr>
          <a:xfrm>
            <a:off x="5148064" y="1192311"/>
            <a:ext cx="2592288" cy="29247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7142737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backgroundRemoval t="0" b="89565" l="0" r="89778">
                        <a14:backgroundMark x1="14667" y1="8406" x2="14667" y2="8406"/>
                        <a14:backgroundMark x1="12444" y1="8986" x2="12444" y2="8986"/>
                      </a14:backgroundRemoval>
                    </a14:imgEffect>
                  </a14:imgLayer>
                </a14:imgProps>
              </a:ext>
              <a:ext uri="{28A0092B-C50C-407E-A947-70E740481C1C}">
                <a14:useLocalDpi xmlns:a14="http://schemas.microsoft.com/office/drawing/2010/main" val="0"/>
              </a:ext>
            </a:extLst>
          </a:blip>
          <a:stretch>
            <a:fillRect/>
          </a:stretch>
        </p:blipFill>
        <p:spPr>
          <a:xfrm>
            <a:off x="5580112" y="116632"/>
            <a:ext cx="3240360" cy="2484276"/>
          </a:xfrm>
          <a:prstGeom prst="rect">
            <a:avLst/>
          </a:prstGeom>
        </p:spPr>
      </p:pic>
      <p:sp>
        <p:nvSpPr>
          <p:cNvPr id="3" name="Объект 2"/>
          <p:cNvSpPr>
            <a:spLocks noGrp="1"/>
          </p:cNvSpPr>
          <p:nvPr>
            <p:ph idx="1"/>
          </p:nvPr>
        </p:nvSpPr>
        <p:spPr>
          <a:xfrm>
            <a:off x="467544" y="1916832"/>
            <a:ext cx="8229600" cy="4752568"/>
          </a:xfrm>
        </p:spPr>
        <p:txBody>
          <a:bodyPr>
            <a:normAutofit/>
          </a:bodyPr>
          <a:lstStyle/>
          <a:p>
            <a:pPr algn="just"/>
            <a:r>
              <a:rPr lang="kk-KZ" dirty="0" smtClean="0"/>
              <a:t>әртүрлі меншік түріндегі барлық көлік кәсіпорындарының өзара әрекет етуі және бәсекелестік негізінде көлік қызметтерінің нарығын қалыптастыру;</a:t>
            </a:r>
          </a:p>
          <a:p>
            <a:pPr algn="just"/>
            <a:r>
              <a:rPr lang="kk-KZ" dirty="0" smtClean="0"/>
              <a:t>қоғамдық көліктің қызметін көрсетуге, тасымалдың қауіпсіздігі мен үнемділігіне кепіл беретін көліктің дамуына заңнамалық-құқықтық және нормативтік базаны құру;</a:t>
            </a:r>
          </a:p>
          <a:p>
            <a:pPr algn="just"/>
            <a:r>
              <a:rPr lang="kk-KZ" dirty="0" smtClean="0"/>
              <a:t>көліктің техникалық қайта қарулануы мен тиімділігі жоғары көлік технологияларын енгізу;</a:t>
            </a:r>
          </a:p>
          <a:p>
            <a:pPr algn="just"/>
            <a:r>
              <a:rPr lang="kk-KZ" dirty="0" smtClean="0"/>
              <a:t>Қазақстанның	жол-көліктік	кешенін</a:t>
            </a:r>
            <a:r>
              <a:rPr lang="kk-KZ" dirty="0"/>
              <a:t> </a:t>
            </a:r>
            <a:r>
              <a:rPr lang="kk-KZ" dirty="0" smtClean="0"/>
              <a:t>өзара тиімді жағдайларда әлемдік көлік жүйесіне интеграциялау;</a:t>
            </a:r>
            <a:endParaRPr lang="ru-RU" dirty="0" smtClean="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600" y="908720"/>
            <a:ext cx="2627313" cy="354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55224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002234"/>
          </a:xfrm>
        </p:spPr>
        <p:txBody>
          <a:bodyPr>
            <a:noAutofit/>
            <a:scene3d>
              <a:camera prst="orthographicFront"/>
              <a:lightRig rig="balanced" dir="t">
                <a:rot lat="0" lon="0" rev="2100000"/>
              </a:lightRig>
            </a:scene3d>
            <a:sp3d extrusionH="57150" prstMaterial="metal">
              <a:bevelT w="38100" h="25400"/>
              <a:contourClr>
                <a:schemeClr val="bg2"/>
              </a:contourClr>
            </a:sp3d>
          </a:bodyPr>
          <a:lstStyle/>
          <a:p>
            <a:pPr algn="just"/>
            <a:r>
              <a:rPr lang="kk-KZ" sz="2400" b="1" dirty="0" smtClean="0">
                <a:ln w="50800"/>
                <a:solidFill>
                  <a:schemeClr val="bg1">
                    <a:shade val="50000"/>
                  </a:schemeClr>
                </a:solidFill>
                <a:effectLst/>
                <a:latin typeface="+mn-lt"/>
              </a:rPr>
              <a:t>Жоғарыда аталып өткен тапсырмалар жаңа экономиканың шарттарымен шешілу керек, олардың іске асырылуы нарықтық экономиканың шарттарындағы көлік басқарудың жаңа принциптерінен құрылуы керек. Бұл принциптер мынадай:</a:t>
            </a:r>
            <a:endParaRPr lang="kk-KZ" sz="2400" b="1" dirty="0">
              <a:ln w="50800"/>
              <a:solidFill>
                <a:schemeClr val="bg1">
                  <a:shade val="50000"/>
                </a:schemeClr>
              </a:solidFill>
              <a:effectLst/>
              <a:latin typeface="+mn-lt"/>
            </a:endParaRPr>
          </a:p>
        </p:txBody>
      </p:sp>
      <p:sp>
        <p:nvSpPr>
          <p:cNvPr id="3" name="Объект 2"/>
          <p:cNvSpPr>
            <a:spLocks noGrp="1"/>
          </p:cNvSpPr>
          <p:nvPr>
            <p:ph idx="1"/>
          </p:nvPr>
        </p:nvSpPr>
        <p:spPr>
          <a:xfrm>
            <a:off x="457200" y="2636912"/>
            <a:ext cx="8229600" cy="3816424"/>
          </a:xfrm>
        </p:spPr>
        <p:txBody>
          <a:bodyPr>
            <a:normAutofit/>
          </a:bodyPr>
          <a:lstStyle/>
          <a:p>
            <a:pPr algn="just"/>
            <a:r>
              <a:rPr lang="kk-KZ" dirty="0" smtClean="0"/>
              <a:t>Көлік – экономиканың дамуына әсер ететіндіктен мемлекетпен келешегі бар сала ретінде қарастырылатын экономикалық инфрақұрылымның маңызды салаларының бірі.</a:t>
            </a:r>
          </a:p>
          <a:p>
            <a:pPr algn="just"/>
            <a:r>
              <a:rPr lang="kk-KZ" dirty="0" smtClean="0"/>
              <a:t>Кәсіпорын саласында меншіктің барлық түрлерінің қалыптасуы мен дамуы үшін құқықтық кепілдемелер және  шаруашылық  еркіндігі  дамуы мен қызметі үшін кәсіпорынның саласындағы барлық меншік формаларының тең шарттары;</a:t>
            </a:r>
          </a:p>
          <a:p>
            <a:pPr algn="just"/>
            <a:r>
              <a:rPr lang="kk-KZ" dirty="0" smtClean="0"/>
              <a:t>Көліктік салалар мен кәсіпорындарды мемлекеттік экономикалық реттеу. </a:t>
            </a:r>
            <a:endParaRPr lang="kk-KZ" dirty="0"/>
          </a:p>
        </p:txBody>
      </p:sp>
    </p:spTree>
    <p:extLst>
      <p:ext uri="{BB962C8B-B14F-4D97-AF65-F5344CB8AC3E}">
        <p14:creationId xmlns:p14="http://schemas.microsoft.com/office/powerpoint/2010/main" val="34692989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Объект 5"/>
          <p:cNvGraphicFramePr>
            <a:graphicFrameLocks noGrp="1"/>
          </p:cNvGraphicFramePr>
          <p:nvPr>
            <p:ph idx="1"/>
            <p:extLst>
              <p:ext uri="{D42A27DB-BD31-4B8C-83A1-F6EECF244321}">
                <p14:modId xmlns:p14="http://schemas.microsoft.com/office/powerpoint/2010/main" val="341582208"/>
              </p:ext>
            </p:extLst>
          </p:nvPr>
        </p:nvGraphicFramePr>
        <p:xfrm>
          <a:off x="107504" y="188640"/>
          <a:ext cx="8856984" cy="64807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530978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229600" cy="1143000"/>
          </a:xfrm>
        </p:spPr>
        <p:txBody>
          <a:bodyPr>
            <a:normAutofit/>
          </a:bodyPr>
          <a:lstStyle/>
          <a:p>
            <a:r>
              <a:rPr lang="kk-KZ" sz="2400" dirty="0" smtClean="0">
                <a:latin typeface="+mn-lt"/>
              </a:rPr>
              <a:t>Жергілікті әкімшілдік деңгейіне келесідей мәселелерді шешу беріледі: </a:t>
            </a:r>
            <a:endParaRPr lang="kk-KZ" sz="2400" dirty="0">
              <a:latin typeface="+mn-lt"/>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3028904727"/>
              </p:ext>
            </p:extLst>
          </p:nvPr>
        </p:nvGraphicFramePr>
        <p:xfrm>
          <a:off x="0" y="1196752"/>
          <a:ext cx="9036496" cy="56612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90610381"/>
      </p:ext>
    </p:extLst>
  </p:cSld>
  <p:clrMapOvr>
    <a:masterClrMapping/>
  </p:clrMapOvr>
  <p:timing>
    <p:tnLst>
      <p:par>
        <p:cTn id="1" dur="indefinite" restart="never" nodeType="tmRoot"/>
      </p:par>
    </p:tnLst>
  </p:timing>
</p:sld>
</file>

<file path=ppt/theme/theme1.xml><?xml version="1.0" encoding="utf-8"?>
<a:theme xmlns:a="http://schemas.openxmlformats.org/drawingml/2006/main" name="Грань">
  <a:themeElements>
    <a:clrScheme name="Грань">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Грань">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185</TotalTime>
  <Words>483</Words>
  <Application>Microsoft Office PowerPoint</Application>
  <PresentationFormat>Экран (4:3)</PresentationFormat>
  <Paragraphs>48</Paragraphs>
  <Slides>12</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12</vt:i4>
      </vt:variant>
    </vt:vector>
  </HeadingPairs>
  <TitlesOfParts>
    <vt:vector size="16" baseType="lpstr">
      <vt:lpstr>Arial</vt:lpstr>
      <vt:lpstr>Trebuchet MS</vt:lpstr>
      <vt:lpstr>Wingdings 3</vt:lpstr>
      <vt:lpstr>Грань</vt:lpstr>
      <vt:lpstr>Дәріс  1 Қазақстан Республикасындағы автокөліктік қызметтердің нарығын құрудағы алғышарттар мен жағдайлар </vt:lpstr>
      <vt:lpstr>     Еркін бәсекелестік еркін нарықты құрайды, ал еркін нарық - тек қана еркін бағалар емес, сонымен қатар өз меншігін қолдану, басқару құқығы. Сондықтанда меншіктің әртүрлі формаларының еркін дамуы нарықтық қатынастардың мүлтіксіз шарты болып табылады.       Нарықтық өндірістің қатысушылары серіктестік қатынастарға тікелей немесе делдалдық жүйе арқылы кіре алады. Сондықтан нарықтың әсерлі функционалдығы дамыған инфрақұрылымсыз, яғни тауар және қор биржаларысыз, коммерциялық банктерсіз, байланыс  жүйесі  мен ақпаратсыз мүмкін емес.</vt:lpstr>
      <vt:lpstr>Осы уақытқа дейінгі нарықтағы автокөлік қызметтерінің басты өкілі ретінде: </vt:lpstr>
      <vt:lpstr>Берілген функциялар тікелей байланыстар жүйесі арқылы орындалды және орталықтандырылған салалық қорлардың  және мемлекеттік бюджеттің есебімен қаржыландырылды.</vt:lpstr>
      <vt:lpstr>Қазіргі уақытта автокөліктік қызметтердің нарығы субъектілердің құрамы мен олардың жұмыс істеу механизмі бойынша үлкен өзгерістер басынан өткізіп жатыр:</vt:lpstr>
      <vt:lpstr>Презентация PowerPoint</vt:lpstr>
      <vt:lpstr>Презентация PowerPoint</vt:lpstr>
      <vt:lpstr>Презентация PowerPoint</vt:lpstr>
      <vt:lpstr>Презентация PowerPoint</vt:lpstr>
      <vt:lpstr>Жоғарыда аталып өткен тапсырмалар жаңа экономиканың шарттарымен шешілу керек, олардың іске асырылуы нарықтық экономиканың шарттарындағы көлік басқарудың жаңа принциптерінен құрылуы керек. Бұл принциптер мынадай:</vt:lpstr>
      <vt:lpstr>Презентация PowerPoint</vt:lpstr>
      <vt:lpstr>Жергілікті әкімшілдік деңгейіне келесідей мәселелерді шешу беріледі: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Қазақстан Республикасындағы автокөліктік қызметтердің нарығын құрудағы алғышарттар мен жағдайлар </dc:title>
  <dc:creator>Madina Ganieva</dc:creator>
  <cp:lastModifiedBy>Пользователь Windows</cp:lastModifiedBy>
  <cp:revision>14</cp:revision>
  <dcterms:created xsi:type="dcterms:W3CDTF">2017-12-15T02:38:56Z</dcterms:created>
  <dcterms:modified xsi:type="dcterms:W3CDTF">2021-01-27T03:48:28Z</dcterms:modified>
</cp:coreProperties>
</file>