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2"/>
  </p:notesMasterIdLst>
  <p:handoutMasterIdLst>
    <p:handoutMasterId r:id="rId13"/>
  </p:handoutMasterIdLst>
  <p:sldIdLst>
    <p:sldId id="257" r:id="rId2"/>
    <p:sldId id="328" r:id="rId3"/>
    <p:sldId id="329" r:id="rId4"/>
    <p:sldId id="343" r:id="rId5"/>
    <p:sldId id="331" r:id="rId6"/>
    <p:sldId id="332" r:id="rId7"/>
    <p:sldId id="345" r:id="rId8"/>
    <p:sldId id="334" r:id="rId9"/>
    <p:sldId id="333" r:id="rId10"/>
    <p:sldId id="33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32"/>
    <a:srgbClr val="000008"/>
    <a:srgbClr val="00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4665" autoAdjust="0"/>
  </p:normalViewPr>
  <p:slideViewPr>
    <p:cSldViewPr>
      <p:cViewPr>
        <p:scale>
          <a:sx n="80" d="100"/>
          <a:sy n="80" d="100"/>
        </p:scale>
        <p:origin x="-394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1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22928C-C45F-40CF-B7BD-69D1A8747AFB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E38EC87-0BCB-4349-BFD3-88BBB4880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605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F0773FE-CAD6-40B6-BBDB-FD1A11B1A224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8661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E8543-E39B-4A83-86BD-1485CF466994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15F6B-8937-4B69-B6F0-3BCBCCB7C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5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E822B-44FA-4E68-80D0-69C281D55500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EF1D3-67F3-42BC-B03E-66B6E354E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98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D877C-DC78-42D8-B2BA-9CAE0E307951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EC444-4D21-4B1D-BEEC-CD32E69FD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1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9A9CF-D9F7-493F-A91F-59DD06FCD537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2DD51-B267-46E9-B4FB-4037C54BB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84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F7457-85E0-4609-92C4-2C3F22B3E22E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1DE72-90ED-4034-BBF5-7EEF0B0AE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18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46CA-52C1-4031-888E-38E1C4597F51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89151-B9B1-4FEE-A931-F0A6A4306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5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1FD54-96D8-400E-AB4A-7B48D72F303F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CA927-B301-4E10-8DA3-4277ADBD9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47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49339-72B5-4C81-B671-4C812F4B7ACD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9E1FC-8755-4132-B873-AA3EE48F7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1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C2A23-21FA-4566-8130-7F2B80369E85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C23A8-7E59-4E97-811D-79FA96F78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24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AA1D6-8C68-4BE9-A926-6CE76C7AC003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6DF1B-C49F-4415-9FF1-025A92B5E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73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18986-7B6F-4B60-975D-2E49B865520E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A5C4E-BE57-43DB-AB53-92F9B1566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206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5CF48-1387-4620-9B46-23244B113FD6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ED9BE-B4A8-492D-8325-26DA648C08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74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2"/>
            </a:gs>
            <a:gs pos="100000">
              <a:srgbClr val="00000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021A5CB1-21B0-4973-9B9C-D89B9D89EB36}" type="datetimeFigureOut">
              <a:rPr lang="ru-RU"/>
              <a:pPr>
                <a:defRPr/>
              </a:pPr>
              <a:t>24.10.2017</a:t>
            </a:fld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45276F12-A0B5-44DD-9365-86641755F9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71500" y="1000125"/>
            <a:ext cx="8229600" cy="1736725"/>
          </a:xfrm>
          <a:noFill/>
        </p:spPr>
        <p:txBody>
          <a:bodyPr/>
          <a:lstStyle/>
          <a:p>
            <a:pPr eaLnBrk="1" hangingPunct="1"/>
            <a:r>
              <a:rPr lang="ru-RU" altLang="ru-RU" sz="5400" dirty="0" smtClean="0">
                <a:effectLst/>
              </a:rPr>
              <a:t>Органическое вещество почвы</a:t>
            </a:r>
            <a:endParaRPr lang="ru-RU" altLang="ru-RU" sz="54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60648"/>
            <a:ext cx="8712968" cy="648072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Органическое вещество почвы - вся совокупность органических компонентов в пределах почвенного профиля, за исключением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эдафона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(живой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биомасы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Эдафон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живые корни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микроорганизмы и почвенную фауну. На долю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эдафона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приходится от 2 до 15 % от общего содержания органического вещества почвы. </a:t>
            </a:r>
          </a:p>
          <a:p>
            <a:pPr algn="just" eaLnBrk="1" hangingPunct="1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Аккумуляция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органического вещества в верхних горизонтах почвенного профиля в десятки  и сотни раз превосходит его содержание в почвообразующих породах и является важнейшей отличительной чертой почвообразовательного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</a:t>
            </a:r>
          </a:p>
          <a:p>
            <a:pPr algn="just" eaLnBrk="1" hangingPunct="1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Органическое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 – важнейший, основной источник элементов питания и энергии для растений и почвенных микроорганизмов.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содержится до 90 % общих запасов азота и серы, до 30-40 % фосфора, небольшое количество калия, кальция, магния и др. питательных веществ. В результате разложения микроорганизмами органического вещества азот, сера, фосфор  и др. элементы питания, содержащиеся в нем, переходят в легкоусвояемые минеральные соединения.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363272" cy="79283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гумуса в почве</a:t>
            </a:r>
            <a:endParaRPr lang="ru-RU" altLang="ru-RU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964488" cy="5616624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Органические остатки растений, микроорганизмов и почвенных животных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Прижизненные продукты метаболизма живых организмов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Органические удобрения (в пахотных почвах)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Растительные остатки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в почву в виде наземного и корневого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масштабы которого существенно варьируют в зависимости от природной зоны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36789"/>
              </p:ext>
            </p:extLst>
          </p:nvPr>
        </p:nvGraphicFramePr>
        <p:xfrm>
          <a:off x="107504" y="3068960"/>
          <a:ext cx="8784976" cy="3528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8378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Природная зона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растительного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опада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т/га сухого вещества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9951">
                <a:tc>
                  <a:txBody>
                    <a:bodyPr/>
                    <a:lstStyle/>
                    <a:p>
                      <a:r>
                        <a:rPr lang="ru-RU" dirty="0" smtClean="0"/>
                        <a:t>Тундры</a:t>
                      </a:r>
                      <a:r>
                        <a:rPr lang="ru-RU" baseline="0" dirty="0" smtClean="0"/>
                        <a:t> и пустыни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1-2</a:t>
                      </a:r>
                      <a:endParaRPr lang="ru-RU" dirty="0"/>
                    </a:p>
                  </a:txBody>
                  <a:tcPr/>
                </a:tc>
              </a:tr>
              <a:tr h="439951">
                <a:tc>
                  <a:txBody>
                    <a:bodyPr/>
                    <a:lstStyle/>
                    <a:p>
                      <a:r>
                        <a:rPr lang="ru-RU" dirty="0" smtClean="0"/>
                        <a:t>Таежно-лесная зона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5-10</a:t>
                      </a:r>
                      <a:endParaRPr lang="ru-RU" dirty="0"/>
                    </a:p>
                  </a:txBody>
                  <a:tcPr/>
                </a:tc>
              </a:tr>
              <a:tr h="439951">
                <a:tc>
                  <a:txBody>
                    <a:bodyPr/>
                    <a:lstStyle/>
                    <a:p>
                      <a:r>
                        <a:rPr lang="ru-RU" dirty="0" smtClean="0"/>
                        <a:t>Широколиственные леса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12-13</a:t>
                      </a:r>
                      <a:endParaRPr lang="ru-RU" dirty="0"/>
                    </a:p>
                  </a:txBody>
                  <a:tcPr/>
                </a:tc>
              </a:tr>
              <a:tr h="439951">
                <a:tc>
                  <a:txBody>
                    <a:bodyPr/>
                    <a:lstStyle/>
                    <a:p>
                      <a:r>
                        <a:rPr lang="ru-RU" dirty="0" smtClean="0"/>
                        <a:t>Настоящие и луговые степи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25-30</a:t>
                      </a:r>
                      <a:endParaRPr lang="ru-RU" dirty="0"/>
                    </a:p>
                  </a:txBody>
                  <a:tcPr/>
                </a:tc>
              </a:tr>
              <a:tr h="439951">
                <a:tc>
                  <a:txBody>
                    <a:bodyPr/>
                    <a:lstStyle/>
                    <a:p>
                      <a:r>
                        <a:rPr lang="ru-RU" dirty="0" smtClean="0"/>
                        <a:t>Сухие</a:t>
                      </a:r>
                      <a:r>
                        <a:rPr lang="ru-RU" baseline="0" dirty="0" smtClean="0"/>
                        <a:t> степи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13-15</a:t>
                      </a:r>
                      <a:endParaRPr lang="ru-RU" dirty="0"/>
                    </a:p>
                  </a:txBody>
                  <a:tcPr/>
                </a:tc>
              </a:tr>
              <a:tr h="490810">
                <a:tc>
                  <a:txBody>
                    <a:bodyPr/>
                    <a:lstStyle/>
                    <a:p>
                      <a:r>
                        <a:rPr lang="ru-RU" dirty="0" smtClean="0"/>
                        <a:t>Влажные тропические леса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50-55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21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363272" cy="792832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гумуса в почве</a:t>
            </a:r>
            <a:endParaRPr lang="ru-RU" altLang="ru-RU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964488" cy="5904656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микроорганизмов: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масса сухого вещества бактерий в верхней части почвенного профиля колеблется от 0,12 до 0,75 т/га. Общая масса микроорганизмов возрастает за счет грибов, актиномицетов, водорослей и дрожжей. В целом благодаря высокой скорости размножения микроорганизмов и нескольким генерациям за вегетационный период отмершая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микробиомасса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достигать до 1/3 от количества растительного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поступающего в почву.</a:t>
            </a:r>
          </a:p>
          <a:p>
            <a:pPr marL="0" indent="0" algn="just" eaLnBrk="1" hangingPunct="1">
              <a:buNone/>
              <a:defRPr/>
            </a:pPr>
            <a:r>
              <a:rPr lang="ru-RU" sz="2000" i="1" cap="small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Почвенные животные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 отмирании почвенных животных в почву ежегодно поступает до 100-250 кг/га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агроценозах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растительный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доминирует, но количество послеуборочных остатков варьирует в зависимости от возделываемой культуры: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уборки пшеницы в почву поступает 2,0-6,5 т/га сухого вещества; кукурузы – 1,5 -6,0; гороха – 1,0-3,2; ячменя – 1,1-4,5; клевера – 2,0-9,1 т/га.</a:t>
            </a:r>
          </a:p>
          <a:p>
            <a:pPr marL="0" indent="0" algn="just" eaLnBrk="1" hangingPunct="1"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удобрения: в полевых и кормовых севооборотах рекомендуемые нормы составляют 8-20 т/га, овощных  - 30-40 т/га. При окультуривании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слабоплодородных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почв вносят мелиоративные дозы органических удобрений 100-300 т/га.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1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/>
          <a:lstStyle/>
          <a:p>
            <a:r>
              <a:rPr lang="ru-RU" altLang="en-US" sz="2400" dirty="0">
                <a:solidFill>
                  <a:srgbClr val="E5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Двойная трофическая связь между почвой и растениями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832648"/>
          </a:xfrm>
        </p:spPr>
        <p:txBody>
          <a:bodyPr/>
          <a:lstStyle/>
          <a:p>
            <a:pPr algn="just"/>
            <a:endParaRPr lang="ru-RU" sz="2400" dirty="0">
              <a:effectLst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74725"/>
            <a:ext cx="7920880" cy="468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5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Химический состав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гумусообразователей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Органические остатки, поступающие в почву на 75-90 % состоят из воды. В состав сухого вещества входят моно-, олиго- и дисахариды, целлюлоза, гемицеллюлоза, пектин, лигнин, белки, жиры, липиды, дубильные вещества, смолы, воска, ферменты, фенолы, зольные элементы – кремний, железо, алюминий, калий, кальций, магний, фосфор, сера.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зависимости от биоценоза химический состав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гумусообразователей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 варьирует. Например, в почвы тундр поступает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обогащенный углеводами,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таннинами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флавонидами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лигнином.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хвойных лесов характерны низкая зольность, высокое содержание липидов,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дубильных веществ и смол, устойчивых к разложению, недостаток азотсодержащих веществ, моно и олигосахаридов. Растительные остатки луговых степей обеднены лигнином и липидами и обогащены азотсодержащими белковыми соединениями, углеводами и зольными элементами.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34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органических веществ почвы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12968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080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754"/>
            <a:ext cx="8229600" cy="454918"/>
          </a:xfrm>
        </p:spPr>
        <p:txBody>
          <a:bodyPr/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Гумусообразование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Гумусообразование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сложный биохимический процесс превращения органических остатков в гумус под воздействием микроорганизмов, почвенных животных, кислорода воздуха и воды.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этапе происходит разложение органических остатков путём ферментативных реакций гидролиза и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оксидредукций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образуется сложная система высокомолекулярных, а затем низкомолекулярных соединений, которые получили название </a:t>
            </a:r>
            <a:r>
              <a:rPr lang="ru-R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промежуточных продуктов разложения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Дальнейшая трансформация может проходить по следующим направлениям:</a:t>
            </a:r>
          </a:p>
          <a:p>
            <a:pPr marL="0" indent="0" algn="just">
              <a:buNone/>
            </a:pPr>
            <a:r>
              <a:rPr lang="ru-R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разложение микроорганизмами до конечных продуктов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(полная минерализация) – вода, аммиак, углекислый газ, простые соли и др. Продукты полной минерализации включаются в биологический круговорот (используются зелеными растениями и автотрофными микроорганизмами  в качестве источника питания и энергии);</a:t>
            </a:r>
          </a:p>
          <a:p>
            <a:pPr marL="0" indent="0" algn="just">
              <a:buNone/>
            </a:pPr>
            <a:r>
              <a:rPr lang="ru-R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гетеротрофными микроорганизмами для синтеза микробной плазмы;</a:t>
            </a:r>
          </a:p>
          <a:p>
            <a:pPr marL="0" indent="0" algn="just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вымывание с атмосферными осадками или улетучивание в атмосферу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гумификация</a:t>
            </a:r>
            <a:endParaRPr lang="ru-RU" sz="21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89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912768" cy="360040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Гумификация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976664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Гумификация – процесс формирования особого класса органических соединений – гумусовых кислот из промежуточных продуктов разложения под воздействием кислорода воздуха, воды и ферментативного аппарата микроорганизмов.</a:t>
            </a:r>
          </a:p>
          <a:p>
            <a:pPr marL="457200" lvl="1" indent="0" algn="ctr">
              <a:buNone/>
            </a:pPr>
            <a:r>
              <a:rPr lang="ru-RU" sz="22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гумификации Л. Н. Александровой</a:t>
            </a:r>
          </a:p>
          <a:p>
            <a:pPr marL="457200" lvl="1" indent="0" algn="just">
              <a:buNone/>
            </a:pPr>
            <a:r>
              <a:rPr lang="ru-RU" sz="2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этап: 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биохимическое окисление (</a:t>
            </a:r>
            <a:r>
              <a:rPr lang="ru-RU" sz="2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карбоксилирование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и внедрение азота в различные еще высокомолекулярные продукты разложения белков, лигнина, углеводов, липидов, в результате которых образуется система высокомолекулярных азотсодержащих (гумусовых) кислот. Подвергаясь дальнейшему окислительному расщеплению, вступая в реакции солеобразования и сорбции с компонентами минеральной части почвы, эта система расчленяется на фракции, различных по степени растворимости и деталям строения молекулы. 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Менее дисперсная фракция гумусовых кислот, образующая нерастворимые в воде соли с кальцием и оксидами железа и алюминия получила название </a:t>
            </a:r>
            <a:r>
              <a:rPr lang="ru-RU" sz="22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гуминовых кислот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более дисперсная, дающая более растворимые соли </a:t>
            </a:r>
            <a:r>
              <a:rPr lang="ru-RU" sz="22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фульвокислот</a:t>
            </a:r>
            <a:endParaRPr lang="ru-RU" sz="2200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4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912768" cy="504056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Гумификация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ru-RU" sz="2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этап: 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гуминовые кислоты подвергаются постепенной ароматизации, вследствие частичного отщепления наименее устойчивой части молекул. Постепенно окисляются и расщепляются </a:t>
            </a:r>
            <a:r>
              <a:rPr lang="ru-RU" sz="2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фульвокислоты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что также приводит к уменьшению их молекулярной массы.</a:t>
            </a:r>
          </a:p>
          <a:p>
            <a:pPr marL="457200" lvl="1" indent="0" algn="just">
              <a:buNone/>
            </a:pPr>
            <a:r>
              <a:rPr lang="ru-RU" sz="22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этап: </a:t>
            </a:r>
            <a:r>
              <a:rPr lang="ru-RU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постепенная минерализация гумусовых веществ.</a:t>
            </a:r>
            <a:endParaRPr lang="ru-RU" sz="2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0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3008</TotalTime>
  <Words>415</Words>
  <Application>Microsoft Office PowerPoint</Application>
  <PresentationFormat>Экран (4:3)</PresentationFormat>
  <Paragraphs>49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Текстура</vt:lpstr>
      <vt:lpstr>Органическое вещество почвы</vt:lpstr>
      <vt:lpstr>Презентация PowerPoint</vt:lpstr>
      <vt:lpstr>Источники гумуса в почве</vt:lpstr>
      <vt:lpstr>Источники гумуса в почве</vt:lpstr>
      <vt:lpstr>Двойная трофическая связь между почвой и растениями</vt:lpstr>
      <vt:lpstr>Химический состав гумусообразователей</vt:lpstr>
      <vt:lpstr>Система органических веществ почвы</vt:lpstr>
      <vt:lpstr>Гумусообразование</vt:lpstr>
      <vt:lpstr>Гумификация</vt:lpstr>
      <vt:lpstr>Гумификация</vt:lpstr>
    </vt:vector>
  </TitlesOfParts>
  <Company>Bester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Почвы таежно-лесной зоны</dc:title>
  <dc:creator>Novitsky</dc:creator>
  <cp:lastModifiedBy>Masha</cp:lastModifiedBy>
  <cp:revision>161</cp:revision>
  <dcterms:created xsi:type="dcterms:W3CDTF">2006-09-17T13:53:40Z</dcterms:created>
  <dcterms:modified xsi:type="dcterms:W3CDTF">2017-10-24T21:48:50Z</dcterms:modified>
</cp:coreProperties>
</file>