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9817"/>
    <a:srgbClr val="EBCD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1" autoAdjust="0"/>
  </p:normalViewPr>
  <p:slideViewPr>
    <p:cSldViewPr>
      <p:cViewPr varScale="1">
        <p:scale>
          <a:sx n="66" d="100"/>
          <a:sy n="66" d="100"/>
        </p:scale>
        <p:origin x="-1422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1E91C-0073-4E60-86CB-B413832FA9D3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1B9CA-CA97-4252-9D90-6880FB5DCC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4617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E3FBC-C270-47A0-A68D-ED15D2D7E94D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E01A-297C-4E36-B007-CE1322A5EFAB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1E8F-70F4-467A-8FB6-B36DEE052A64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E3D1-30B3-441B-B07F-A929D62D4712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FA20-633F-48F5-A7E9-781B94C120AA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AC98-6898-454B-8AB3-09CAF09D8BF6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B7B98-EF18-4154-8A05-75C68219F384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77F70-1D55-4157-9BF5-661CAE8E5221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6447-D2AE-4C6B-8468-A6CE2F6291D3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E7297-5ED3-43DB-B9E4-6E50E134B441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280C-969D-4CB9-A106-26D5A1C82A5F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01A522B-9B52-454F-9701-3E1650014200}" type="datetime1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ГБОУ СПО НСТ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340768"/>
            <a:ext cx="7924800" cy="2223120"/>
          </a:xfrm>
        </p:spPr>
        <p:txBody>
          <a:bodyPr/>
          <a:lstStyle/>
          <a:p>
            <a:pPr algn="ctr"/>
            <a:r>
              <a:rPr lang="ru-RU" sz="6600" dirty="0" smtClean="0">
                <a:solidFill>
                  <a:srgbClr val="BB9817"/>
                </a:solidFill>
                <a:latin typeface="ISOCTEUR" panose="020B0609020202020204" pitchFamily="49" charset="0"/>
              </a:rPr>
              <a:t>Прикладная геодезия</a:t>
            </a:r>
            <a:endParaRPr lang="ru-RU" sz="6600" dirty="0">
              <a:solidFill>
                <a:srgbClr val="BB9817"/>
              </a:solidFill>
              <a:latin typeface="ISOCTEUR" panose="020B0609020202020204" pitchFamily="49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03848" y="6309320"/>
            <a:ext cx="2895600" cy="3651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462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24800" cy="868958"/>
          </a:xfrm>
        </p:spPr>
        <p:txBody>
          <a:bodyPr/>
          <a:lstStyle/>
          <a:p>
            <a:r>
              <a:rPr lang="ru-RU" b="1" dirty="0" smtClean="0">
                <a:solidFill>
                  <a:srgbClr val="BB9817"/>
                </a:solidFill>
                <a:latin typeface="GOST Type AU" pitchFamily="2" charset="0"/>
              </a:rPr>
              <a:t>Прикладная геодезия – это…</a:t>
            </a:r>
            <a:endParaRPr lang="ru-RU" b="1" dirty="0">
              <a:solidFill>
                <a:srgbClr val="BB9817"/>
              </a:solidFill>
              <a:latin typeface="GOST Type AU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7924800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GOST Type AU" pitchFamily="2" charset="0"/>
              </a:rPr>
              <a:t>… это </a:t>
            </a:r>
            <a:r>
              <a:rPr lang="ru-RU" sz="2400" dirty="0">
                <a:latin typeface="GOST Type AU" pitchFamily="2" charset="0"/>
              </a:rPr>
              <a:t>наука о методах определения фигуры и размеров Земли и изображения ее поверхности на картах и планах, а также о способах проведения различных измерений на поверхности Земли, в околоземном пространстве и на других планетах. Прикладная геодезия – один из разделов общей геодезии. Специальность </a:t>
            </a:r>
            <a:r>
              <a:rPr lang="ru-RU" sz="2400" dirty="0" smtClean="0">
                <a:latin typeface="GOST Type AU" pitchFamily="2" charset="0"/>
              </a:rPr>
              <a:t>120101 </a:t>
            </a:r>
            <a:r>
              <a:rPr lang="ru-RU" sz="2400" dirty="0" smtClean="0">
                <a:solidFill>
                  <a:srgbClr val="BB9817"/>
                </a:solidFill>
                <a:latin typeface="GOST Type AU" pitchFamily="2" charset="0"/>
              </a:rPr>
              <a:t>«Прикладная </a:t>
            </a:r>
            <a:r>
              <a:rPr lang="ru-RU" sz="2400" dirty="0">
                <a:solidFill>
                  <a:srgbClr val="BB9817"/>
                </a:solidFill>
                <a:latin typeface="GOST Type AU" pitchFamily="2" charset="0"/>
              </a:rPr>
              <a:t>геодезия» </a:t>
            </a:r>
            <a:r>
              <a:rPr lang="ru-RU" sz="2400" dirty="0">
                <a:latin typeface="GOST Type AU" pitchFamily="2" charset="0"/>
              </a:rPr>
              <a:t>необходима разным отраслям производства и науки. Специалисты, окончившие это отделение, работают в проектно-изыскательских, строительных, землеустроительных и многих других организациях, где, используя современные электронные и спутниковые приборы, профессиональное программное обеспечение, занимаются подготовкой строительства, созданием планов и </a:t>
            </a:r>
            <a:r>
              <a:rPr lang="ru-RU" sz="2400" dirty="0" smtClean="0">
                <a:latin typeface="GOST Type AU" pitchFamily="2" charset="0"/>
              </a:rPr>
              <a:t>карт.</a:t>
            </a:r>
            <a:endParaRPr lang="ru-RU" sz="2400" dirty="0">
              <a:latin typeface="GOST Type AU" pitchFamily="2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75856" y="6237312"/>
            <a:ext cx="2895600" cy="365125"/>
          </a:xfrm>
        </p:spPr>
        <p:txBody>
          <a:bodyPr/>
          <a:lstStyle/>
          <a:p>
            <a:r>
              <a:rPr lang="ru-RU" sz="2000" b="1" smtClean="0">
                <a:solidFill>
                  <a:srgbClr val="BB9817"/>
                </a:solidFill>
                <a:latin typeface="ISOCTEUR" pitchFamily="49" charset="0"/>
              </a:rPr>
              <a:t>ГБУ </a:t>
            </a:r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СПО НСТ 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79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75856" y="6309320"/>
            <a:ext cx="2895600" cy="3651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12968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GOST Type AU" pitchFamily="2" charset="0"/>
              </a:rPr>
              <a:t>Структура основной профессиональной образовательной программы среднего профессионального образования базовой подготовки включает в себя следующие </a:t>
            </a: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rgbClr val="BB9817"/>
                </a:solidFill>
                <a:latin typeface="GOST Type AU" pitchFamily="2" charset="0"/>
              </a:rPr>
              <a:t>общепрофессиональные дисциплины</a:t>
            </a:r>
            <a:r>
              <a:rPr lang="ru-RU" sz="2400" b="1" dirty="0" smtClean="0">
                <a:latin typeface="GOST Type AU" pitchFamily="2" charset="0"/>
              </a:rPr>
              <a:t>:</a:t>
            </a:r>
            <a:endParaRPr lang="ru-RU" sz="2800" u="sng" dirty="0" smtClean="0">
              <a:latin typeface="GOST Type AU" pitchFamily="2" charset="0"/>
            </a:endParaRP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ОП.01 Геодезия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ОП.02 Общая картография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 ОП.03 Основы дистанционного зондирования и фотограмметрия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 ОП.04 Метрология, стандартизация и сертификация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 ОП.05 Основы микроэкономики, менеджмента и маркетинга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 ОП.06 Правовое обеспечение профессиональной деятельности</a:t>
            </a:r>
          </a:p>
          <a:p>
            <a:pPr>
              <a:buBlip>
                <a:blip r:embed="rId2"/>
              </a:buBlip>
            </a:pPr>
            <a:r>
              <a:rPr lang="ru-RU" sz="2400" dirty="0" smtClean="0">
                <a:latin typeface="GOST Type AU" pitchFamily="2" charset="0"/>
              </a:rPr>
              <a:t> ОП.07 Безопасность жизнедеятельности</a:t>
            </a:r>
          </a:p>
          <a:p>
            <a:pPr>
              <a:buBlip>
                <a:blip r:embed="rId2"/>
              </a:buBlip>
            </a:pPr>
            <a:endParaRPr lang="ru-RU" dirty="0" smtClean="0"/>
          </a:p>
          <a:p>
            <a:pPr>
              <a:buBlip>
                <a:blip r:embed="rId2"/>
              </a:buBlip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936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107504" y="2276872"/>
            <a:ext cx="2232248" cy="2880320"/>
          </a:xfrm>
          <a:prstGeom prst="roundRect">
            <a:avLst/>
          </a:prstGeom>
          <a:solidFill>
            <a:srgbClr val="EBCD5F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11760" y="2348880"/>
            <a:ext cx="2232248" cy="3168352"/>
          </a:xfrm>
          <a:prstGeom prst="roundRect">
            <a:avLst/>
          </a:prstGeom>
          <a:solidFill>
            <a:srgbClr val="EBCD5F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6016" y="2348880"/>
            <a:ext cx="2232248" cy="3240360"/>
          </a:xfrm>
          <a:prstGeom prst="roundRect">
            <a:avLst/>
          </a:prstGeom>
          <a:solidFill>
            <a:srgbClr val="EBCD5F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20272" y="2348880"/>
            <a:ext cx="2016224" cy="2448272"/>
          </a:xfrm>
          <a:prstGeom prst="roundRect">
            <a:avLst/>
          </a:prstGeom>
          <a:solidFill>
            <a:srgbClr val="EBCD5F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144000" cy="5454352"/>
          </a:xfrm>
          <a:ln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	</a:t>
            </a:r>
            <a:r>
              <a:rPr lang="ru-RU" sz="2000" b="1" dirty="0" smtClean="0">
                <a:latin typeface="GOST Type AU" pitchFamily="2" charset="0"/>
              </a:rPr>
              <a:t>  Структура основной профессиональной образовательной программы среднего профессионального образования базовой подготовки состоит из </a:t>
            </a:r>
          </a:p>
          <a:p>
            <a:pPr algn="ctr">
              <a:buNone/>
            </a:pPr>
            <a:r>
              <a:rPr lang="ru-RU" sz="2400" b="1" u="sng" dirty="0" smtClean="0">
                <a:solidFill>
                  <a:srgbClr val="BB9817"/>
                </a:solidFill>
                <a:latin typeface="GOST Type AU" pitchFamily="2" charset="0"/>
              </a:rPr>
              <a:t>профессиональных модулей</a:t>
            </a:r>
            <a:r>
              <a:rPr lang="ru-RU" sz="2000" b="1" dirty="0" smtClean="0">
                <a:latin typeface="GOST Type AU" pitchFamily="2" charset="0"/>
              </a:rPr>
              <a:t>:</a:t>
            </a:r>
          </a:p>
          <a:p>
            <a:pPr algn="ctr">
              <a:buNone/>
            </a:pPr>
            <a:endParaRPr lang="ru-RU" sz="2000" b="1" dirty="0" smtClean="0"/>
          </a:p>
          <a:p>
            <a:pPr algn="ctr">
              <a:buNone/>
            </a:pPr>
            <a:endParaRPr lang="ru-RU" sz="2400" b="1" dirty="0" smtClean="0">
              <a:solidFill>
                <a:srgbClr val="BB9817"/>
              </a:solidFill>
            </a:endParaRP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    </a:t>
            </a: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ПМ.01 Выполнение        ПМ.02 Организация        ПМ.03 Проведение       ПМ.04 Проведение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  работ по созданию         и выполнение          работ по геодезичес-     геодезических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    геодезических,          топографических       кому сопровождению          работ по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нивелирных сетей и      съемок, графического      строительства            межеванию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 сетей специального          и цифрового            и эксплуатации              земель.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      назначения</a:t>
            </a:r>
            <a:r>
              <a:rPr lang="ru-RU" sz="2000" dirty="0" smtClean="0">
                <a:solidFill>
                  <a:schemeClr val="bg1"/>
                </a:solidFill>
                <a:latin typeface="GOST Type AU" pitchFamily="2" charset="0"/>
              </a:rPr>
              <a:t>.              </a:t>
            </a: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оформления их        зданий и инженерных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OST Type AU" pitchFamily="2" charset="0"/>
              </a:rPr>
              <a:t>                                    результатов.              сооружений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75856" y="6237312"/>
            <a:ext cx="2895600" cy="3651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187624" y="126876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779912" y="1628800"/>
            <a:ext cx="0" cy="792088"/>
          </a:xfrm>
          <a:prstGeom prst="straightConnector1">
            <a:avLst/>
          </a:prstGeom>
          <a:ln>
            <a:noFill/>
            <a:tailEnd type="arrow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796136" y="14127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028384" y="126876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491880" y="148478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59832" y="6309320"/>
            <a:ext cx="2895600" cy="365125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7924800" cy="532859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000" b="1" u="sng" dirty="0" smtClean="0">
                <a:solidFill>
                  <a:srgbClr val="BB9817"/>
                </a:solidFill>
                <a:latin typeface="ISOCPEUR" pitchFamily="34" charset="0"/>
              </a:rPr>
              <a:t>Междисциплинарные курсы профессиональных модулей</a:t>
            </a:r>
            <a:r>
              <a:rPr lang="ru-RU" sz="3300" u="sng" dirty="0" smtClean="0">
                <a:solidFill>
                  <a:srgbClr val="BB9817"/>
                </a:solidFill>
                <a:latin typeface="ISOCPEUR" pitchFamily="34" charset="0"/>
              </a:rPr>
              <a:t>:</a:t>
            </a:r>
          </a:p>
          <a:p>
            <a:pPr marL="0" indent="0" algn="ctr">
              <a:buNone/>
            </a:pPr>
            <a:endParaRPr lang="ru-RU" sz="2600" u="sng" dirty="0" smtClean="0"/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01.01. Высшая </a:t>
            </a:r>
            <a:r>
              <a:rPr lang="ru-RU" sz="2600" dirty="0">
                <a:latin typeface="GOST Type AU" pitchFamily="2" charset="0"/>
              </a:rPr>
              <a:t>геодезия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01.02. Теория </a:t>
            </a:r>
            <a:r>
              <a:rPr lang="ru-RU" sz="2600" dirty="0">
                <a:latin typeface="GOST Type AU" pitchFamily="2" charset="0"/>
              </a:rPr>
              <a:t>математической обработки геодезических измерений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02.01. Технология топографических съемок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02.02. Электронные средства и методы геодезических измерений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03.01. Прикладная геодезия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03.02. Прикладная геодезия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03.03. Инженерно-геодезические изыскания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04.01. Государственный кадастр недвижимости</a:t>
            </a:r>
          </a:p>
          <a:p>
            <a:pPr>
              <a:buBlip>
                <a:blip r:embed="rId2"/>
              </a:buBlip>
            </a:pPr>
            <a:r>
              <a:rPr lang="ru-RU" sz="2600" dirty="0" smtClean="0">
                <a:latin typeface="GOST Type AU" pitchFamily="2" charset="0"/>
              </a:rPr>
              <a:t>МДК 04.02. Технология кадастровых работ</a:t>
            </a:r>
          </a:p>
          <a:p>
            <a:pPr>
              <a:buBlip>
                <a:blip r:embed="rId2"/>
              </a:buBlip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787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7924800" cy="6480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BB9817"/>
                </a:solidFill>
                <a:latin typeface="GOST Type AU" pitchFamily="2" charset="0"/>
              </a:rPr>
              <a:t>Характеристика подготовки по специальности</a:t>
            </a:r>
            <a:endParaRPr lang="ru-RU" b="1" dirty="0">
              <a:solidFill>
                <a:srgbClr val="BB9817"/>
              </a:solidFill>
              <a:latin typeface="GOST Type AU" pitchFamily="2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347864" y="6237312"/>
            <a:ext cx="2895600" cy="3651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323528" y="908720"/>
            <a:ext cx="8352928" cy="1152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GOST Type AU" pitchFamily="2" charset="0"/>
              </a:rPr>
              <a:t>		</a:t>
            </a:r>
            <a:r>
              <a:rPr lang="ru-RU" sz="2000" dirty="0" smtClean="0">
                <a:latin typeface="GOST Type AU" pitchFamily="2" charset="0"/>
              </a:rPr>
              <a:t>Нормативные сроки освоения основной профессиональной образовательной программы среднего профессионального образования базовой подготовки при очной форме получения образования и присваиваемая квалификация:</a:t>
            </a:r>
          </a:p>
          <a:p>
            <a:pPr>
              <a:buNone/>
            </a:pPr>
            <a:endParaRPr lang="ru-RU" sz="2400" dirty="0">
              <a:latin typeface="GOST Type AU" pitchFamily="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2276872"/>
          <a:ext cx="8496945" cy="342452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168352"/>
                <a:gridCol w="2376264"/>
                <a:gridCol w="2952329"/>
              </a:tblGrid>
              <a:tr h="8647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Образовательная</a:t>
                      </a:r>
                      <a:r>
                        <a:rPr lang="ru-RU" sz="2400" baseline="0" dirty="0" smtClean="0">
                          <a:latin typeface="GOST Type AU" pitchFamily="2" charset="0"/>
                        </a:rPr>
                        <a:t> база приема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CD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Код и наименование квалификации базовой подготовки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CD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GOST Type AU" pitchFamily="2" charset="0"/>
                        </a:rPr>
                        <a:t>Нормативный срок освоения ОПОП</a:t>
                      </a:r>
                      <a:r>
                        <a:rPr lang="ru-RU" sz="2000" baseline="0" dirty="0" smtClean="0">
                          <a:latin typeface="GOST Type AU" pitchFamily="2" charset="0"/>
                        </a:rPr>
                        <a:t> СПО базовой подготовки  при очной форме получения образования</a:t>
                      </a:r>
                      <a:endParaRPr lang="ru-RU" sz="20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CD5F"/>
                    </a:solidFill>
                  </a:tcPr>
                </a:tc>
              </a:tr>
              <a:tr h="12491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На базе среднего (полного)  общего образования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600" b="1" dirty="0" smtClean="0">
                        <a:solidFill>
                          <a:srgbClr val="BB9817"/>
                        </a:solidFill>
                        <a:latin typeface="GOST Type AU" pitchFamily="2" charset="0"/>
                      </a:endParaRPr>
                    </a:p>
                    <a:p>
                      <a:pPr algn="ctr"/>
                      <a:r>
                        <a:rPr lang="ru-RU" sz="3600" b="1" dirty="0" smtClean="0">
                          <a:solidFill>
                            <a:srgbClr val="BB9817"/>
                          </a:solidFill>
                          <a:latin typeface="GOST Type AU" pitchFamily="2" charset="0"/>
                        </a:rPr>
                        <a:t>51. Техник - геодезист</a:t>
                      </a:r>
                      <a:endParaRPr lang="ru-RU" sz="3600" b="1" dirty="0">
                        <a:solidFill>
                          <a:srgbClr val="BB9817"/>
                        </a:solidFill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2 года 10 месяцев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477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На базе основного общего</a:t>
                      </a:r>
                      <a:r>
                        <a:rPr lang="ru-RU" sz="2400" baseline="0" dirty="0" smtClean="0">
                          <a:latin typeface="GOST Type AU" pitchFamily="2" charset="0"/>
                        </a:rPr>
                        <a:t> образования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GOST Type AU" pitchFamily="2" charset="0"/>
                        </a:rPr>
                        <a:t>3 года 10 месяцев</a:t>
                      </a:r>
                      <a:endParaRPr lang="ru-RU" sz="2400" dirty="0">
                        <a:latin typeface="GOST Type AU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BB9817"/>
                </a:solidFill>
                <a:latin typeface="ISOCPEUR" pitchFamily="34" charset="0"/>
              </a:rPr>
              <a:t>Техник-геодезист готовится к следующим видам деятельности:</a:t>
            </a:r>
            <a:endParaRPr lang="ru-RU" dirty="0">
              <a:solidFill>
                <a:srgbClr val="BB9817"/>
              </a:solidFill>
              <a:latin typeface="ISOCPEUR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75856" y="6237312"/>
            <a:ext cx="2895600" cy="3651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B9817"/>
                </a:solidFill>
                <a:latin typeface="ISOCTEUR" pitchFamily="49" charset="0"/>
              </a:rPr>
              <a:t>ГБОУ СПО НСТ</a:t>
            </a:r>
            <a:endParaRPr lang="ru-RU" sz="2000" b="1" dirty="0">
              <a:solidFill>
                <a:srgbClr val="BB9817"/>
              </a:solidFill>
              <a:latin typeface="ISOCTEUR" pitchFamily="49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ru-RU" sz="2200" b="1" dirty="0" smtClean="0">
                <a:latin typeface="GOST Type AU" pitchFamily="2" charset="0"/>
              </a:rPr>
              <a:t>1. </a:t>
            </a:r>
            <a:r>
              <a:rPr lang="ru-RU" sz="2200" dirty="0" smtClean="0">
                <a:latin typeface="GOST Type AU" pitchFamily="2" charset="0"/>
              </a:rPr>
              <a:t>Выполнение работ по созданию геодезических, нивелирных сетей и сетей специального назначения.</a:t>
            </a:r>
          </a:p>
          <a:p>
            <a:pPr>
              <a:buBlip>
                <a:blip r:embed="rId2"/>
              </a:buBlip>
            </a:pPr>
            <a:r>
              <a:rPr lang="ru-RU" sz="2200" b="1" dirty="0" smtClean="0">
                <a:latin typeface="GOST Type AU" pitchFamily="2" charset="0"/>
              </a:rPr>
              <a:t>2. </a:t>
            </a:r>
            <a:r>
              <a:rPr lang="ru-RU" sz="2200" dirty="0" smtClean="0">
                <a:latin typeface="GOST Type AU" pitchFamily="2" charset="0"/>
              </a:rPr>
              <a:t>Выполнение топографических съемок графического и цифрового оформления их результатов.</a:t>
            </a:r>
          </a:p>
          <a:p>
            <a:pPr>
              <a:buBlip>
                <a:blip r:embed="rId2"/>
              </a:buBlip>
            </a:pPr>
            <a:r>
              <a:rPr lang="ru-RU" sz="2200" b="1" dirty="0" smtClean="0">
                <a:latin typeface="GOST Type AU" pitchFamily="2" charset="0"/>
              </a:rPr>
              <a:t>3. </a:t>
            </a:r>
            <a:r>
              <a:rPr lang="ru-RU" sz="2200" dirty="0" smtClean="0">
                <a:latin typeface="GOST Type AU" pitchFamily="2" charset="0"/>
              </a:rPr>
              <a:t>Проведение работ по геодезическому сопровождению строительства и эксплуатации зданий и инженерных сооружений.</a:t>
            </a:r>
          </a:p>
          <a:p>
            <a:pPr>
              <a:buBlip>
                <a:blip r:embed="rId2"/>
              </a:buBlip>
            </a:pPr>
            <a:r>
              <a:rPr lang="ru-RU" sz="2200" b="1" dirty="0" smtClean="0">
                <a:latin typeface="GOST Type AU" pitchFamily="2" charset="0"/>
              </a:rPr>
              <a:t>4. </a:t>
            </a:r>
            <a:r>
              <a:rPr lang="ru-RU" sz="2200" dirty="0" smtClean="0">
                <a:latin typeface="GOST Type AU" pitchFamily="2" charset="0"/>
              </a:rPr>
              <a:t>Проведение геодезических работ по межеванию земель.</a:t>
            </a:r>
          </a:p>
          <a:p>
            <a:pPr>
              <a:buBlip>
                <a:blip r:embed="rId2"/>
              </a:buBlip>
            </a:pPr>
            <a:r>
              <a:rPr lang="ru-RU" sz="2200" b="1" dirty="0" smtClean="0">
                <a:latin typeface="GOST Type AU" pitchFamily="2" charset="0"/>
              </a:rPr>
              <a:t>5.</a:t>
            </a:r>
            <a:r>
              <a:rPr lang="ru-RU" sz="2200" dirty="0" smtClean="0">
                <a:latin typeface="GOST Type AU" pitchFamily="2" charset="0"/>
              </a:rPr>
              <a:t> Выполнение работ по одной или нескольким профессиям рабочих, должностям служащих.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284</TotalTime>
  <Words>240</Words>
  <Application>Microsoft Office PowerPoint</Application>
  <PresentationFormat>Экран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Горизонт</vt:lpstr>
      <vt:lpstr>Прикладная геодезия</vt:lpstr>
      <vt:lpstr>Прикладная геодезия – это…</vt:lpstr>
      <vt:lpstr>Слайд 3</vt:lpstr>
      <vt:lpstr>Слайд 4</vt:lpstr>
      <vt:lpstr>Слайд 5</vt:lpstr>
      <vt:lpstr>Характеристика подготовки по специальности</vt:lpstr>
      <vt:lpstr>Техник-геодезист готовится к следующим видам деятельности: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Baitakh</cp:lastModifiedBy>
  <cp:revision>25</cp:revision>
  <dcterms:created xsi:type="dcterms:W3CDTF">2013-12-13T15:12:25Z</dcterms:created>
  <dcterms:modified xsi:type="dcterms:W3CDTF">2019-04-03T06:14:34Z</dcterms:modified>
</cp:coreProperties>
</file>