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5" r:id="rId9"/>
    <p:sldId id="266" r:id="rId10"/>
    <p:sldId id="268" r:id="rId11"/>
    <p:sldId id="267" r:id="rId12"/>
    <p:sldId id="269" r:id="rId13"/>
    <p:sldId id="270" r:id="rId14"/>
    <p:sldId id="272" r:id="rId15"/>
    <p:sldId id="273" r:id="rId16"/>
    <p:sldId id="271" r:id="rId17"/>
    <p:sldId id="274" r:id="rId18"/>
    <p:sldId id="275" r:id="rId19"/>
    <p:sldId id="276" r:id="rId20"/>
    <p:sldId id="277" r:id="rId21"/>
    <p:sldId id="278" r:id="rId22"/>
    <p:sldId id="279"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Дана" initials="Д" lastIdx="0"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title>
      <c:layout/>
    </c:title>
    <c:plotArea>
      <c:layout/>
      <c:pieChart>
        <c:varyColors val="1"/>
        <c:ser>
          <c:idx val="0"/>
          <c:order val="0"/>
          <c:tx>
            <c:strRef>
              <c:f>Лист1!$B$1</c:f>
              <c:strCache>
                <c:ptCount val="1"/>
                <c:pt idx="0">
                  <c:v>Бетон құрамы</c:v>
                </c:pt>
              </c:strCache>
            </c:strRef>
          </c:tx>
          <c:cat>
            <c:strRef>
              <c:f>Лист1!$A$2:$A$6</c:f>
              <c:strCache>
                <c:ptCount val="5"/>
                <c:pt idx="0">
                  <c:v>Кесек толтырғыш </c:v>
                </c:pt>
                <c:pt idx="1">
                  <c:v>Цемент</c:v>
                </c:pt>
                <c:pt idx="2">
                  <c:v>ауа</c:v>
                </c:pt>
                <c:pt idx="3">
                  <c:v>су</c:v>
                </c:pt>
                <c:pt idx="4">
                  <c:v>Ұсақ толтырғыш</c:v>
                </c:pt>
              </c:strCache>
            </c:strRef>
          </c:cat>
          <c:val>
            <c:numRef>
              <c:f>Лист1!$B$2:$B$6</c:f>
              <c:numCache>
                <c:formatCode>General</c:formatCode>
                <c:ptCount val="5"/>
                <c:pt idx="0">
                  <c:v>45</c:v>
                </c:pt>
                <c:pt idx="1">
                  <c:v>10</c:v>
                </c:pt>
                <c:pt idx="2">
                  <c:v>5</c:v>
                </c:pt>
                <c:pt idx="3">
                  <c:v>15</c:v>
                </c:pt>
                <c:pt idx="4">
                  <c:v>25</c:v>
                </c:pt>
              </c:numCache>
            </c:numRef>
          </c:val>
        </c:ser>
        <c:firstSliceAng val="0"/>
      </c:pieChart>
    </c:plotArea>
    <c:legend>
      <c:legendPos val="r"/>
      <c:layout/>
    </c:legend>
    <c:plotVisOnly val="1"/>
  </c:chart>
  <c:txPr>
    <a:bodyPr/>
    <a:lstStyle/>
    <a:p>
      <a:pPr>
        <a:defRPr sz="1800"/>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206671-5D92-45BF-A9CB-064EB8829C44}" type="datetimeFigureOut">
              <a:rPr lang="ru-RU" smtClean="0"/>
              <a:t>02.12.2020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9F571A-8430-4BFB-8D65-0C0D751AE3A4}"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Бетон – </a:t>
            </a:r>
            <a:r>
              <a:rPr lang="kk-KZ" sz="1200" kern="1200" dirty="0" smtClean="0">
                <a:solidFill>
                  <a:schemeClr val="tx1"/>
                </a:solidFill>
                <a:latin typeface="+mn-lt"/>
                <a:ea typeface="+mn-ea"/>
                <a:cs typeface="+mn-cs"/>
              </a:rPr>
              <a:t>жасанды тас </a:t>
            </a:r>
            <a:r>
              <a:rPr lang="ru-RU" sz="1200" kern="1200" dirty="0" smtClean="0">
                <a:solidFill>
                  <a:schemeClr val="tx1"/>
                </a:solidFill>
                <a:latin typeface="+mn-lt"/>
                <a:ea typeface="+mn-ea"/>
                <a:cs typeface="+mn-cs"/>
              </a:rPr>
              <a:t>материал, </a:t>
            </a:r>
            <a:r>
              <a:rPr lang="kk-KZ" sz="1200" kern="1200" dirty="0" smtClean="0">
                <a:solidFill>
                  <a:schemeClr val="tx1"/>
                </a:solidFill>
                <a:latin typeface="+mn-lt"/>
                <a:ea typeface="+mn-ea"/>
                <a:cs typeface="+mn-cs"/>
              </a:rPr>
              <a:t>бетон қоспаларының қатаюы нәтижесінде құрамында анықталған гидротациялық байланыстырғыш зат (цемент), ұсақ (құм), ірі (малтатас, қиыршық тас) толтырғыштар, су және қажетті жағдайда қоспаларды қосу арқылы алынады.</a:t>
            </a:r>
            <a:endParaRPr lang="ru-RU"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859F571A-8430-4BFB-8D65-0C0D751AE3A4}" type="slidenum">
              <a:rPr lang="ru-RU" smtClean="0"/>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Вулкан </a:t>
            </a:r>
            <a:r>
              <a:rPr lang="ru-RU" dirty="0" err="1" smtClean="0"/>
              <a:t>шлагы</a:t>
            </a:r>
            <a:r>
              <a:rPr lang="ru-RU" dirty="0" smtClean="0"/>
              <a:t> </a:t>
            </a:r>
            <a:endParaRPr lang="ru-RU" dirty="0"/>
          </a:p>
        </p:txBody>
      </p:sp>
      <p:sp>
        <p:nvSpPr>
          <p:cNvPr id="4" name="Номер слайда 3"/>
          <p:cNvSpPr>
            <a:spLocks noGrp="1"/>
          </p:cNvSpPr>
          <p:nvPr>
            <p:ph type="sldNum" sz="quarter" idx="10"/>
          </p:nvPr>
        </p:nvSpPr>
        <p:spPr/>
        <p:txBody>
          <a:bodyPr/>
          <a:lstStyle/>
          <a:p>
            <a:fld id="{859F571A-8430-4BFB-8D65-0C0D751AE3A4}" type="slidenum">
              <a:rPr lang="ru-RU" smtClean="0"/>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02.12.2020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kk.wikipedia.org/wiki/%D0%9F%D0%BE%D0%BB%D0%B8%D0%BC%D0%B5%D1%80%D0%B1%D0%B5%D1%82%D0%BE%D0%BD" TargetMode="External"/><Relationship Id="rId2" Type="http://schemas.openxmlformats.org/officeDocument/2006/relationships/hyperlink" Target="https://kk.wikipedia.org/w/index.php?title=%D0%A6%D0%B5%D0%BC%D0%B5%D0%BD%D1%82%D1%82%D1%96_%D0%B1%D0%B5%D1%82%D0%BE%D0%BD&amp;action=edit&amp;redlink=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0"/>
            <a:ext cx="8229600" cy="1828800"/>
          </a:xfrm>
        </p:spPr>
        <p:txBody>
          <a:bodyPr/>
          <a:lstStyle/>
          <a:p>
            <a:r>
              <a:rPr lang="ru-RU" dirty="0" smtClean="0"/>
              <a:t>Бетон</a:t>
            </a:r>
            <a:br>
              <a:rPr lang="ru-RU" dirty="0" smtClean="0"/>
            </a:br>
            <a:endParaRPr lang="ru-RU" dirty="0"/>
          </a:p>
        </p:txBody>
      </p:sp>
      <p:pic>
        <p:nvPicPr>
          <p:cNvPr id="14338" name="Picture 2" descr="http://amitinfra.in/images/banner/product/cubeonfloor1.jpg"/>
          <p:cNvPicPr>
            <a:picLocks noChangeAspect="1" noChangeArrowheads="1"/>
          </p:cNvPicPr>
          <p:nvPr/>
        </p:nvPicPr>
        <p:blipFill>
          <a:blip r:embed="rId3" cstate="print"/>
          <a:srcRect/>
          <a:stretch>
            <a:fillRect/>
          </a:stretch>
        </p:blipFill>
        <p:spPr bwMode="auto">
          <a:xfrm>
            <a:off x="357158" y="2500306"/>
            <a:ext cx="3981122" cy="3643338"/>
          </a:xfrm>
          <a:prstGeom prst="rect">
            <a:avLst/>
          </a:prstGeom>
          <a:noFill/>
        </p:spPr>
      </p:pic>
      <p:pic>
        <p:nvPicPr>
          <p:cNvPr id="14340" name="Picture 4" descr="https://npgdom.ru/image/catalog/199200.jpg"/>
          <p:cNvPicPr>
            <a:picLocks noChangeAspect="1" noChangeArrowheads="1"/>
          </p:cNvPicPr>
          <p:nvPr/>
        </p:nvPicPr>
        <p:blipFill>
          <a:blip r:embed="rId4"/>
          <a:srcRect/>
          <a:stretch>
            <a:fillRect/>
          </a:stretch>
        </p:blipFill>
        <p:spPr bwMode="auto">
          <a:xfrm>
            <a:off x="4643438" y="2500306"/>
            <a:ext cx="4000528" cy="364333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Бетон </a:t>
            </a:r>
            <a:r>
              <a:rPr lang="ru-RU" dirty="0" err="1" smtClean="0"/>
              <a:t>құрамы</a:t>
            </a:r>
            <a:endParaRPr lang="ru-RU" dirty="0"/>
          </a:p>
        </p:txBody>
      </p:sp>
      <p:graphicFrame>
        <p:nvGraphicFramePr>
          <p:cNvPr id="5" name="Содержимое 4"/>
          <p:cNvGraphicFramePr>
            <a:graphicFrameLocks noGrp="1"/>
          </p:cNvGraphicFramePr>
          <p:nvPr>
            <p:ph idx="1"/>
          </p:nvPr>
        </p:nvGraphicFramePr>
        <p:xfrm>
          <a:off x="457200" y="1600200"/>
          <a:ext cx="8229600" cy="47085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present5.com/presentation/87188620_154290927/image-11.jpg"/>
          <p:cNvPicPr>
            <a:picLocks noChangeAspect="1" noChangeArrowheads="1"/>
          </p:cNvPicPr>
          <p:nvPr/>
        </p:nvPicPr>
        <p:blipFill>
          <a:blip r:embed="rId2"/>
          <a:srcRect/>
          <a:stretch>
            <a:fillRect/>
          </a:stretch>
        </p:blipFill>
        <p:spPr bwMode="auto">
          <a:xfrm>
            <a:off x="928662" y="928670"/>
            <a:ext cx="6858000" cy="51435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Цемент</a:t>
            </a:r>
            <a:endParaRPr lang="ru-RU" dirty="0"/>
          </a:p>
        </p:txBody>
      </p:sp>
      <p:sp>
        <p:nvSpPr>
          <p:cNvPr id="3" name="Содержимое 2"/>
          <p:cNvSpPr>
            <a:spLocks noGrp="1"/>
          </p:cNvSpPr>
          <p:nvPr>
            <p:ph idx="1"/>
          </p:nvPr>
        </p:nvSpPr>
        <p:spPr/>
        <p:txBody>
          <a:bodyPr/>
          <a:lstStyle/>
          <a:p>
            <a:r>
              <a:rPr lang="kk-KZ" dirty="0" smtClean="0"/>
              <a:t>Цемент. Бетон қоспаларын дайындау кезінде қолданатын байланыстырғыш зат. Оның түрлері мен оның маркасы болашақ бетон құрылымдары мен ғимараттар, олардың маңыздылығы, жұмыс өндірісінің тәсілдеріне байланысты болады</a:t>
            </a:r>
            <a:r>
              <a:rPr lang="kk-KZ" dirty="0" smtClean="0"/>
              <a:t>.</a:t>
            </a:r>
            <a:endParaRPr lang="ru-RU"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ЦЕМЕНТ МАРКАЛАРЫ</a:t>
            </a:r>
            <a:endParaRPr lang="ru-RU" dirty="0"/>
          </a:p>
        </p:txBody>
      </p:sp>
      <p:pic>
        <p:nvPicPr>
          <p:cNvPr id="30722" name="Picture 2"/>
          <p:cNvPicPr>
            <a:picLocks noGrp="1" noChangeAspect="1" noChangeArrowheads="1"/>
          </p:cNvPicPr>
          <p:nvPr>
            <p:ph idx="1"/>
          </p:nvPr>
        </p:nvPicPr>
        <p:blipFill>
          <a:blip r:embed="rId2"/>
          <a:srcRect l="11805" t="23204" r="36111" b="35109"/>
          <a:stretch>
            <a:fillRect/>
          </a:stretch>
        </p:blipFill>
        <p:spPr bwMode="auto">
          <a:xfrm>
            <a:off x="952475" y="1685913"/>
            <a:ext cx="7334301" cy="330043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a:t>
            </a:r>
            <a:endParaRPr lang="ru-RU" dirty="0"/>
          </a:p>
        </p:txBody>
      </p:sp>
      <p:sp>
        <p:nvSpPr>
          <p:cNvPr id="3" name="Содержимое 2"/>
          <p:cNvSpPr>
            <a:spLocks noGrp="1"/>
          </p:cNvSpPr>
          <p:nvPr>
            <p:ph idx="1"/>
          </p:nvPr>
        </p:nvSpPr>
        <p:spPr/>
        <p:txBody>
          <a:bodyPr/>
          <a:lstStyle/>
          <a:p>
            <a:r>
              <a:rPr lang="kk-KZ" dirty="0" smtClean="0"/>
              <a:t>Су. Бетон қоспаларын дайындау үшін құрамында зиянды қоспалары жоқ, қарапайым ауыз суларын қолданады.Бетон қоспасын дайындау үшін сарқынды, өндірістік немесе тұрмыстық, батпақты суларды қолдануға болмайды.</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Ұсақ толтырғыштар</a:t>
            </a:r>
            <a:endParaRPr lang="ru-RU" dirty="0"/>
          </a:p>
        </p:txBody>
      </p:sp>
      <p:sp>
        <p:nvSpPr>
          <p:cNvPr id="3" name="Содержимое 2"/>
          <p:cNvSpPr>
            <a:spLocks noGrp="1"/>
          </p:cNvSpPr>
          <p:nvPr>
            <p:ph idx="1"/>
          </p:nvPr>
        </p:nvSpPr>
        <p:spPr/>
        <p:txBody>
          <a:bodyPr>
            <a:normAutofit lnSpcReduction="10000"/>
          </a:bodyPr>
          <a:lstStyle/>
          <a:p>
            <a:r>
              <a:rPr lang="kk-KZ" dirty="0" smtClean="0"/>
              <a:t>Ұсақ толтырғыштар. Ұсақ толтырғыштар ретінде табиғи және жасанды құмдарды қолданады. Түйіршіктерінің көлемі 0,14мм-ден 5 мм-ге дейін, нақты тығыздығы </a:t>
            </a:r>
            <a:r>
              <a:rPr lang="ru-RU" i="1" dirty="0" err="1" smtClean="0"/>
              <a:t>ρ</a:t>
            </a:r>
            <a:r>
              <a:rPr lang="kk-KZ" dirty="0" smtClean="0"/>
              <a:t>&gt;1800кг/м</a:t>
            </a:r>
            <a:r>
              <a:rPr lang="kk-KZ" baseline="30000" dirty="0" smtClean="0"/>
              <a:t>3</a:t>
            </a:r>
            <a:r>
              <a:rPr lang="kk-KZ" dirty="0" smtClean="0"/>
              <a:t> үлкен болады. Жасанды құмдар тығыз, ауыр тау жыныстарын уақтау жолымен алынады. Құмның сапасын бағалау кезінде оның нақты тығыздығы, орташа, үйінді тығыздығы, түйіршіктер аралық кеуектілігі, ылғалдылығы, түйіршікті құрамы және ірілік модулін анықтайды. </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Природный песок"/>
          <p:cNvPicPr>
            <a:picLocks noChangeAspect="1" noChangeArrowheads="1"/>
          </p:cNvPicPr>
          <p:nvPr/>
        </p:nvPicPr>
        <p:blipFill>
          <a:blip r:embed="rId2"/>
          <a:srcRect/>
          <a:stretch>
            <a:fillRect/>
          </a:stretch>
        </p:blipFill>
        <p:spPr bwMode="auto">
          <a:xfrm>
            <a:off x="1643042" y="928670"/>
            <a:ext cx="5715000" cy="42862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42910" y="500042"/>
            <a:ext cx="8229600" cy="4709160"/>
          </a:xfrm>
        </p:spPr>
        <p:txBody>
          <a:bodyPr/>
          <a:lstStyle/>
          <a:p>
            <a:pPr algn="ctr"/>
            <a:r>
              <a:rPr lang="kk-KZ" b="1" dirty="0" smtClean="0">
                <a:solidFill>
                  <a:srgbClr val="FF0000"/>
                </a:solidFill>
              </a:rPr>
              <a:t>Құмның екі түрі бар:</a:t>
            </a:r>
          </a:p>
          <a:p>
            <a:pPr>
              <a:buNone/>
            </a:pPr>
            <a:r>
              <a:rPr lang="kk-KZ" b="1" dirty="0" smtClean="0">
                <a:solidFill>
                  <a:schemeClr val="bg1"/>
                </a:solidFill>
              </a:rPr>
              <a:t>Табиғи</a:t>
            </a:r>
            <a:r>
              <a:rPr lang="kk-KZ" dirty="0" smtClean="0">
                <a:solidFill>
                  <a:schemeClr val="bg1"/>
                </a:solidFill>
              </a:rPr>
              <a:t>-</a:t>
            </a:r>
            <a:r>
              <a:rPr lang="kk-KZ" dirty="0" smtClean="0"/>
              <a:t>тау жыныстарының табиғи жолмен бұзылуы нәтижесінде алынған;</a:t>
            </a:r>
          </a:p>
          <a:p>
            <a:pPr>
              <a:buNone/>
            </a:pPr>
            <a:r>
              <a:rPr lang="kk-KZ" b="1" dirty="0" smtClean="0">
                <a:solidFill>
                  <a:schemeClr val="bg1"/>
                </a:solidFill>
              </a:rPr>
              <a:t>Жасанды</a:t>
            </a:r>
            <a:r>
              <a:rPr lang="kk-KZ" b="1" dirty="0" smtClean="0">
                <a:solidFill>
                  <a:srgbClr val="FF0000"/>
                </a:solidFill>
              </a:rPr>
              <a:t>-</a:t>
            </a:r>
            <a:r>
              <a:rPr lang="kk-KZ" dirty="0" smtClean="0"/>
              <a:t>тау жыныстарын арнайы өңдеу нәтижесінде алынған.</a:t>
            </a:r>
            <a:endParaRPr lang="kk-KZ"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Ірі</a:t>
            </a:r>
            <a:r>
              <a:rPr lang="ru-RU" dirty="0" smtClean="0"/>
              <a:t> </a:t>
            </a:r>
            <a:r>
              <a:rPr lang="ru-RU" dirty="0" err="1" smtClean="0"/>
              <a:t>толтырғыштар</a:t>
            </a:r>
            <a:endParaRPr lang="ru-RU" dirty="0"/>
          </a:p>
        </p:txBody>
      </p:sp>
      <p:sp>
        <p:nvSpPr>
          <p:cNvPr id="3" name="Содержимое 2"/>
          <p:cNvSpPr>
            <a:spLocks noGrp="1"/>
          </p:cNvSpPr>
          <p:nvPr>
            <p:ph idx="1"/>
          </p:nvPr>
        </p:nvSpPr>
        <p:spPr/>
        <p:txBody>
          <a:bodyPr/>
          <a:lstStyle/>
          <a:p>
            <a:r>
              <a:rPr lang="kk-KZ" dirty="0" smtClean="0"/>
              <a:t>Ірі толтырғыштардың түйіршікті құрамын кептірілген ірі толтырғыштарды өлшемдері 70; 40; 20; 10; 5 ммтесікті елегішпен елеп өткізу нәтижесінде оның ең жоғарғы </a:t>
            </a:r>
            <a:r>
              <a:rPr lang="kk-KZ" i="1" dirty="0" smtClean="0"/>
              <a:t>Д</a:t>
            </a:r>
            <a:r>
              <a:rPr lang="kk-KZ" i="1" baseline="-25000" dirty="0" smtClean="0"/>
              <a:t>наиб</a:t>
            </a:r>
            <a:r>
              <a:rPr lang="kk-KZ" dirty="0" smtClean="0"/>
              <a:t> және ең төменгі </a:t>
            </a:r>
            <a:r>
              <a:rPr lang="kk-KZ" i="1" dirty="0" smtClean="0"/>
              <a:t>Д</a:t>
            </a:r>
            <a:r>
              <a:rPr lang="kk-KZ" i="1" baseline="-25000" dirty="0" smtClean="0"/>
              <a:t>наим</a:t>
            </a:r>
            <a:r>
              <a:rPr lang="kk-KZ" dirty="0" smtClean="0"/>
              <a:t>ірілік есебімен бекітеді.</a:t>
            </a:r>
            <a:endParaRPr lang="ru-RU"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Ірі</a:t>
            </a:r>
            <a:r>
              <a:rPr lang="ru-RU" dirty="0" smtClean="0"/>
              <a:t> </a:t>
            </a:r>
            <a:r>
              <a:rPr lang="ru-RU" dirty="0" err="1" smtClean="0"/>
              <a:t>толтырғыштар</a:t>
            </a:r>
            <a:endParaRPr lang="ru-RU" dirty="0"/>
          </a:p>
        </p:txBody>
      </p:sp>
      <p:pic>
        <p:nvPicPr>
          <p:cNvPr id="37890" name="Picture 2"/>
          <p:cNvPicPr>
            <a:picLocks noGrp="1" noChangeAspect="1" noChangeArrowheads="1"/>
          </p:cNvPicPr>
          <p:nvPr>
            <p:ph idx="1"/>
          </p:nvPr>
        </p:nvPicPr>
        <p:blipFill>
          <a:blip r:embed="rId2"/>
          <a:srcRect l="27431" t="23204" r="42187" b="38197"/>
          <a:stretch>
            <a:fillRect/>
          </a:stretch>
        </p:blipFill>
        <p:spPr bwMode="auto">
          <a:xfrm>
            <a:off x="2285984" y="1714488"/>
            <a:ext cx="5072098" cy="3622927"/>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Қоспалар</a:t>
            </a:r>
            <a:endParaRPr lang="ru-RU" dirty="0"/>
          </a:p>
        </p:txBody>
      </p:sp>
      <p:sp>
        <p:nvSpPr>
          <p:cNvPr id="3" name="Содержимое 2"/>
          <p:cNvSpPr>
            <a:spLocks noGrp="1"/>
          </p:cNvSpPr>
          <p:nvPr>
            <p:ph idx="1"/>
          </p:nvPr>
        </p:nvSpPr>
        <p:spPr/>
        <p:txBody>
          <a:bodyPr>
            <a:normAutofit fontScale="85000" lnSpcReduction="10000"/>
          </a:bodyPr>
          <a:lstStyle/>
          <a:p>
            <a:r>
              <a:rPr lang="kk-KZ" dirty="0" smtClean="0"/>
              <a:t>Цементке </a:t>
            </a:r>
            <a:r>
              <a:rPr lang="kk-KZ" dirty="0" smtClean="0"/>
              <a:t>қоспаны енгізгенде ерітінді немесе бетон қоспасындағыцемент, ерітінді тас пен бетон сапасын қарапайым және ыңғайлы тәсілмен жақсартады. Қоспалар олардың қасиетін көтеріп қоймай техникалық, пайдалану көрсеткіштерінде жақсартуға әсер етеді. Қоспаларды байланыстырғыш заттар, құрылыс ерітінділері мен бетон қоспасын өндіру кезінде қолданады. Олар бетон қоспасы сапасын өзгертумен бірге бетонның өзінің сапасына әсер етеді; ыңғайлы төселу, механикалық беріктігіне, аязға төзімділігі, сызатқа төзімділігі, суға төзімділігі, сусіңірмеушілігі, жылу өткізгіштігі, қоршаған ортаға төзімділігіне әсер етеді.</a:t>
            </a:r>
            <a:endParaRPr lang="ru-RU" dirty="0" smtClean="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Қоспалар</a:t>
            </a:r>
            <a:r>
              <a:rPr lang="ru-RU" dirty="0" smtClean="0"/>
              <a:t> </a:t>
            </a:r>
            <a:endParaRPr lang="ru-RU" dirty="0"/>
          </a:p>
        </p:txBody>
      </p:sp>
      <p:pic>
        <p:nvPicPr>
          <p:cNvPr id="38914" name="Picture 2"/>
          <p:cNvPicPr>
            <a:picLocks noGrp="1" noChangeAspect="1" noChangeArrowheads="1"/>
          </p:cNvPicPr>
          <p:nvPr>
            <p:ph idx="1"/>
          </p:nvPr>
        </p:nvPicPr>
        <p:blipFill>
          <a:blip r:embed="rId3"/>
          <a:srcRect l="16493" t="13940" r="16146" b="5774"/>
          <a:stretch>
            <a:fillRect/>
          </a:stretch>
        </p:blipFill>
        <p:spPr bwMode="auto">
          <a:xfrm>
            <a:off x="1928794" y="1785926"/>
            <a:ext cx="5543560" cy="3714776"/>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Бетондар</a:t>
            </a:r>
            <a:r>
              <a:rPr lang="ru-RU" dirty="0" smtClean="0"/>
              <a:t> </a:t>
            </a:r>
            <a:r>
              <a:rPr lang="ru-RU" dirty="0" err="1" smtClean="0"/>
              <a:t>тығыздығы бойынша</a:t>
            </a:r>
            <a:r>
              <a:rPr lang="ru-RU" dirty="0" smtClean="0"/>
              <a:t> </a:t>
            </a:r>
            <a:endParaRPr lang="ru-RU" dirty="0"/>
          </a:p>
        </p:txBody>
      </p:sp>
      <p:sp>
        <p:nvSpPr>
          <p:cNvPr id="3" name="Содержимое 2"/>
          <p:cNvSpPr>
            <a:spLocks noGrp="1"/>
          </p:cNvSpPr>
          <p:nvPr>
            <p:ph idx="1"/>
          </p:nvPr>
        </p:nvSpPr>
        <p:spPr/>
        <p:txBody>
          <a:bodyPr>
            <a:normAutofit/>
          </a:bodyPr>
          <a:lstStyle/>
          <a:p>
            <a:r>
              <a:rPr lang="ru-RU" dirty="0" err="1" smtClean="0"/>
              <a:t>Орташа</a:t>
            </a:r>
            <a:r>
              <a:rPr lang="ru-RU" dirty="0" smtClean="0"/>
              <a:t> </a:t>
            </a:r>
            <a:r>
              <a:rPr lang="ru-RU" dirty="0" err="1" smtClean="0"/>
              <a:t>тығыздығына (көлемі бойынша</a:t>
            </a:r>
            <a:r>
              <a:rPr lang="ru-RU" dirty="0" smtClean="0"/>
              <a:t>) </a:t>
            </a:r>
            <a:r>
              <a:rPr lang="ru-RU" dirty="0" err="1" smtClean="0"/>
              <a:t>байланысты</a:t>
            </a:r>
            <a:r>
              <a:rPr lang="ru-RU" dirty="0" smtClean="0"/>
              <a:t> аса </a:t>
            </a:r>
            <a:r>
              <a:rPr lang="ru-RU" dirty="0" err="1" smtClean="0"/>
              <a:t>ауыр</a:t>
            </a:r>
            <a:r>
              <a:rPr lang="ru-RU" dirty="0" smtClean="0"/>
              <a:t> (2500 кг/м</a:t>
            </a:r>
            <a:r>
              <a:rPr lang="ru-RU" baseline="30000" dirty="0" smtClean="0"/>
              <a:t>3</a:t>
            </a:r>
            <a:r>
              <a:rPr lang="ru-RU" dirty="0" smtClean="0"/>
              <a:t>-ден </a:t>
            </a:r>
            <a:r>
              <a:rPr lang="ru-RU" dirty="0" err="1" smtClean="0"/>
              <a:t>жоғары</a:t>
            </a:r>
            <a:r>
              <a:rPr lang="ru-RU" dirty="0" smtClean="0"/>
              <a:t>), </a:t>
            </a:r>
            <a:endParaRPr lang="ru-RU" dirty="0" smtClean="0"/>
          </a:p>
          <a:p>
            <a:r>
              <a:rPr lang="ru-RU" dirty="0" err="1" smtClean="0"/>
              <a:t>ауыр</a:t>
            </a:r>
            <a:r>
              <a:rPr lang="ru-RU" dirty="0" smtClean="0"/>
              <a:t> </a:t>
            </a:r>
            <a:r>
              <a:rPr lang="ru-RU" dirty="0" smtClean="0"/>
              <a:t>(1800 — 2500 кг/м</a:t>
            </a:r>
            <a:r>
              <a:rPr lang="ru-RU" baseline="30000" dirty="0" smtClean="0"/>
              <a:t>3</a:t>
            </a:r>
            <a:r>
              <a:rPr lang="ru-RU" dirty="0" smtClean="0"/>
              <a:t>), </a:t>
            </a:r>
            <a:endParaRPr lang="ru-RU" dirty="0" smtClean="0"/>
          </a:p>
          <a:p>
            <a:r>
              <a:rPr lang="ru-RU" dirty="0" err="1" smtClean="0"/>
              <a:t>жеңіл </a:t>
            </a:r>
            <a:r>
              <a:rPr lang="ru-RU" dirty="0" smtClean="0"/>
              <a:t>(1800 — 500 кг/м</a:t>
            </a:r>
            <a:r>
              <a:rPr lang="ru-RU" baseline="30000" dirty="0" smtClean="0"/>
              <a:t>3</a:t>
            </a:r>
            <a:r>
              <a:rPr lang="ru-RU" dirty="0" smtClean="0"/>
              <a:t>), </a:t>
            </a:r>
            <a:endParaRPr lang="ru-RU" dirty="0" smtClean="0"/>
          </a:p>
          <a:p>
            <a:r>
              <a:rPr lang="ru-RU" dirty="0" err="1" smtClean="0"/>
              <a:t>өте </a:t>
            </a:r>
            <a:r>
              <a:rPr lang="ru-RU" dirty="0" err="1" smtClean="0"/>
              <a:t>жеңіл </a:t>
            </a:r>
            <a:r>
              <a:rPr lang="ru-RU" dirty="0" smtClean="0"/>
              <a:t>(500 кг/м</a:t>
            </a:r>
            <a:r>
              <a:rPr lang="ru-RU" baseline="30000" dirty="0" smtClean="0"/>
              <a:t>3</a:t>
            </a:r>
            <a:r>
              <a:rPr lang="ru-RU" dirty="0" smtClean="0"/>
              <a:t>-ден </a:t>
            </a:r>
            <a:r>
              <a:rPr lang="ru-RU" dirty="0" err="1" smtClean="0"/>
              <a:t>төмен</a:t>
            </a:r>
            <a:r>
              <a:rPr lang="ru-RU" dirty="0" smtClean="0"/>
              <a:t>) </a:t>
            </a:r>
            <a:r>
              <a:rPr lang="ru-RU" dirty="0" err="1" smtClean="0"/>
              <a:t>болып</a:t>
            </a:r>
            <a:r>
              <a:rPr lang="ru-RU" dirty="0" smtClean="0"/>
              <a:t> </a:t>
            </a:r>
            <a:r>
              <a:rPr lang="ru-RU" dirty="0" err="1" smtClean="0"/>
              <a:t>бөлінеді</a:t>
            </a:r>
            <a:r>
              <a:rPr lang="ru-RU" dirty="0" smtClean="0"/>
              <a:t>.</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Бетон </a:t>
            </a:r>
            <a:r>
              <a:rPr lang="ru-RU" dirty="0" err="1" smtClean="0"/>
              <a:t>құрамындағы байластырғыш түріне</a:t>
            </a:r>
            <a:r>
              <a:rPr lang="ru-RU" dirty="0" smtClean="0"/>
              <a:t> </a:t>
            </a:r>
            <a:endParaRPr lang="ru-RU" dirty="0"/>
          </a:p>
        </p:txBody>
      </p:sp>
      <p:sp>
        <p:nvSpPr>
          <p:cNvPr id="3" name="Содержимое 2"/>
          <p:cNvSpPr>
            <a:spLocks noGrp="1"/>
          </p:cNvSpPr>
          <p:nvPr>
            <p:ph idx="1"/>
          </p:nvPr>
        </p:nvSpPr>
        <p:spPr/>
        <p:txBody>
          <a:bodyPr>
            <a:normAutofit/>
          </a:bodyPr>
          <a:lstStyle/>
          <a:p>
            <a:r>
              <a:rPr lang="kk-KZ" dirty="0" smtClean="0"/>
              <a:t>қарай: </a:t>
            </a:r>
            <a:r>
              <a:rPr lang="kk-KZ" b="1" i="1" dirty="0" smtClean="0">
                <a:solidFill>
                  <a:schemeClr val="bg1"/>
                </a:solidFill>
              </a:rPr>
              <a:t>органикалық емес </a:t>
            </a:r>
            <a:r>
              <a:rPr lang="kk-KZ" i="1" dirty="0" smtClean="0"/>
              <a:t>байластырғыштармен алынған бетон</a:t>
            </a:r>
            <a:r>
              <a:rPr lang="kk-KZ" dirty="0" smtClean="0"/>
              <a:t> (</a:t>
            </a:r>
            <a:r>
              <a:rPr lang="kk-KZ" dirty="0" smtClean="0">
                <a:hlinkClick r:id="rId2" tooltip="Цементті бетон (мұндай бет жоқ)"/>
              </a:rPr>
              <a:t>цементті бетон</a:t>
            </a:r>
            <a:r>
              <a:rPr lang="kk-KZ" dirty="0" smtClean="0"/>
              <a:t>, гипсбетон, силикатты бетон, т.б. арнайы бетондар) және </a:t>
            </a:r>
            <a:r>
              <a:rPr lang="kk-KZ" b="1" i="1" dirty="0" smtClean="0">
                <a:solidFill>
                  <a:schemeClr val="bg1"/>
                </a:solidFill>
              </a:rPr>
              <a:t>органикалық байластырғыш </a:t>
            </a:r>
            <a:r>
              <a:rPr lang="kk-KZ" i="1" dirty="0" smtClean="0"/>
              <a:t>заттармен алынған бетон</a:t>
            </a:r>
            <a:r>
              <a:rPr lang="kk-KZ" dirty="0" smtClean="0"/>
              <a:t> (асфальтбетон, </a:t>
            </a:r>
            <a:r>
              <a:rPr lang="kk-KZ" dirty="0" smtClean="0">
                <a:hlinkClick r:id="rId3" tooltip="Полимербетон"/>
              </a:rPr>
              <a:t>полимербетон</a:t>
            </a:r>
            <a:r>
              <a:rPr lang="kk-KZ" dirty="0" smtClean="0"/>
              <a:t>) болып жіктеледі. </a:t>
            </a:r>
            <a:endParaRPr lang="kk-KZ"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229600" cy="1143000"/>
          </a:xfrm>
        </p:spPr>
        <p:txBody>
          <a:bodyPr>
            <a:normAutofit fontScale="90000"/>
          </a:bodyPr>
          <a:lstStyle/>
          <a:p>
            <a:r>
              <a:rPr lang="kk-KZ" sz="2700" i="1" dirty="0" smtClean="0"/>
              <a:t>1.  Бетон қоспаларын дайындау, тасымалдау мен төсеу. </a:t>
            </a:r>
            <a:r>
              <a:rPr lang="ru-RU" sz="2700" dirty="0" smtClean="0"/>
              <a:t/>
            </a:r>
            <a:br>
              <a:rPr lang="ru-RU" sz="2700" dirty="0" smtClean="0"/>
            </a:br>
            <a:r>
              <a:rPr lang="kk-KZ" sz="2700" i="1" dirty="0" smtClean="0"/>
              <a:t>2. Жаңа төселген бетонды баптау және оның сапасын бақылау.</a:t>
            </a:r>
            <a:r>
              <a:rPr lang="ru-RU" dirty="0" smtClean="0"/>
              <a:t/>
            </a:r>
            <a:br>
              <a:rPr lang="ru-RU" dirty="0" smtClean="0"/>
            </a:br>
            <a:endParaRPr lang="ru-RU" dirty="0"/>
          </a:p>
        </p:txBody>
      </p:sp>
      <p:sp>
        <p:nvSpPr>
          <p:cNvPr id="3" name="Содержимое 2"/>
          <p:cNvSpPr>
            <a:spLocks noGrp="1"/>
          </p:cNvSpPr>
          <p:nvPr>
            <p:ph idx="1"/>
          </p:nvPr>
        </p:nvSpPr>
        <p:spPr/>
        <p:txBody>
          <a:bodyPr>
            <a:normAutofit lnSpcReduction="10000"/>
          </a:bodyPr>
          <a:lstStyle/>
          <a:p>
            <a:r>
              <a:rPr lang="kk-KZ" dirty="0" smtClean="0"/>
              <a:t>Бетон қоспалары стационарлы бетон зауыттарда немесе жылжымалы бетон араластырғыш құрылғыларда дайындалады. Бетон қоспасы сапасына (біртектілік) оны дайындау үдерісіндегі араластыру сапасы әсер етеді. Араластыру ұзақтығы бірнеше минутты құрайды. Бетон қоспасын қайтадан араластыру оны дайындаған сәттен 3-5 сағат арасында рұқсат етіледі. Бетон қоспасын дайындаудың маңызды жағдайы - құрама материалдарды мұқият өлшеу (дозировка). </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kk-KZ" dirty="0" smtClean="0"/>
              <a:t>Дайын бетон қоспаларын төсеу орнына тасымалдау ұзақтығы 1 сағаттан аспауы тиіс. Қазіргі кезде бетон қоспаларын механикаландырылған бетон төсегіштер, бетон үлестіргіштер көмегімен төсейді. Бетон қоспаларын төсеу әдісінің көп тараған түрі-дірілдету</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Бетон қоспасын дайындау</a:t>
            </a:r>
            <a:endParaRPr lang="kk-KZ" dirty="0"/>
          </a:p>
        </p:txBody>
      </p:sp>
      <p:pic>
        <p:nvPicPr>
          <p:cNvPr id="39938" name="Picture 2"/>
          <p:cNvPicPr>
            <a:picLocks noGrp="1" noChangeAspect="1" noChangeArrowheads="1"/>
          </p:cNvPicPr>
          <p:nvPr>
            <p:ph idx="1"/>
          </p:nvPr>
        </p:nvPicPr>
        <p:blipFill>
          <a:blip r:embed="rId2"/>
          <a:srcRect l="14410" t="15484" r="37847" b="24301"/>
          <a:stretch>
            <a:fillRect/>
          </a:stretch>
        </p:blipFill>
        <p:spPr bwMode="auto">
          <a:xfrm>
            <a:off x="1285852" y="1285860"/>
            <a:ext cx="7072362" cy="5014948"/>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Бетон </a:t>
            </a:r>
            <a:r>
              <a:rPr lang="ru-RU" dirty="0" err="1" smtClean="0"/>
              <a:t>қоспасын төсеу</a:t>
            </a:r>
            <a:endParaRPr lang="ru-RU" dirty="0"/>
          </a:p>
        </p:txBody>
      </p:sp>
      <p:sp>
        <p:nvSpPr>
          <p:cNvPr id="3" name="Содержимое 2"/>
          <p:cNvSpPr>
            <a:spLocks noGrp="1"/>
          </p:cNvSpPr>
          <p:nvPr>
            <p:ph idx="1"/>
          </p:nvPr>
        </p:nvSpPr>
        <p:spPr/>
        <p:txBody>
          <a:bodyPr/>
          <a:lstStyle/>
          <a:p>
            <a:r>
              <a:rPr lang="kk-KZ" dirty="0" smtClean="0"/>
              <a:t>Қазіргі кезде бетон қоспаларын механикаландырылған бетон төсегіштер, бетон үлестіргіштер көмегімен төсейді. Бетон қоспаларын төсеу әдісінің көп тараған түрі-дірілдету. Бетон қоспаларын дірілдету кезінде оның қоспалары арасындағы үйкеліс төмендейді, аққыштығы жоғарылайды, қоспа ауыр тұтқыр сұйық күйге енеді және меншікті салмағы әрекетімен нығыздалады</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Grp="1" noChangeAspect="1" noChangeArrowheads="1"/>
          </p:cNvPicPr>
          <p:nvPr>
            <p:ph idx="1"/>
          </p:nvPr>
        </p:nvPicPr>
        <p:blipFill>
          <a:blip r:embed="rId2"/>
          <a:srcRect l="13889" t="17028" r="38368" b="24301"/>
          <a:stretch>
            <a:fillRect/>
          </a:stretch>
        </p:blipFill>
        <p:spPr bwMode="auto">
          <a:xfrm>
            <a:off x="1214414" y="857232"/>
            <a:ext cx="7130640" cy="4429156"/>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КЛАСС </a:t>
            </a:r>
            <a:r>
              <a:rPr lang="ru-RU" dirty="0" err="1" smtClean="0"/>
              <a:t>және </a:t>
            </a:r>
            <a:r>
              <a:rPr lang="ru-RU" dirty="0" smtClean="0"/>
              <a:t>Марка</a:t>
            </a:r>
            <a:endParaRPr lang="ru-RU" dirty="0"/>
          </a:p>
        </p:txBody>
      </p:sp>
      <p:pic>
        <p:nvPicPr>
          <p:cNvPr id="41986" name="Picture 2"/>
          <p:cNvPicPr>
            <a:picLocks noGrp="1" noChangeAspect="1" noChangeArrowheads="1"/>
          </p:cNvPicPr>
          <p:nvPr>
            <p:ph idx="1"/>
          </p:nvPr>
        </p:nvPicPr>
        <p:blipFill>
          <a:blip r:embed="rId2"/>
          <a:srcRect l="15278" t="13940" r="37847" b="25845"/>
          <a:stretch>
            <a:fillRect/>
          </a:stretch>
        </p:blipFill>
        <p:spPr bwMode="auto">
          <a:xfrm>
            <a:off x="1643042" y="1500174"/>
            <a:ext cx="6215106" cy="4488688"/>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en-US" dirty="0" smtClean="0"/>
              <a:t>https://youtu.be/MWgY7Q4Sx7s</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0</TotalTime>
  <Words>523</Words>
  <PresentationFormat>Экран (4:3)</PresentationFormat>
  <Paragraphs>38</Paragraphs>
  <Slides>22</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Апекс</vt:lpstr>
      <vt:lpstr>Бетон </vt:lpstr>
      <vt:lpstr>Бетон құрамы</vt:lpstr>
      <vt:lpstr>Слайд 3</vt:lpstr>
      <vt:lpstr>Цемент</vt:lpstr>
      <vt:lpstr>ЦЕМЕНТ МАРКАЛАРЫ</vt:lpstr>
      <vt:lpstr>СУ</vt:lpstr>
      <vt:lpstr>Ұсақ толтырғыштар</vt:lpstr>
      <vt:lpstr>Слайд 8</vt:lpstr>
      <vt:lpstr>Слайд 9</vt:lpstr>
      <vt:lpstr>Ірі толтырғыштар</vt:lpstr>
      <vt:lpstr>Ірі толтырғыштар</vt:lpstr>
      <vt:lpstr>Қоспалар</vt:lpstr>
      <vt:lpstr>Қоспалар </vt:lpstr>
      <vt:lpstr>Бетондар тығыздығы бойынша </vt:lpstr>
      <vt:lpstr>Бетон құрамындағы байластырғыш түріне </vt:lpstr>
      <vt:lpstr>1.  Бетон қоспаларын дайындау, тасымалдау мен төсеу.  2. Жаңа төселген бетонды баптау және оның сапасын бақылау. </vt:lpstr>
      <vt:lpstr>Слайд 17</vt:lpstr>
      <vt:lpstr>Бетон қоспасын дайындау</vt:lpstr>
      <vt:lpstr>Бетон қоспасын төсеу</vt:lpstr>
      <vt:lpstr>Слайд 20</vt:lpstr>
      <vt:lpstr>КЛАСС және Марка</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Бетон </dc:title>
  <dc:creator>user</dc:creator>
  <cp:lastModifiedBy>Дана</cp:lastModifiedBy>
  <cp:revision>1</cp:revision>
  <dcterms:created xsi:type="dcterms:W3CDTF">2020-12-02T13:21:15Z</dcterms:created>
  <dcterms:modified xsi:type="dcterms:W3CDTF">2020-12-02T16:23:02Z</dcterms:modified>
</cp:coreProperties>
</file>