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6" r:id="rId3"/>
    <p:sldId id="284" r:id="rId4"/>
    <p:sldId id="283" r:id="rId5"/>
    <p:sldId id="281" r:id="rId6"/>
    <p:sldId id="280" r:id="rId7"/>
    <p:sldId id="279" r:id="rId8"/>
    <p:sldId id="278" r:id="rId9"/>
    <p:sldId id="277" r:id="rId10"/>
    <p:sldId id="276" r:id="rId11"/>
    <p:sldId id="275" r:id="rId12"/>
    <p:sldId id="274" r:id="rId13"/>
    <p:sldId id="273" r:id="rId14"/>
    <p:sldId id="272" r:id="rId15"/>
    <p:sldId id="271" r:id="rId16"/>
    <p:sldId id="270" r:id="rId17"/>
    <p:sldId id="269" r:id="rId18"/>
    <p:sldId id="268" r:id="rId19"/>
    <p:sldId id="267" r:id="rId20"/>
    <p:sldId id="265" r:id="rId21"/>
    <p:sldId id="264" r:id="rId22"/>
    <p:sldId id="263" r:id="rId23"/>
    <p:sldId id="262" r:id="rId24"/>
    <p:sldId id="261" r:id="rId25"/>
    <p:sldId id="301" r:id="rId26"/>
    <p:sldId id="300" r:id="rId27"/>
    <p:sldId id="299" r:id="rId28"/>
    <p:sldId id="298" r:id="rId29"/>
    <p:sldId id="297" r:id="rId30"/>
    <p:sldId id="306" r:id="rId31"/>
    <p:sldId id="305" r:id="rId32"/>
    <p:sldId id="296" r:id="rId33"/>
    <p:sldId id="295" r:id="rId34"/>
    <p:sldId id="294" r:id="rId35"/>
    <p:sldId id="292" r:id="rId36"/>
    <p:sldId id="291" r:id="rId37"/>
    <p:sldId id="290" r:id="rId38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BEF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C5A07A-0F6F-4272-9B72-92EF9E025E17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D2E062-03F4-4363-92A4-4DB48CBC64C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1138DA1-B1CF-4D95-B698-04863E03D650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D704045-4DC2-4DAB-9AED-0465F8AD968C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E086856-4FCE-4345-B579-F1EA001AD2D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AA2B85D-0305-42A5-BB0F-1932E6B57D67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F5E491B-C29E-4B1C-A092-E441ED0C78A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B139D8A-A943-4D0B-B727-18AFCC184D85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04A6330-FED5-4ED8-9496-CA2A1B4B9DC5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0315E4-C281-45D6-8D63-CB42F2662C5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29885FB-0930-4F86-9AA6-46A023C8A7DC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094EB743-33A7-4EFC-B052-C8DF1706FFC2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11.xml"/><Relationship Id="rId2" Type="http://schemas.openxmlformats.org/officeDocument/2006/relationships/slide" Target="slide4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8.xml"/><Relationship Id="rId5" Type="http://schemas.openxmlformats.org/officeDocument/2006/relationships/slide" Target="slide24.xml"/><Relationship Id="rId4" Type="http://schemas.openxmlformats.org/officeDocument/2006/relationships/slide" Target="slide2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2" Type="http://schemas.openxmlformats.org/officeDocument/2006/relationships/slide" Target="slide6.xml"/><Relationship Id="rId1" Type="http://schemas.openxmlformats.org/officeDocument/2006/relationships/slideLayout" Target="../slideLayouts/slideLayout2.xml"/><Relationship Id="rId5" Type="http://schemas.openxmlformats.org/officeDocument/2006/relationships/slide" Target="slide3.xml"/><Relationship Id="rId4" Type="http://schemas.openxmlformats.org/officeDocument/2006/relationships/slide" Target="slide1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slide" Target="slide5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" Target="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" Target="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hyperlink" Target="http://scholar.urc.ac.ru/courses/English/gref/numeral/numeral.html.ru" TargetMode="External"/><Relationship Id="rId3" Type="http://schemas.openxmlformats.org/officeDocument/2006/relationships/hyperlink" Target="http://www.homeenglish.ru/index.htm" TargetMode="External"/><Relationship Id="rId7" Type="http://schemas.openxmlformats.org/officeDocument/2006/relationships/hyperlink" Target="http://www.study-english.info/numeral.php" TargetMode="External"/><Relationship Id="rId2" Type="http://schemas.openxmlformats.org/officeDocument/2006/relationships/hyperlink" Target="http://www.alleng.ru/mybook/3gram/4num1.htm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miksike.net/docs/5klass/russkij/5-5-4-1.htm" TargetMode="External"/><Relationship Id="rId5" Type="http://schemas.openxmlformats.org/officeDocument/2006/relationships/hyperlink" Target="http://www.english-german.ru/?p=1145" TargetMode="External"/><Relationship Id="rId4" Type="http://schemas.openxmlformats.org/officeDocument/2006/relationships/hyperlink" Target="http://engmaster.ru/rule/701" TargetMode="Externa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hyperlink" Target="http://allforchildren.ru/pictures/mult.php?page=3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0">
              <a:srgbClr val="DDEBCF">
                <a:alpha val="13000"/>
              </a:srgbClr>
            </a:gs>
            <a:gs pos="50000">
              <a:srgbClr val="9CB86E"/>
            </a:gs>
            <a:gs pos="100000">
              <a:srgbClr val="156B13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685800" y="571481"/>
            <a:ext cx="7772400" cy="1357321"/>
          </a:xfrm>
        </p:spPr>
        <p:txBody>
          <a:bodyPr/>
          <a:lstStyle/>
          <a:p>
            <a:r>
              <a:rPr lang="ru-RU" b="1" dirty="0" smtClean="0">
                <a:ln w="19050">
                  <a:solidFill>
                    <a:srgbClr val="FFFF00"/>
                  </a:solidFill>
                </a:ln>
                <a:gradFill flip="none" rotWithShape="1">
                  <a:gsLst>
                    <a:gs pos="0">
                      <a:srgbClr val="A603AB"/>
                    </a:gs>
                    <a:gs pos="21001">
                      <a:srgbClr val="0819FB"/>
                    </a:gs>
                    <a:gs pos="35001">
                      <a:srgbClr val="1A8D48"/>
                    </a:gs>
                    <a:gs pos="52000">
                      <a:srgbClr val="FFFF00"/>
                    </a:gs>
                    <a:gs pos="73000">
                      <a:srgbClr val="EE3F17"/>
                    </a:gs>
                    <a:gs pos="88000">
                      <a:srgbClr val="E81766"/>
                    </a:gs>
                    <a:gs pos="100000">
                      <a:srgbClr val="A603AB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</a:rPr>
              <a:t>«Интерактивная мозаика</a:t>
            </a:r>
            <a:r>
              <a:rPr lang="ru-RU" b="1" dirty="0" smtClean="0">
                <a:ln w="19050">
                  <a:solidFill>
                    <a:srgbClr val="FFFF00"/>
                  </a:solidFill>
                </a:ln>
                <a:gradFill>
                  <a:gsLst>
                    <a:gs pos="0">
                      <a:srgbClr val="A603AB"/>
                    </a:gs>
                    <a:gs pos="21001">
                      <a:srgbClr val="0819FB"/>
                    </a:gs>
                    <a:gs pos="35001">
                      <a:srgbClr val="1A8D48"/>
                    </a:gs>
                    <a:gs pos="52000">
                      <a:srgbClr val="FFFF00"/>
                    </a:gs>
                    <a:gs pos="73000">
                      <a:srgbClr val="EE3F17"/>
                    </a:gs>
                    <a:gs pos="88000">
                      <a:srgbClr val="E81766"/>
                    </a:gs>
                    <a:gs pos="100000">
                      <a:srgbClr val="A603AB"/>
                    </a:gs>
                  </a:gsLst>
                  <a:lin ang="5400000" scaled="0"/>
                </a:gradFill>
              </a:rPr>
              <a:t>»</a:t>
            </a:r>
            <a:r>
              <a:rPr lang="ru-RU" b="1" smtClean="0">
                <a:ln w="19050">
                  <a:solidFill>
                    <a:srgbClr val="FFFF00"/>
                  </a:solidFill>
                </a:ln>
                <a:blipFill>
                  <a:blip r:embed="rId2"/>
                  <a:tile tx="0" ty="0" sx="100000" sy="100000" flip="none" algn="tl"/>
                </a:blipFill>
              </a:rPr>
              <a:t/>
            </a:r>
            <a:br>
              <a:rPr lang="ru-RU" b="1" smtClean="0">
                <a:ln w="19050">
                  <a:solidFill>
                    <a:srgbClr val="FFFF00"/>
                  </a:solidFill>
                </a:ln>
                <a:blipFill>
                  <a:blip r:embed="rId2"/>
                  <a:tile tx="0" ty="0" sx="100000" sy="100000" flip="none" algn="tl"/>
                </a:blipFill>
              </a:rPr>
            </a:br>
            <a:endParaRPr lang="ru-RU" dirty="0"/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1371600" y="2000240"/>
            <a:ext cx="7200928" cy="4500594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667000" y="1949631"/>
            <a:ext cx="3810000" cy="476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0">
              <a:srgbClr val="DDEBCF">
                <a:alpha val="13000"/>
              </a:srgbClr>
            </a:gs>
            <a:gs pos="50000">
              <a:srgbClr val="9CB86E"/>
            </a:gs>
            <a:gs pos="100000">
              <a:srgbClr val="156B13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0"/>
          <p:cNvSpPr>
            <a:spLocks noGrp="1"/>
          </p:cNvSpPr>
          <p:nvPr>
            <p:ph type="title"/>
          </p:nvPr>
        </p:nvSpPr>
        <p:spPr>
          <a:xfrm>
            <a:off x="428596" y="1000108"/>
            <a:ext cx="8229600" cy="2286016"/>
          </a:xfrm>
        </p:spPr>
        <p:txBody>
          <a:bodyPr/>
          <a:lstStyle/>
          <a:p>
            <a:r>
              <a:rPr lang="en-US" sz="6000" b="1" cap="all" dirty="0" smtClean="0">
                <a:ln w="38100" cmpd="sng">
                  <a:solidFill>
                    <a:srgbClr val="FF0000"/>
                  </a:solidFill>
                  <a:prstDash val="solid"/>
                </a:ln>
                <a:solidFill>
                  <a:srgbClr val="FFFF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The Numerals</a:t>
            </a:r>
            <a:r>
              <a:rPr lang="ru-RU" sz="6000" b="1" cap="all" dirty="0" smtClean="0">
                <a:ln w="38100" cmpd="sng">
                  <a:solidFill>
                    <a:srgbClr val="FF0000"/>
                  </a:solidFill>
                  <a:prstDash val="solid"/>
                </a:ln>
                <a:solidFill>
                  <a:srgbClr val="FFFF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/>
            </a:r>
            <a:br>
              <a:rPr lang="ru-RU" sz="6000" b="1" cap="all" dirty="0" smtClean="0">
                <a:ln w="38100" cmpd="sng">
                  <a:solidFill>
                    <a:srgbClr val="FF0000"/>
                  </a:solidFill>
                  <a:prstDash val="solid"/>
                </a:ln>
                <a:solidFill>
                  <a:srgbClr val="FFFF00"/>
                </a:solidFill>
                <a:effectLst>
                  <a:reflection blurRad="12700" stA="28000" endPos="45000" dist="1000" dir="5400000" sy="-100000" algn="bl" rotWithShape="0"/>
                </a:effectLst>
              </a:rPr>
            </a:br>
            <a:r>
              <a:rPr lang="ru-RU" sz="6000" dirty="0" smtClean="0"/>
              <a:t> </a:t>
            </a:r>
            <a:r>
              <a:rPr lang="ru-RU" sz="3600" b="1" dirty="0" smtClean="0">
                <a:ln>
                  <a:solidFill>
                    <a:srgbClr val="FFFF00"/>
                  </a:solidFill>
                </a:ln>
                <a:solidFill>
                  <a:srgbClr val="FF0000"/>
                </a:solidFill>
              </a:rPr>
              <a:t>обозначает количество или порядок предметов при счете</a:t>
            </a:r>
            <a:r>
              <a:rPr lang="ru-RU" sz="6000" dirty="0" smtClean="0"/>
              <a:t/>
            </a:r>
            <a:br>
              <a:rPr lang="ru-RU" sz="6000" dirty="0" smtClean="0"/>
            </a:br>
            <a:endParaRPr lang="ru-RU" sz="6000" dirty="0">
              <a:ln w="38100" cmpd="sng">
                <a:solidFill>
                  <a:srgbClr val="FF0000"/>
                </a:solidFill>
                <a:prstDash val="solid"/>
              </a:ln>
              <a:solidFill>
                <a:srgbClr val="FFFF00"/>
              </a:solidFill>
            </a:endParaRPr>
          </a:p>
        </p:txBody>
      </p:sp>
      <p:pic>
        <p:nvPicPr>
          <p:cNvPr id="13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clrChange>
              <a:clrFrom>
                <a:srgbClr val="FFFDFD"/>
              </a:clrFrom>
              <a:clrTo>
                <a:srgbClr val="FFFDF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71604" y="3857628"/>
            <a:ext cx="875116" cy="1500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Picture 4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CFC"/>
              </a:clrFrom>
              <a:clrTo>
                <a:srgbClr val="FFFCFC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714612" y="5072074"/>
            <a:ext cx="714377" cy="9525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" name="Picture 5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CFC"/>
              </a:clrFrom>
              <a:clrTo>
                <a:srgbClr val="FFFCFC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786182" y="4286256"/>
            <a:ext cx="857256" cy="11689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" name="Picture 6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DFC"/>
              </a:clrFrom>
              <a:clrTo>
                <a:srgbClr val="FFFDFC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786314" y="5357826"/>
            <a:ext cx="857256" cy="1143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7" name="Picture 7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CFB"/>
              </a:clrFrom>
              <a:clrTo>
                <a:srgbClr val="FFFCFB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000760" y="4143380"/>
            <a:ext cx="857256" cy="1143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Управляющая кнопка: далее 7">
            <a:hlinkClick r:id="" action="ppaction://hlinkshowjump?jump=nextslide" highlightClick="1"/>
          </p:cNvPr>
          <p:cNvSpPr/>
          <p:nvPr/>
        </p:nvSpPr>
        <p:spPr>
          <a:xfrm>
            <a:off x="7358082" y="5643578"/>
            <a:ext cx="1071570" cy="928694"/>
          </a:xfrm>
          <a:prstGeom prst="actionButtonForwardNext">
            <a:avLst/>
          </a:prstGeom>
          <a:gradFill flip="none" rotWithShape="1"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path path="shape">
              <a:fillToRect l="50000" t="50000" r="50000" b="50000"/>
            </a:path>
            <a:tileRect/>
          </a:gra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8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5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9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3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1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0">
              <a:srgbClr val="DDEBCF">
                <a:alpha val="13000"/>
              </a:srgbClr>
            </a:gs>
            <a:gs pos="50000">
              <a:srgbClr val="9CB86E"/>
            </a:gs>
            <a:gs pos="100000">
              <a:srgbClr val="156B13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14356"/>
            <a:ext cx="8229600" cy="1143008"/>
          </a:xfrm>
        </p:spPr>
        <p:txBody>
          <a:bodyPr/>
          <a:lstStyle/>
          <a:p>
            <a:r>
              <a:rPr lang="ru-RU" b="1" dirty="0" smtClean="0">
                <a:ln w="28575">
                  <a:solidFill>
                    <a:srgbClr val="00B050"/>
                  </a:solidFill>
                </a:ln>
                <a:solidFill>
                  <a:srgbClr val="C00000"/>
                </a:solidFill>
              </a:rPr>
              <a:t>СОДЕРЖАНИЕ:</a:t>
            </a:r>
            <a:endParaRPr lang="ru-RU" b="1" dirty="0">
              <a:ln w="28575">
                <a:solidFill>
                  <a:srgbClr val="00B050"/>
                </a:solidFill>
              </a:ln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ru-RU" dirty="0"/>
          </a:p>
        </p:txBody>
      </p:sp>
      <p:sp>
        <p:nvSpPr>
          <p:cNvPr id="5" name="Багетная рамка 4"/>
          <p:cNvSpPr/>
          <p:nvPr/>
        </p:nvSpPr>
        <p:spPr>
          <a:xfrm>
            <a:off x="714348" y="2714620"/>
            <a:ext cx="2500330" cy="1571636"/>
          </a:xfrm>
          <a:prstGeom prst="bevel">
            <a:avLst/>
          </a:prstGeom>
          <a:gradFill flip="none" rotWithShape="1"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path path="shape">
              <a:fillToRect l="50000" t="50000" r="50000" b="50000"/>
            </a:path>
            <a:tileRect/>
          </a:gra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1">
                    <a:lumMod val="95000"/>
                    <a:lumOff val="5000"/>
                  </a:schemeClr>
                </a:solidFill>
                <a:hlinkClick r:id="rId2" action="ppaction://hlinksldjump"/>
              </a:rPr>
              <a:t>Количественные</a:t>
            </a:r>
            <a:endParaRPr lang="ru-RU" sz="2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" name="Багетная рамка 5"/>
          <p:cNvSpPr/>
          <p:nvPr/>
        </p:nvSpPr>
        <p:spPr>
          <a:xfrm>
            <a:off x="3714744" y="2714620"/>
            <a:ext cx="2071702" cy="1643074"/>
          </a:xfrm>
          <a:prstGeom prst="bevel">
            <a:avLst/>
          </a:prstGeom>
          <a:gradFill flip="none" rotWithShape="1"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path path="shape">
              <a:fillToRect l="50000" t="50000" r="50000" b="50000"/>
            </a:path>
            <a:tileRect/>
          </a:gra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>
            <a:normAutofit/>
          </a:bodyPr>
          <a:lstStyle/>
          <a:p>
            <a:pPr algn="ctr"/>
            <a:r>
              <a:rPr lang="ru-RU" sz="2400" b="1" dirty="0">
                <a:solidFill>
                  <a:srgbClr val="92D050"/>
                </a:solidFill>
                <a:hlinkClick r:id="rId3" action="ppaction://hlinksldjump"/>
              </a:rPr>
              <a:t>Порядковые</a:t>
            </a:r>
            <a:endParaRPr lang="ru-RU" sz="2400" b="1" dirty="0">
              <a:solidFill>
                <a:srgbClr val="92D050"/>
              </a:solidFill>
            </a:endParaRPr>
          </a:p>
        </p:txBody>
      </p:sp>
      <p:sp>
        <p:nvSpPr>
          <p:cNvPr id="7" name="Багетная рамка 6"/>
          <p:cNvSpPr/>
          <p:nvPr/>
        </p:nvSpPr>
        <p:spPr>
          <a:xfrm>
            <a:off x="1357290" y="4643446"/>
            <a:ext cx="2500330" cy="1500198"/>
          </a:xfrm>
          <a:prstGeom prst="bevel">
            <a:avLst/>
          </a:prstGeom>
          <a:gradFill flip="none" rotWithShape="1"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path path="shape">
              <a:fillToRect l="50000" t="50000" r="50000" b="50000"/>
            </a:path>
            <a:tileRect/>
          </a:gra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</a:rPr>
              <a:t>Роль в </a:t>
            </a:r>
            <a:r>
              <a:rPr lang="ru-RU" sz="2000" b="1" dirty="0" smtClean="0">
                <a:solidFill>
                  <a:srgbClr val="92D050"/>
                </a:solidFill>
                <a:hlinkClick r:id="rId4" action="ppaction://hlinksldjump"/>
              </a:rPr>
              <a:t>предложении</a:t>
            </a:r>
            <a:endParaRPr lang="ru-RU" sz="2000" b="1" dirty="0">
              <a:solidFill>
                <a:srgbClr val="92D050"/>
              </a:solidFill>
            </a:endParaRPr>
          </a:p>
        </p:txBody>
      </p:sp>
      <p:sp>
        <p:nvSpPr>
          <p:cNvPr id="8" name="Багетная рамка 7"/>
          <p:cNvSpPr/>
          <p:nvPr/>
        </p:nvSpPr>
        <p:spPr>
          <a:xfrm>
            <a:off x="4500562" y="4572008"/>
            <a:ext cx="2714644" cy="1500198"/>
          </a:xfrm>
          <a:prstGeom prst="bevel">
            <a:avLst/>
          </a:prstGeom>
          <a:gradFill flip="none" rotWithShape="1"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path path="shape">
              <a:fillToRect l="50000" t="50000" r="50000" b="50000"/>
            </a:path>
            <a:tileRect/>
          </a:gra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92D050"/>
                </a:solidFill>
                <a:hlinkClick r:id="rId5" action="ppaction://hlinksldjump"/>
              </a:rPr>
              <a:t>Упражнения</a:t>
            </a:r>
            <a:endParaRPr lang="ru-RU" sz="2400" b="1" dirty="0">
              <a:solidFill>
                <a:srgbClr val="92D050"/>
              </a:solidFill>
            </a:endParaRPr>
          </a:p>
        </p:txBody>
      </p:sp>
      <p:sp>
        <p:nvSpPr>
          <p:cNvPr id="9" name="Багетная рамка 8"/>
          <p:cNvSpPr/>
          <p:nvPr/>
        </p:nvSpPr>
        <p:spPr>
          <a:xfrm>
            <a:off x="6286512" y="2714620"/>
            <a:ext cx="2143140" cy="1643074"/>
          </a:xfrm>
          <a:prstGeom prst="bevel">
            <a:avLst/>
          </a:prstGeom>
          <a:gradFill flip="none" rotWithShape="1"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path path="shape">
              <a:fillToRect l="50000" t="50000" r="50000" b="50000"/>
            </a:path>
            <a:tileRect/>
          </a:gra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92D050"/>
                </a:solidFill>
                <a:hlinkClick r:id="rId6" action="ppaction://hlinksldjump"/>
              </a:rPr>
              <a:t>Дроби</a:t>
            </a:r>
            <a:endParaRPr lang="ru-RU" sz="2400" b="1" dirty="0">
              <a:solidFill>
                <a:srgbClr val="92D050"/>
              </a:solidFill>
            </a:endParaRPr>
          </a:p>
        </p:txBody>
      </p:sp>
      <p:sp>
        <p:nvSpPr>
          <p:cNvPr id="10" name="Стрелка вправо 9"/>
          <p:cNvSpPr/>
          <p:nvPr/>
        </p:nvSpPr>
        <p:spPr>
          <a:xfrm>
            <a:off x="3286116" y="3429000"/>
            <a:ext cx="428628" cy="428628"/>
          </a:xfrm>
          <a:prstGeom prst="rightArrow">
            <a:avLst/>
          </a:prstGeom>
          <a:gradFill flip="none" rotWithShape="1"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path path="shape">
              <a:fillToRect l="50000" t="50000" r="50000" b="50000"/>
            </a:path>
            <a:tileRect/>
          </a:gra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трелка вправо 10"/>
          <p:cNvSpPr/>
          <p:nvPr/>
        </p:nvSpPr>
        <p:spPr>
          <a:xfrm>
            <a:off x="5857884" y="3571876"/>
            <a:ext cx="357190" cy="428628"/>
          </a:xfrm>
          <a:prstGeom prst="rightArrow">
            <a:avLst/>
          </a:prstGeom>
          <a:gradFill flip="none" rotWithShape="1"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path path="shape">
              <a:fillToRect l="50000" t="50000" r="50000" b="50000"/>
            </a:path>
            <a:tileRect/>
          </a:gra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 вправо 11"/>
          <p:cNvSpPr/>
          <p:nvPr/>
        </p:nvSpPr>
        <p:spPr>
          <a:xfrm>
            <a:off x="3929058" y="5357826"/>
            <a:ext cx="500066" cy="428628"/>
          </a:xfrm>
          <a:prstGeom prst="rightArrow">
            <a:avLst/>
          </a:prstGeom>
          <a:gradFill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5400000" scaled="0"/>
          </a:gra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0">
              <a:srgbClr val="DDEBCF">
                <a:alpha val="13000"/>
              </a:srgbClr>
            </a:gs>
            <a:gs pos="50000">
              <a:srgbClr val="9CB86E"/>
            </a:gs>
            <a:gs pos="100000">
              <a:srgbClr val="156B13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928670"/>
            <a:ext cx="8229600" cy="1714512"/>
          </a:xfrm>
        </p:spPr>
        <p:txBody>
          <a:bodyPr/>
          <a:lstStyle/>
          <a:p>
            <a:r>
              <a:rPr lang="ru-RU" b="1" dirty="0" smtClean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rgbClr val="C00000"/>
                </a:solidFill>
              </a:rPr>
              <a:t>Количественные </a:t>
            </a:r>
            <a:br>
              <a:rPr lang="ru-RU" b="1" dirty="0" smtClean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rgbClr val="C00000"/>
                </a:solidFill>
              </a:rPr>
            </a:br>
            <a:r>
              <a:rPr lang="ru-RU" b="1" dirty="0" err="1" smtClean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rgbClr val="C00000"/>
                </a:solidFill>
              </a:rPr>
              <a:t>Cardinal</a:t>
            </a:r>
            <a:r>
              <a:rPr lang="ru-RU" b="1" dirty="0" smtClean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b="1" dirty="0" err="1" smtClean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rgbClr val="C00000"/>
                </a:solidFill>
              </a:rPr>
              <a:t>Numerals</a:t>
            </a:r>
            <a:r>
              <a:rPr lang="en-US" b="1" dirty="0" smtClean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rgbClr val="C00000"/>
                </a:solidFill>
              </a:rPr>
              <a:t/>
            </a:r>
            <a:br>
              <a:rPr lang="en-US" b="1" dirty="0" smtClean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rgbClr val="C00000"/>
                </a:solidFill>
              </a:rPr>
            </a:br>
            <a:r>
              <a:rPr lang="en-US" dirty="0" smtClean="0"/>
              <a:t>  </a:t>
            </a:r>
            <a:br>
              <a:rPr lang="en-US" dirty="0" smtClean="0"/>
            </a:b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pPr>
              <a:buNone/>
            </a:pPr>
            <a:r>
              <a:rPr lang="ru-RU" b="1" dirty="0" smtClean="0"/>
              <a:t>обозначают количество</a:t>
            </a:r>
            <a:endParaRPr lang="en-US" b="1" dirty="0" smtClean="0"/>
          </a:p>
          <a:p>
            <a:pPr>
              <a:buNone/>
            </a:pPr>
            <a:r>
              <a:rPr lang="ru-RU" b="1" dirty="0" smtClean="0"/>
              <a:t>отвечают на вопрос </a:t>
            </a:r>
            <a:r>
              <a:rPr lang="ru-RU" sz="4000" b="1" i="1" dirty="0" err="1" smtClean="0">
                <a:ln>
                  <a:solidFill>
                    <a:srgbClr val="002060"/>
                  </a:solidFill>
                </a:ln>
                <a:solidFill>
                  <a:srgbClr val="C00000"/>
                </a:solidFill>
              </a:rPr>
              <a:t>how</a:t>
            </a:r>
            <a:r>
              <a:rPr lang="ru-RU" sz="4000" b="1" i="1" dirty="0" smtClean="0">
                <a:ln>
                  <a:solidFill>
                    <a:srgbClr val="00206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4000" b="1" i="1" dirty="0" err="1" smtClean="0">
                <a:ln>
                  <a:solidFill>
                    <a:srgbClr val="002060"/>
                  </a:solidFill>
                </a:ln>
                <a:solidFill>
                  <a:srgbClr val="C00000"/>
                </a:solidFill>
              </a:rPr>
              <a:t>many</a:t>
            </a:r>
            <a:r>
              <a:rPr lang="ru-RU" sz="4000" b="1" i="1" dirty="0" smtClean="0">
                <a:ln>
                  <a:solidFill>
                    <a:srgbClr val="002060"/>
                  </a:solidFill>
                </a:ln>
                <a:solidFill>
                  <a:srgbClr val="C00000"/>
                </a:solidFill>
              </a:rPr>
              <a:t>?</a:t>
            </a:r>
            <a:endParaRPr lang="en-US" sz="4000" b="1" i="1" dirty="0" smtClean="0">
              <a:ln>
                <a:solidFill>
                  <a:srgbClr val="002060"/>
                </a:solidFill>
              </a:ln>
              <a:solidFill>
                <a:srgbClr val="C00000"/>
              </a:solidFill>
            </a:endParaRPr>
          </a:p>
          <a:p>
            <a:pPr>
              <a:buNone/>
            </a:pPr>
            <a:r>
              <a:rPr lang="en-US" dirty="0" smtClean="0"/>
              <a:t> </a:t>
            </a:r>
          </a:p>
          <a:p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ru-RU" dirty="0" smtClean="0"/>
              <a:t>           </a:t>
            </a:r>
            <a:r>
              <a:rPr lang="en-US" dirty="0" smtClean="0"/>
              <a:t> </a:t>
            </a:r>
            <a:endParaRPr lang="ru-RU" sz="4400" b="1" dirty="0" smtClean="0">
              <a:ln>
                <a:solidFill>
                  <a:srgbClr val="C00000"/>
                </a:solidFill>
              </a:ln>
              <a:solidFill>
                <a:srgbClr val="C00000"/>
              </a:solidFill>
            </a:endParaRPr>
          </a:p>
          <a:p>
            <a:endParaRPr lang="ru-RU" dirty="0" smtClean="0"/>
          </a:p>
        </p:txBody>
      </p:sp>
      <p:sp>
        <p:nvSpPr>
          <p:cNvPr id="7" name="Содержимое 6"/>
          <p:cNvSpPr>
            <a:spLocks noGrp="1"/>
          </p:cNvSpPr>
          <p:nvPr>
            <p:ph sz="half" idx="4294967295"/>
          </p:nvPr>
        </p:nvSpPr>
        <p:spPr>
          <a:xfrm>
            <a:off x="5105400" y="1600200"/>
            <a:ext cx="4038600" cy="4525963"/>
          </a:xfrm>
        </p:spPr>
        <p:txBody>
          <a:bodyPr/>
          <a:lstStyle/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pPr>
              <a:buNone/>
            </a:pPr>
            <a:r>
              <a:rPr lang="en-US" sz="4400" b="1" dirty="0" smtClean="0">
                <a:ln>
                  <a:solidFill>
                    <a:srgbClr val="002060"/>
                  </a:solidFill>
                </a:ln>
                <a:solidFill>
                  <a:srgbClr val="C00000"/>
                </a:solidFill>
              </a:rPr>
              <a:t>two books</a:t>
            </a:r>
            <a:endParaRPr lang="ru-RU" sz="4400" dirty="0" smtClean="0">
              <a:ln>
                <a:solidFill>
                  <a:srgbClr val="002060"/>
                </a:solidFill>
              </a:ln>
            </a:endParaRPr>
          </a:p>
          <a:p>
            <a:endParaRPr lang="ru-RU" dirty="0"/>
          </a:p>
        </p:txBody>
      </p:sp>
      <p:grpSp>
        <p:nvGrpSpPr>
          <p:cNvPr id="11" name="Группа 10"/>
          <p:cNvGrpSpPr/>
          <p:nvPr/>
        </p:nvGrpSpPr>
        <p:grpSpPr>
          <a:xfrm>
            <a:off x="1357290" y="3786190"/>
            <a:ext cx="3700472" cy="2290764"/>
            <a:chOff x="2500298" y="2428868"/>
            <a:chExt cx="3700472" cy="2290764"/>
          </a:xfrm>
          <a:effectLst>
            <a:glow rad="228600">
              <a:schemeClr val="accent4">
                <a:satMod val="175000"/>
                <a:alpha val="40000"/>
              </a:schemeClr>
            </a:glow>
          </a:effectLst>
        </p:grpSpPr>
        <p:pic>
          <p:nvPicPr>
            <p:cNvPr id="1026" name="Рисунок 5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2500298" y="2428868"/>
              <a:ext cx="2343150" cy="20764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" name="Рисунок 5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3857620" y="2643182"/>
              <a:ext cx="2343150" cy="20764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9" name="Управляющая кнопка: далее 8">
            <a:hlinkClick r:id="" action="ppaction://hlinkshowjump?jump=nextslide" highlightClick="1"/>
          </p:cNvPr>
          <p:cNvSpPr/>
          <p:nvPr/>
        </p:nvSpPr>
        <p:spPr>
          <a:xfrm>
            <a:off x="7358082" y="5715016"/>
            <a:ext cx="1214446" cy="928694"/>
          </a:xfrm>
          <a:prstGeom prst="actionButtonForwardNext">
            <a:avLst/>
          </a:prstGeom>
          <a:gradFill flip="none" rotWithShape="1"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path path="shape">
              <a:fillToRect l="50000" t="50000" r="50000" b="50000"/>
            </a:path>
            <a:tileRect/>
          </a:gra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4" dur="8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5" dur="8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8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1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2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0">
              <a:srgbClr val="DDEBCF">
                <a:alpha val="13000"/>
              </a:srgbClr>
            </a:gs>
            <a:gs pos="50000">
              <a:srgbClr val="9CB86E"/>
            </a:gs>
            <a:gs pos="100000">
              <a:srgbClr val="156B13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42918"/>
            <a:ext cx="8229600" cy="1285884"/>
          </a:xfrm>
        </p:spPr>
        <p:txBody>
          <a:bodyPr/>
          <a:lstStyle/>
          <a:p>
            <a:r>
              <a:rPr lang="ru-RU" b="1" i="1" dirty="0" smtClean="0">
                <a:ln>
                  <a:solidFill>
                    <a:schemeClr val="tx2">
                      <a:lumMod val="95000"/>
                      <a:lumOff val="5000"/>
                    </a:schemeClr>
                  </a:solidFill>
                </a:ln>
                <a:solidFill>
                  <a:srgbClr val="C00000"/>
                </a:solidFill>
              </a:rPr>
              <a:t>По своей структуре числительные делятся на:</a:t>
            </a:r>
            <a:br>
              <a:rPr lang="ru-RU" b="1" i="1" dirty="0" smtClean="0">
                <a:ln>
                  <a:solidFill>
                    <a:schemeClr val="tx2">
                      <a:lumMod val="95000"/>
                      <a:lumOff val="5000"/>
                    </a:schemeClr>
                  </a:solidFill>
                </a:ln>
                <a:solidFill>
                  <a:srgbClr val="C00000"/>
                </a:solidFill>
              </a:rPr>
            </a:br>
            <a:endParaRPr lang="ru-RU" b="1" i="1" dirty="0">
              <a:ln>
                <a:solidFill>
                  <a:schemeClr val="tx2">
                    <a:lumMod val="95000"/>
                    <a:lumOff val="5000"/>
                  </a:schemeClr>
                </a:solidFill>
              </a:ln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sz="4000" b="1" dirty="0" smtClean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rgbClr val="FF0000"/>
                </a:solidFill>
              </a:rPr>
              <a:t>  </a:t>
            </a:r>
            <a:r>
              <a:rPr lang="ru-RU" sz="4000" b="1" dirty="0" smtClean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rgbClr val="FF0000"/>
                </a:solidFill>
              </a:rPr>
              <a:t>простые</a:t>
            </a:r>
            <a:r>
              <a:rPr lang="en-US" sz="4000" b="1" dirty="0" smtClean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rgbClr val="FF0000"/>
                </a:solidFill>
              </a:rPr>
              <a:t> – </a:t>
            </a:r>
            <a:r>
              <a:rPr lang="ru-RU" sz="4000" b="1" dirty="0" smtClean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rgbClr val="FF0000"/>
                </a:solidFill>
              </a:rPr>
              <a:t>от 1 до 12 </a:t>
            </a:r>
            <a:endParaRPr lang="en-US" sz="4000" b="1" dirty="0" smtClean="0"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  <a:solidFill>
                <a:srgbClr val="FF0000"/>
              </a:solidFill>
            </a:endParaRPr>
          </a:p>
          <a:p>
            <a:pPr>
              <a:buNone/>
            </a:pPr>
            <a:r>
              <a:rPr lang="en-US" sz="4000" b="1" dirty="0" smtClean="0"/>
              <a:t> </a:t>
            </a:r>
            <a:r>
              <a:rPr lang="ru-RU" sz="4000" b="1" dirty="0" smtClean="0"/>
              <a:t> </a:t>
            </a:r>
            <a:r>
              <a:rPr lang="ru-RU" sz="4000" b="1" dirty="0" smtClean="0">
                <a:ln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0000"/>
                </a:solidFill>
              </a:rPr>
              <a:t>производные – от 13 до 19 и десятки </a:t>
            </a:r>
            <a:endParaRPr lang="en-US" sz="4000" b="1" dirty="0" smtClean="0">
              <a:ln>
                <a:solidFill>
                  <a:schemeClr val="tx1">
                    <a:lumMod val="85000"/>
                    <a:lumOff val="15000"/>
                  </a:schemeClr>
                </a:solidFill>
              </a:ln>
              <a:solidFill>
                <a:srgbClr val="FF0000"/>
              </a:solidFill>
            </a:endParaRPr>
          </a:p>
          <a:p>
            <a:pPr>
              <a:buNone/>
            </a:pPr>
            <a:r>
              <a:rPr lang="ru-RU" sz="4000" b="1" dirty="0" smtClean="0"/>
              <a:t> </a:t>
            </a:r>
            <a:r>
              <a:rPr lang="en-US" sz="4000" b="1" dirty="0" smtClean="0"/>
              <a:t> </a:t>
            </a:r>
            <a:r>
              <a:rPr lang="ru-RU" sz="4000" b="1" dirty="0" smtClean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rgbClr val="FF0000"/>
                </a:solidFill>
              </a:rPr>
              <a:t>составные</a:t>
            </a:r>
            <a:r>
              <a:rPr lang="en-US" sz="4000" b="1" dirty="0" smtClean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4000" b="1" dirty="0" smtClean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rgbClr val="FF0000"/>
                </a:solidFill>
              </a:rPr>
              <a:t>- десятки с единицами и числа более сотни </a:t>
            </a:r>
            <a:endParaRPr lang="ru-RU" sz="4000" b="1" dirty="0"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  <a:solidFill>
                <a:srgbClr val="FF0000"/>
              </a:solidFill>
            </a:endParaRPr>
          </a:p>
        </p:txBody>
      </p:sp>
      <p:sp>
        <p:nvSpPr>
          <p:cNvPr id="5" name="Багетная рамка 4"/>
          <p:cNvSpPr/>
          <p:nvPr/>
        </p:nvSpPr>
        <p:spPr>
          <a:xfrm>
            <a:off x="6500826" y="1643050"/>
            <a:ext cx="1143008" cy="785818"/>
          </a:xfrm>
          <a:prstGeom prst="bevel">
            <a:avLst/>
          </a:prstGeom>
          <a:gradFill flip="none" rotWithShape="1"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path path="shape">
              <a:fillToRect l="50000" t="50000" r="50000" b="50000"/>
            </a:path>
            <a:tileRect/>
          </a:gra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rgbClr val="C00000"/>
                </a:solidFill>
                <a:hlinkClick r:id="rId2" action="ppaction://hlinksldjump"/>
              </a:rPr>
              <a:t>NEXT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6" name="Багетная рамка 5"/>
          <p:cNvSpPr/>
          <p:nvPr/>
        </p:nvSpPr>
        <p:spPr>
          <a:xfrm>
            <a:off x="3357554" y="3000372"/>
            <a:ext cx="1214446" cy="857256"/>
          </a:xfrm>
          <a:prstGeom prst="bevel">
            <a:avLst/>
          </a:prstGeom>
          <a:gradFill flip="none" rotWithShape="1"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path path="shape">
              <a:fillToRect l="50000" t="50000" r="50000" b="50000"/>
            </a:path>
            <a:tileRect/>
          </a:gra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rgbClr val="00B0F0"/>
                </a:solidFill>
                <a:hlinkClick r:id="rId3" action="ppaction://hlinksldjump"/>
              </a:rPr>
              <a:t>NEXT</a:t>
            </a:r>
            <a:endParaRPr lang="ru-RU" b="1" dirty="0">
              <a:solidFill>
                <a:srgbClr val="00B0F0"/>
              </a:solidFill>
            </a:endParaRPr>
          </a:p>
        </p:txBody>
      </p:sp>
      <p:sp>
        <p:nvSpPr>
          <p:cNvPr id="7" name="Багетная рамка 6"/>
          <p:cNvSpPr/>
          <p:nvPr/>
        </p:nvSpPr>
        <p:spPr>
          <a:xfrm>
            <a:off x="2928926" y="5000636"/>
            <a:ext cx="1214446" cy="857256"/>
          </a:xfrm>
          <a:prstGeom prst="bevel">
            <a:avLst/>
          </a:prstGeom>
          <a:gradFill flip="none" rotWithShape="1"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path path="shape">
              <a:fillToRect l="50000" t="50000" r="50000" b="50000"/>
            </a:path>
            <a:tileRect/>
          </a:gra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rgbClr val="00B0F0"/>
                </a:solidFill>
                <a:hlinkClick r:id="rId4" action="ppaction://hlinksldjump"/>
              </a:rPr>
              <a:t>NEXT</a:t>
            </a:r>
            <a:endParaRPr lang="ru-RU" b="1" dirty="0">
              <a:solidFill>
                <a:srgbClr val="00B0F0"/>
              </a:solidFill>
            </a:endParaRPr>
          </a:p>
        </p:txBody>
      </p:sp>
      <p:sp>
        <p:nvSpPr>
          <p:cNvPr id="8" name="Стрелка вверх 7">
            <a:hlinkClick r:id="rId5" action="ppaction://hlinksldjump"/>
          </p:cNvPr>
          <p:cNvSpPr/>
          <p:nvPr/>
        </p:nvSpPr>
        <p:spPr>
          <a:xfrm>
            <a:off x="7572396" y="4143380"/>
            <a:ext cx="928694" cy="1928826"/>
          </a:xfrm>
          <a:prstGeom prst="upArrow">
            <a:avLst/>
          </a:prstGeom>
          <a:gradFill flip="none" rotWithShape="1"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path path="shape">
              <a:fillToRect l="50000" t="50000" r="50000" b="50000"/>
            </a:path>
            <a:tileRect/>
          </a:gra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rgbClr val="00B050"/>
                </a:solidFill>
                <a:hlinkClick r:id="rId5" action="ppaction://hlinksldjump"/>
              </a:rPr>
              <a:t>BACK</a:t>
            </a:r>
            <a:endParaRPr lang="ru-RU" sz="2400" b="1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0">
              <a:srgbClr val="DDEBCF">
                <a:alpha val="13000"/>
              </a:srgbClr>
            </a:gs>
            <a:gs pos="50000">
              <a:srgbClr val="9CB86E"/>
            </a:gs>
            <a:gs pos="100000">
              <a:srgbClr val="156B13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i="1" dirty="0" smtClean="0">
                <a:ln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C00000"/>
                </a:solidFill>
              </a:rPr>
              <a:t>ПРОСТЫЕ ЧИСЛИТЕЛЬНЫЕ</a:t>
            </a:r>
            <a:endParaRPr lang="ru-RU" sz="3200" b="1" i="1" dirty="0">
              <a:ln>
                <a:solidFill>
                  <a:schemeClr val="tx1">
                    <a:lumMod val="85000"/>
                    <a:lumOff val="15000"/>
                  </a:schemeClr>
                </a:solidFill>
              </a:ln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sz="4000" b="1" dirty="0" smtClean="0">
                <a:ln>
                  <a:solidFill>
                    <a:schemeClr val="bg2">
                      <a:lumMod val="75000"/>
                    </a:schemeClr>
                  </a:solidFill>
                </a:ln>
                <a:solidFill>
                  <a:srgbClr val="FF0000"/>
                </a:solidFill>
              </a:rPr>
              <a:t>1     one </a:t>
            </a:r>
            <a:endParaRPr lang="ru-RU" sz="4000" b="1" dirty="0" smtClean="0">
              <a:ln>
                <a:solidFill>
                  <a:schemeClr val="bg2">
                    <a:lumMod val="75000"/>
                  </a:schemeClr>
                </a:solidFill>
              </a:ln>
              <a:solidFill>
                <a:srgbClr val="FF0000"/>
              </a:solidFill>
            </a:endParaRPr>
          </a:p>
          <a:p>
            <a:r>
              <a:rPr lang="en-US" sz="4000" b="1" dirty="0" smtClean="0">
                <a:ln>
                  <a:solidFill>
                    <a:schemeClr val="bg2">
                      <a:lumMod val="75000"/>
                    </a:schemeClr>
                  </a:solidFill>
                </a:ln>
                <a:solidFill>
                  <a:srgbClr val="FF0000"/>
                </a:solidFill>
              </a:rPr>
              <a:t>2     two </a:t>
            </a:r>
            <a:endParaRPr lang="ru-RU" sz="4000" b="1" dirty="0" smtClean="0">
              <a:ln>
                <a:solidFill>
                  <a:schemeClr val="bg2">
                    <a:lumMod val="75000"/>
                  </a:schemeClr>
                </a:solidFill>
              </a:ln>
              <a:solidFill>
                <a:srgbClr val="FF0000"/>
              </a:solidFill>
            </a:endParaRPr>
          </a:p>
          <a:p>
            <a:r>
              <a:rPr lang="en-US" sz="4000" b="1" dirty="0" smtClean="0">
                <a:ln>
                  <a:solidFill>
                    <a:schemeClr val="bg2">
                      <a:lumMod val="75000"/>
                    </a:schemeClr>
                  </a:solidFill>
                </a:ln>
                <a:solidFill>
                  <a:srgbClr val="FF0000"/>
                </a:solidFill>
              </a:rPr>
              <a:t>3     three </a:t>
            </a:r>
            <a:endParaRPr lang="ru-RU" sz="4000" b="1" dirty="0" smtClean="0">
              <a:ln>
                <a:solidFill>
                  <a:schemeClr val="bg2">
                    <a:lumMod val="75000"/>
                  </a:schemeClr>
                </a:solidFill>
              </a:ln>
              <a:solidFill>
                <a:srgbClr val="FF0000"/>
              </a:solidFill>
            </a:endParaRPr>
          </a:p>
          <a:p>
            <a:r>
              <a:rPr lang="en-US" sz="4000" b="1" dirty="0" smtClean="0">
                <a:ln>
                  <a:solidFill>
                    <a:schemeClr val="bg2">
                      <a:lumMod val="75000"/>
                    </a:schemeClr>
                  </a:solidFill>
                </a:ln>
                <a:solidFill>
                  <a:srgbClr val="FF0000"/>
                </a:solidFill>
              </a:rPr>
              <a:t>4     four </a:t>
            </a:r>
            <a:endParaRPr lang="ru-RU" sz="4000" b="1" dirty="0" smtClean="0">
              <a:ln>
                <a:solidFill>
                  <a:schemeClr val="bg2">
                    <a:lumMod val="75000"/>
                  </a:schemeClr>
                </a:solidFill>
              </a:ln>
              <a:solidFill>
                <a:srgbClr val="FF0000"/>
              </a:solidFill>
            </a:endParaRPr>
          </a:p>
          <a:p>
            <a:r>
              <a:rPr lang="en-US" sz="4000" b="1" dirty="0" smtClean="0">
                <a:ln>
                  <a:solidFill>
                    <a:schemeClr val="bg2">
                      <a:lumMod val="75000"/>
                    </a:schemeClr>
                  </a:solidFill>
                </a:ln>
                <a:solidFill>
                  <a:srgbClr val="FF0000"/>
                </a:solidFill>
              </a:rPr>
              <a:t>5     five </a:t>
            </a:r>
            <a:endParaRPr lang="ru-RU" sz="4000" b="1" dirty="0" smtClean="0">
              <a:ln>
                <a:solidFill>
                  <a:schemeClr val="bg2">
                    <a:lumMod val="75000"/>
                  </a:schemeClr>
                </a:solidFill>
              </a:ln>
              <a:solidFill>
                <a:srgbClr val="FF0000"/>
              </a:solidFill>
            </a:endParaRPr>
          </a:p>
          <a:p>
            <a:r>
              <a:rPr lang="en-US" sz="4000" b="1" dirty="0" smtClean="0">
                <a:ln>
                  <a:solidFill>
                    <a:schemeClr val="bg2">
                      <a:lumMod val="75000"/>
                    </a:schemeClr>
                  </a:solidFill>
                </a:ln>
                <a:solidFill>
                  <a:srgbClr val="FF0000"/>
                </a:solidFill>
              </a:rPr>
              <a:t>6     six</a:t>
            </a:r>
            <a:r>
              <a:rPr lang="en-US" sz="4000" b="1" dirty="0" smtClean="0"/>
              <a:t> </a:t>
            </a:r>
            <a:endParaRPr lang="ru-RU" sz="4000" b="1" dirty="0" smtClean="0"/>
          </a:p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sz="4000" b="1" dirty="0" smtClean="0"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solidFill>
                  <a:srgbClr val="FF0000"/>
                </a:solidFill>
              </a:rPr>
              <a:t>7     seven </a:t>
            </a:r>
            <a:endParaRPr lang="ru-RU" sz="4000" b="1" dirty="0" smtClean="0"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  <a:solidFill>
                <a:srgbClr val="FF0000"/>
              </a:solidFill>
            </a:endParaRPr>
          </a:p>
          <a:p>
            <a:r>
              <a:rPr lang="en-US" sz="4000" b="1" dirty="0" smtClean="0"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solidFill>
                  <a:srgbClr val="FF0000"/>
                </a:solidFill>
              </a:rPr>
              <a:t>8     eight </a:t>
            </a:r>
            <a:endParaRPr lang="ru-RU" sz="4000" b="1" dirty="0" smtClean="0"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  <a:solidFill>
                <a:srgbClr val="FF0000"/>
              </a:solidFill>
            </a:endParaRPr>
          </a:p>
          <a:p>
            <a:r>
              <a:rPr lang="en-US" sz="4000" b="1" dirty="0" smtClean="0"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solidFill>
                  <a:srgbClr val="FF0000"/>
                </a:solidFill>
              </a:rPr>
              <a:t>9     nine </a:t>
            </a:r>
            <a:endParaRPr lang="ru-RU" sz="4000" b="1" dirty="0" smtClean="0"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  <a:solidFill>
                <a:srgbClr val="FF0000"/>
              </a:solidFill>
            </a:endParaRPr>
          </a:p>
          <a:p>
            <a:r>
              <a:rPr lang="en-US" sz="4000" b="1" dirty="0" smtClean="0"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solidFill>
                  <a:srgbClr val="FF0000"/>
                </a:solidFill>
              </a:rPr>
              <a:t>10    ten </a:t>
            </a:r>
            <a:endParaRPr lang="ru-RU" sz="4000" b="1" dirty="0" smtClean="0"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  <a:solidFill>
                <a:srgbClr val="FF0000"/>
              </a:solidFill>
            </a:endParaRPr>
          </a:p>
          <a:p>
            <a:r>
              <a:rPr lang="en-US" sz="4000" b="1" dirty="0" smtClean="0"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solidFill>
                  <a:srgbClr val="FF0000"/>
                </a:solidFill>
              </a:rPr>
              <a:t>11    eleven </a:t>
            </a:r>
            <a:endParaRPr lang="ru-RU" sz="4000" b="1" dirty="0" smtClean="0"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  <a:solidFill>
                <a:srgbClr val="FF0000"/>
              </a:solidFill>
            </a:endParaRPr>
          </a:p>
          <a:p>
            <a:r>
              <a:rPr lang="en-US" sz="4000" b="1" dirty="0" smtClean="0"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solidFill>
                  <a:srgbClr val="FF0000"/>
                </a:solidFill>
              </a:rPr>
              <a:t>12    twelve</a:t>
            </a:r>
            <a:r>
              <a:rPr lang="en-US" sz="4000" b="1" dirty="0" smtClean="0"/>
              <a:t> </a:t>
            </a:r>
            <a:endParaRPr lang="ru-RU" sz="4000" b="1" dirty="0" smtClean="0"/>
          </a:p>
          <a:p>
            <a:endParaRPr lang="ru-RU" dirty="0"/>
          </a:p>
        </p:txBody>
      </p:sp>
      <p:sp>
        <p:nvSpPr>
          <p:cNvPr id="6" name="Стрелка вверх 5"/>
          <p:cNvSpPr/>
          <p:nvPr/>
        </p:nvSpPr>
        <p:spPr>
          <a:xfrm>
            <a:off x="7786710" y="3857628"/>
            <a:ext cx="1143008" cy="2071702"/>
          </a:xfrm>
          <a:prstGeom prst="upArrow">
            <a:avLst/>
          </a:prstGeom>
          <a:gradFill flip="none" rotWithShape="1"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path path="shape">
              <a:fillToRect l="50000" t="50000" r="50000" b="50000"/>
            </a:path>
            <a:tileRect/>
          </a:gra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92D050"/>
                </a:solidFill>
                <a:hlinkClick r:id="rId2" action="ppaction://hlinksldjump"/>
              </a:rPr>
              <a:t>ВАС</a:t>
            </a:r>
            <a:r>
              <a:rPr lang="en-US" sz="2400" b="1" dirty="0" smtClean="0">
                <a:solidFill>
                  <a:srgbClr val="92D050"/>
                </a:solidFill>
                <a:hlinkClick r:id="rId3" action="ppaction://hlinksldjump"/>
              </a:rPr>
              <a:t>K</a:t>
            </a:r>
            <a:endParaRPr lang="ru-RU" sz="2400" b="1" dirty="0">
              <a:solidFill>
                <a:srgbClr val="92D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4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2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5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8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1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4" dur="2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7" dur="2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0">
              <a:srgbClr val="DDEBCF">
                <a:alpha val="13000"/>
              </a:srgbClr>
            </a:gs>
            <a:gs pos="50000">
              <a:srgbClr val="9CB86E"/>
            </a:gs>
            <a:gs pos="100000">
              <a:srgbClr val="156B13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57166"/>
            <a:ext cx="3686172" cy="785818"/>
          </a:xfrm>
        </p:spPr>
        <p:txBody>
          <a:bodyPr/>
          <a:lstStyle/>
          <a:p>
            <a:pPr algn="ctr"/>
            <a:r>
              <a:rPr lang="ru-RU" sz="3200" dirty="0" smtClean="0"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solidFill>
                  <a:srgbClr val="C00000"/>
                </a:solidFill>
              </a:rPr>
              <a:t>ПРОИЗВОДНЫЕ</a:t>
            </a:r>
            <a:endParaRPr lang="ru-RU" sz="3200" dirty="0"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  <a:solidFill>
                <a:srgbClr val="C00000"/>
              </a:solidFill>
            </a:endParaRPr>
          </a:p>
        </p:txBody>
      </p:sp>
      <p:sp>
        <p:nvSpPr>
          <p:cNvPr id="8" name="Содержимое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 smtClean="0"/>
          </a:p>
          <a:p>
            <a:r>
              <a:rPr lang="en-US" sz="36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13    thirteen </a:t>
            </a:r>
            <a:endParaRPr lang="ru-RU" sz="3600" b="1" dirty="0" smtClean="0">
              <a:ln>
                <a:solidFill>
                  <a:srgbClr val="C00000"/>
                </a:solidFill>
              </a:ln>
              <a:solidFill>
                <a:srgbClr val="FF0000"/>
              </a:solidFill>
            </a:endParaRPr>
          </a:p>
          <a:p>
            <a:r>
              <a:rPr lang="en-US" sz="36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14    fourteen </a:t>
            </a:r>
            <a:endParaRPr lang="ru-RU" sz="3600" b="1" dirty="0" smtClean="0">
              <a:ln>
                <a:solidFill>
                  <a:srgbClr val="C00000"/>
                </a:solidFill>
              </a:ln>
              <a:solidFill>
                <a:srgbClr val="FF0000"/>
              </a:solidFill>
            </a:endParaRPr>
          </a:p>
          <a:p>
            <a:r>
              <a:rPr lang="en-US" sz="36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15    fifteen </a:t>
            </a:r>
            <a:endParaRPr lang="ru-RU" sz="3600" b="1" dirty="0" smtClean="0">
              <a:ln>
                <a:solidFill>
                  <a:srgbClr val="C00000"/>
                </a:solidFill>
              </a:ln>
              <a:solidFill>
                <a:srgbClr val="FF0000"/>
              </a:solidFill>
            </a:endParaRPr>
          </a:p>
          <a:p>
            <a:r>
              <a:rPr lang="en-US" sz="36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16    sixteen </a:t>
            </a:r>
            <a:endParaRPr lang="ru-RU" sz="3600" b="1" dirty="0" smtClean="0">
              <a:ln>
                <a:solidFill>
                  <a:srgbClr val="C00000"/>
                </a:solidFill>
              </a:ln>
              <a:solidFill>
                <a:srgbClr val="FF0000"/>
              </a:solidFill>
            </a:endParaRPr>
          </a:p>
          <a:p>
            <a:r>
              <a:rPr lang="en-US" sz="36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17    seventeen </a:t>
            </a:r>
            <a:endParaRPr lang="ru-RU" sz="3600" b="1" dirty="0" smtClean="0">
              <a:ln>
                <a:solidFill>
                  <a:srgbClr val="C00000"/>
                </a:solidFill>
              </a:ln>
              <a:solidFill>
                <a:srgbClr val="FF0000"/>
              </a:solidFill>
            </a:endParaRPr>
          </a:p>
          <a:p>
            <a:r>
              <a:rPr lang="en-US" sz="36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18    eighteen </a:t>
            </a:r>
            <a:endParaRPr lang="ru-RU" sz="3600" b="1" dirty="0" smtClean="0">
              <a:ln>
                <a:solidFill>
                  <a:srgbClr val="C00000"/>
                </a:solidFill>
              </a:ln>
              <a:solidFill>
                <a:srgbClr val="FF0000"/>
              </a:solidFill>
            </a:endParaRPr>
          </a:p>
          <a:p>
            <a:r>
              <a:rPr lang="en-US" sz="36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19    nineteen</a:t>
            </a:r>
            <a:endParaRPr lang="ru-RU" sz="3600" b="1" dirty="0" smtClean="0">
              <a:ln>
                <a:solidFill>
                  <a:srgbClr val="C00000"/>
                </a:solidFill>
              </a:ln>
              <a:solidFill>
                <a:srgbClr val="FF0000"/>
              </a:solidFill>
            </a:endParaRPr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r>
              <a:rPr lang="en-US" dirty="0" smtClean="0"/>
              <a:t> </a:t>
            </a:r>
            <a:endParaRPr lang="ru-RU" b="1" dirty="0" smtClean="0"/>
          </a:p>
          <a:p>
            <a:endParaRPr lang="ru-RU" dirty="0"/>
          </a:p>
        </p:txBody>
      </p:sp>
      <p:sp>
        <p:nvSpPr>
          <p:cNvPr id="9" name="Текст 8"/>
          <p:cNvSpPr>
            <a:spLocks noGrp="1"/>
          </p:cNvSpPr>
          <p:nvPr>
            <p:ph type="body" sz="half" idx="2"/>
          </p:nvPr>
        </p:nvSpPr>
        <p:spPr>
          <a:xfrm>
            <a:off x="457200" y="1214422"/>
            <a:ext cx="3008313" cy="4911741"/>
          </a:xfrm>
        </p:spPr>
        <p:txBody>
          <a:bodyPr/>
          <a:lstStyle/>
          <a:p>
            <a:r>
              <a:rPr lang="ru-RU" sz="3200" b="1" dirty="0" smtClean="0">
                <a:ln>
                  <a:solidFill>
                    <a:schemeClr val="bg2">
                      <a:lumMod val="75000"/>
                    </a:schemeClr>
                  </a:solidFill>
                </a:ln>
                <a:solidFill>
                  <a:srgbClr val="FF0000"/>
                </a:solidFill>
              </a:rPr>
              <a:t>образуются при помощи суффикса -  </a:t>
            </a:r>
            <a:r>
              <a:rPr lang="en-GB" sz="3200" b="1" dirty="0" smtClean="0">
                <a:ln>
                  <a:solidFill>
                    <a:schemeClr val="bg2">
                      <a:lumMod val="75000"/>
                    </a:schemeClr>
                  </a:solidFill>
                </a:ln>
                <a:solidFill>
                  <a:srgbClr val="FF0000"/>
                </a:solidFill>
              </a:rPr>
              <a:t>teen</a:t>
            </a:r>
            <a:r>
              <a:rPr lang="ru-RU" sz="3200" b="1" dirty="0" smtClean="0">
                <a:ln>
                  <a:solidFill>
                    <a:schemeClr val="bg2">
                      <a:lumMod val="75000"/>
                    </a:schemeClr>
                  </a:solidFill>
                </a:ln>
                <a:solidFill>
                  <a:srgbClr val="FF0000"/>
                </a:solidFill>
              </a:rPr>
              <a:t> от соответствующих чисел первого десятка</a:t>
            </a:r>
            <a:endParaRPr lang="ru-RU" sz="3200" b="1" dirty="0">
              <a:ln>
                <a:solidFill>
                  <a:schemeClr val="bg2">
                    <a:lumMod val="75000"/>
                  </a:schemeClr>
                </a:solidFill>
              </a:ln>
              <a:solidFill>
                <a:srgbClr val="FF0000"/>
              </a:solidFill>
            </a:endParaRPr>
          </a:p>
        </p:txBody>
      </p:sp>
      <p:sp>
        <p:nvSpPr>
          <p:cNvPr id="6" name="Управляющая кнопка: далее 5">
            <a:hlinkClick r:id="" action="ppaction://hlinkshowjump?jump=nextslide" highlightClick="1"/>
          </p:cNvPr>
          <p:cNvSpPr/>
          <p:nvPr/>
        </p:nvSpPr>
        <p:spPr>
          <a:xfrm>
            <a:off x="7072330" y="5143512"/>
            <a:ext cx="1143008" cy="1071570"/>
          </a:xfrm>
          <a:prstGeom prst="actionButtonForwardNext">
            <a:avLst/>
          </a:prstGeom>
          <a:gradFill flip="none" rotWithShape="1"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path path="shape">
              <a:fillToRect l="50000" t="50000" r="50000" b="50000"/>
            </a:path>
            <a:tileRect/>
          </a:gra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0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3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6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9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5" dur="500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0">
              <a:srgbClr val="DDEBCF">
                <a:alpha val="13000"/>
              </a:srgbClr>
            </a:gs>
            <a:gs pos="50000">
              <a:srgbClr val="9CB86E"/>
            </a:gs>
            <a:gs pos="100000">
              <a:srgbClr val="156B13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96974"/>
          </a:xfrm>
        </p:spPr>
        <p:txBody>
          <a:bodyPr/>
          <a:lstStyle/>
          <a:p>
            <a:r>
              <a:rPr lang="ru-RU" sz="3200" b="1" dirty="0" smtClean="0">
                <a:ln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0000"/>
                </a:solidFill>
              </a:rPr>
              <a:t>ДЕСЯТКИ ОБРАЗУЮТСЯ ПРИ ПОМОЩИ СУФФИКСА -</a:t>
            </a:r>
            <a:r>
              <a:rPr lang="en-US" sz="3200" b="1" dirty="0" smtClean="0">
                <a:ln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0000"/>
                </a:solidFill>
              </a:rPr>
              <a:t>TY</a:t>
            </a:r>
            <a:endParaRPr lang="ru-RU" sz="3200" dirty="0">
              <a:ln>
                <a:solidFill>
                  <a:schemeClr val="tx1">
                    <a:lumMod val="85000"/>
                    <a:lumOff val="15000"/>
                  </a:schemeClr>
                </a:solidFill>
              </a:ln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43050"/>
            <a:ext cx="4038600" cy="4483113"/>
          </a:xfrm>
        </p:spPr>
        <p:txBody>
          <a:bodyPr/>
          <a:lstStyle/>
          <a:p>
            <a:r>
              <a:rPr lang="en-US" sz="44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20    twenty </a:t>
            </a:r>
          </a:p>
          <a:p>
            <a:r>
              <a:rPr lang="en-US" sz="44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30    thirty </a:t>
            </a:r>
          </a:p>
          <a:p>
            <a:r>
              <a:rPr lang="en-US" sz="44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40    forty </a:t>
            </a:r>
            <a:endParaRPr lang="ru-RU" sz="4400" b="1" dirty="0" smtClean="0">
              <a:ln>
                <a:solidFill>
                  <a:srgbClr val="C00000"/>
                </a:solidFill>
              </a:ln>
              <a:solidFill>
                <a:srgbClr val="FF0000"/>
              </a:solidFill>
            </a:endParaRPr>
          </a:p>
          <a:p>
            <a:r>
              <a:rPr lang="en-US" sz="44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50     fifty </a:t>
            </a:r>
            <a:endParaRPr lang="ru-RU" sz="4400" b="1" dirty="0">
              <a:ln>
                <a:solidFill>
                  <a:srgbClr val="C00000"/>
                </a:solidFill>
              </a:ln>
              <a:solidFill>
                <a:srgbClr val="FF0000"/>
              </a:solidFill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sz="half" idx="2"/>
          </p:nvPr>
        </p:nvSpPr>
        <p:spPr>
          <a:xfrm>
            <a:off x="4648200" y="1643050"/>
            <a:ext cx="4038600" cy="4483113"/>
          </a:xfrm>
        </p:spPr>
        <p:txBody>
          <a:bodyPr/>
          <a:lstStyle/>
          <a:p>
            <a:r>
              <a:rPr lang="en-US" sz="44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60    sixty </a:t>
            </a:r>
            <a:endParaRPr lang="ru-RU" sz="4400" b="1" dirty="0" smtClean="0">
              <a:ln>
                <a:solidFill>
                  <a:srgbClr val="C00000"/>
                </a:solidFill>
              </a:ln>
              <a:solidFill>
                <a:srgbClr val="FF0000"/>
              </a:solidFill>
            </a:endParaRPr>
          </a:p>
          <a:p>
            <a:r>
              <a:rPr lang="en-US" sz="44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70    seventy </a:t>
            </a:r>
            <a:endParaRPr lang="ru-RU" sz="4400" b="1" dirty="0" smtClean="0">
              <a:ln>
                <a:solidFill>
                  <a:srgbClr val="C00000"/>
                </a:solidFill>
              </a:ln>
              <a:solidFill>
                <a:srgbClr val="FF0000"/>
              </a:solidFill>
            </a:endParaRPr>
          </a:p>
          <a:p>
            <a:r>
              <a:rPr lang="en-US" sz="44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80    eighty </a:t>
            </a:r>
            <a:endParaRPr lang="ru-RU" sz="4400" b="1" dirty="0" smtClean="0">
              <a:ln>
                <a:solidFill>
                  <a:srgbClr val="C00000"/>
                </a:solidFill>
              </a:ln>
              <a:solidFill>
                <a:srgbClr val="FF0000"/>
              </a:solidFill>
            </a:endParaRPr>
          </a:p>
          <a:p>
            <a:r>
              <a:rPr lang="en-US" sz="44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90    ninety</a:t>
            </a:r>
            <a:r>
              <a:rPr lang="en-US" dirty="0" smtClean="0"/>
              <a:t> </a:t>
            </a:r>
            <a:endParaRPr lang="ru-RU" dirty="0" smtClean="0"/>
          </a:p>
        </p:txBody>
      </p:sp>
      <p:sp>
        <p:nvSpPr>
          <p:cNvPr id="7" name="Управляющая кнопка: далее 6">
            <a:hlinkClick r:id="" action="ppaction://hlinkshowjump?jump=nextslide" highlightClick="1"/>
          </p:cNvPr>
          <p:cNvSpPr/>
          <p:nvPr/>
        </p:nvSpPr>
        <p:spPr>
          <a:xfrm>
            <a:off x="3786182" y="5143512"/>
            <a:ext cx="1214446" cy="1214446"/>
          </a:xfrm>
          <a:prstGeom prst="actionButtonForwardNext">
            <a:avLst/>
          </a:prstGeom>
          <a:gradFill flip="none" rotWithShape="1"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path path="shape">
              <a:fillToRect l="50000" t="50000" r="50000" b="50000"/>
            </a:path>
            <a:tileRect/>
          </a:gra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6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9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2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5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0">
              <a:srgbClr val="DDEBCF">
                <a:alpha val="13000"/>
              </a:srgbClr>
            </a:gs>
            <a:gs pos="50000">
              <a:srgbClr val="9CB86E"/>
            </a:gs>
            <a:gs pos="100000">
              <a:srgbClr val="156B13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</p:spPr>
        <p:txBody>
          <a:bodyPr/>
          <a:lstStyle/>
          <a:p>
            <a:r>
              <a:rPr lang="ru-RU" sz="3200" b="1" dirty="0" smtClean="0"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solidFill>
                  <a:srgbClr val="FF0000"/>
                </a:solidFill>
              </a:rPr>
              <a:t>В АНГЛИЙСКОМ ЯЗЫКЕ СЛОВА</a:t>
            </a:r>
            <a:endParaRPr lang="ru-RU" sz="3200" b="1" dirty="0"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71546"/>
            <a:ext cx="8229600" cy="5054617"/>
          </a:xfrm>
        </p:spPr>
        <p:txBody>
          <a:bodyPr/>
          <a:lstStyle/>
          <a:p>
            <a:pPr algn="ctr">
              <a:buNone/>
            </a:pPr>
            <a:r>
              <a:rPr lang="en-US" sz="36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hundred </a:t>
            </a:r>
            <a:r>
              <a:rPr lang="ru-RU" sz="3600" b="1" i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сто</a:t>
            </a:r>
            <a:endParaRPr lang="en-US" sz="3600" b="1" i="1" dirty="0" smtClean="0">
              <a:ln>
                <a:solidFill>
                  <a:srgbClr val="C00000"/>
                </a:solidFill>
              </a:ln>
              <a:solidFill>
                <a:srgbClr val="7030A0"/>
              </a:solidFill>
            </a:endParaRPr>
          </a:p>
          <a:p>
            <a:pPr algn="ctr">
              <a:buNone/>
            </a:pPr>
            <a:r>
              <a:rPr lang="ru-RU" sz="36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</a:t>
            </a:r>
            <a:r>
              <a:rPr lang="en-US" sz="36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thousand </a:t>
            </a:r>
            <a:r>
              <a:rPr lang="ru-RU" sz="3600" b="1" i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тысяча</a:t>
            </a:r>
            <a:endParaRPr lang="en-US" sz="3600" b="1" i="1" dirty="0" smtClean="0">
              <a:ln>
                <a:solidFill>
                  <a:srgbClr val="C00000"/>
                </a:solidFill>
              </a:ln>
              <a:solidFill>
                <a:srgbClr val="7030A0"/>
              </a:solidFill>
            </a:endParaRPr>
          </a:p>
          <a:p>
            <a:pPr algn="ctr">
              <a:buNone/>
            </a:pPr>
            <a:r>
              <a:rPr lang="ru-RU" sz="36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</a:t>
            </a:r>
            <a:r>
              <a:rPr lang="en-US" sz="36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million </a:t>
            </a:r>
            <a:r>
              <a:rPr lang="ru-RU" sz="3600" b="1" i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миллион</a:t>
            </a:r>
            <a:r>
              <a:rPr lang="ru-RU" sz="36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</a:t>
            </a:r>
            <a:endParaRPr lang="en-US" sz="3600" b="1" dirty="0" smtClean="0">
              <a:ln>
                <a:solidFill>
                  <a:srgbClr val="C00000"/>
                </a:solidFill>
              </a:ln>
              <a:solidFill>
                <a:srgbClr val="7030A0"/>
              </a:solidFill>
            </a:endParaRPr>
          </a:p>
          <a:p>
            <a:pPr algn="ctr">
              <a:buNone/>
            </a:pPr>
            <a:r>
              <a:rPr lang="en-US" sz="36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</a:t>
            </a:r>
            <a:r>
              <a:rPr lang="ru-RU" sz="36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существительны</a:t>
            </a:r>
            <a:r>
              <a:rPr lang="en-US" sz="36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e</a:t>
            </a:r>
            <a:r>
              <a:rPr lang="ru-RU" sz="36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</a:t>
            </a:r>
            <a:endParaRPr lang="en-US" sz="3600" b="1" dirty="0" smtClean="0">
              <a:ln>
                <a:solidFill>
                  <a:srgbClr val="C00000"/>
                </a:solidFill>
              </a:ln>
              <a:solidFill>
                <a:srgbClr val="7030A0"/>
              </a:solidFill>
            </a:endParaRPr>
          </a:p>
          <a:p>
            <a:pPr algn="just">
              <a:buNone/>
            </a:pPr>
            <a:r>
              <a:rPr lang="en-US" sz="2800" b="1" dirty="0" smtClean="0"/>
              <a:t>   </a:t>
            </a:r>
            <a:r>
              <a:rPr lang="ru-RU" sz="2800" b="1" dirty="0" smtClean="0"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solidFill>
                  <a:srgbClr val="FF0000"/>
                </a:solidFill>
              </a:rPr>
              <a:t>если они используются в ед. числе перед ними обязательно ставится неопределенный артикль </a:t>
            </a:r>
            <a:r>
              <a:rPr lang="en-US" sz="2800" b="1" dirty="0" smtClean="0"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solidFill>
                  <a:srgbClr val="FF0000"/>
                </a:solidFill>
              </a:rPr>
              <a:t>a</a:t>
            </a:r>
            <a:r>
              <a:rPr lang="ru-RU" sz="2800" b="1" dirty="0" smtClean="0"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solidFill>
                  <a:srgbClr val="FF0000"/>
                </a:solidFill>
              </a:rPr>
              <a:t> или числительное </a:t>
            </a:r>
            <a:r>
              <a:rPr lang="en-US" sz="2800" b="1" dirty="0" smtClean="0"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solidFill>
                  <a:srgbClr val="FF0000"/>
                </a:solidFill>
              </a:rPr>
              <a:t>one</a:t>
            </a:r>
            <a:r>
              <a:rPr lang="ru-RU" sz="2800" b="1" dirty="0" smtClean="0"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solidFill>
                  <a:srgbClr val="FF0000"/>
                </a:solidFill>
              </a:rPr>
              <a:t> </a:t>
            </a:r>
          </a:p>
          <a:p>
            <a:pPr algn="just">
              <a:buNone/>
            </a:pPr>
            <a:r>
              <a:rPr lang="en-US" sz="2800" b="1" dirty="0" smtClean="0"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solidFill>
                  <a:srgbClr val="FF0000"/>
                </a:solidFill>
              </a:rPr>
              <a:t>   </a:t>
            </a:r>
            <a:r>
              <a:rPr lang="ru-RU" sz="2800" b="1" dirty="0" smtClean="0"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solidFill>
                  <a:srgbClr val="FF0000"/>
                </a:solidFill>
              </a:rPr>
              <a:t>     </a:t>
            </a:r>
            <a:r>
              <a:rPr lang="en-US" sz="3600" b="1" dirty="0" smtClean="0"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solidFill>
                  <a:srgbClr val="FF0000"/>
                </a:solidFill>
              </a:rPr>
              <a:t>a hundred</a:t>
            </a:r>
            <a:r>
              <a:rPr lang="ru-RU" sz="3600" b="1" dirty="0" smtClean="0"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solidFill>
                  <a:srgbClr val="FF0000"/>
                </a:solidFill>
              </a:rPr>
              <a:t> /</a:t>
            </a:r>
            <a:r>
              <a:rPr lang="en-US" sz="3600" b="1" dirty="0" smtClean="0"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solidFill>
                  <a:srgbClr val="FF0000"/>
                </a:solidFill>
              </a:rPr>
              <a:t>one hundred</a:t>
            </a:r>
            <a:r>
              <a:rPr lang="en-US" sz="2800" b="1" dirty="0" smtClean="0"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solidFill>
                  <a:srgbClr val="FF0000"/>
                </a:solidFill>
              </a:rPr>
              <a:t> </a:t>
            </a:r>
            <a:endParaRPr lang="ru-RU" dirty="0"/>
          </a:p>
        </p:txBody>
      </p:sp>
      <p:sp>
        <p:nvSpPr>
          <p:cNvPr id="4" name="Стрелка вверх 3"/>
          <p:cNvSpPr/>
          <p:nvPr/>
        </p:nvSpPr>
        <p:spPr>
          <a:xfrm>
            <a:off x="6500826" y="4572008"/>
            <a:ext cx="1000132" cy="1928826"/>
          </a:xfrm>
          <a:prstGeom prst="upArrow">
            <a:avLst/>
          </a:prstGeom>
          <a:gradFill flip="none" rotWithShape="1"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path path="shape">
              <a:fillToRect l="50000" t="50000" r="50000" b="50000"/>
            </a:path>
            <a:tileRect/>
          </a:gra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rgbClr val="00B050"/>
                </a:solidFill>
                <a:hlinkClick r:id="rId2" action="ppaction://hlinksldjump"/>
              </a:rPr>
              <a:t>BACK</a:t>
            </a:r>
            <a:endParaRPr lang="ru-RU" b="1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0">
              <a:srgbClr val="DDEBCF">
                <a:alpha val="13000"/>
              </a:srgbClr>
            </a:gs>
            <a:gs pos="50000">
              <a:srgbClr val="9CB86E"/>
            </a:gs>
            <a:gs pos="100000">
              <a:srgbClr val="156B13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b="1" dirty="0" smtClean="0">
                <a:ln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0000"/>
                </a:solidFill>
              </a:rPr>
              <a:t>СОСТАВНЫЕ ЧИСЛИТЕЛЬНЫЕ</a:t>
            </a:r>
            <a:endParaRPr lang="ru-RU" sz="4000" b="1" dirty="0">
              <a:ln>
                <a:solidFill>
                  <a:schemeClr val="tx1">
                    <a:lumMod val="85000"/>
                    <a:lumOff val="15000"/>
                  </a:schemeClr>
                </a:solidFill>
              </a:ln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 </a:t>
            </a:r>
            <a:r>
              <a:rPr lang="ru-RU" dirty="0" smtClean="0"/>
              <a:t> </a:t>
            </a:r>
            <a:r>
              <a:rPr lang="ru-RU" sz="4000" b="1" dirty="0" smtClean="0"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solidFill>
                  <a:srgbClr val="FF0000"/>
                </a:solidFill>
              </a:rPr>
              <a:t>обозначают десятки с единицами и числа более сотни</a:t>
            </a:r>
          </a:p>
          <a:p>
            <a:pPr>
              <a:buNone/>
            </a:pPr>
            <a:r>
              <a:rPr lang="en-US" sz="4000" b="1" dirty="0" smtClean="0"/>
              <a:t>             </a:t>
            </a:r>
            <a:r>
              <a:rPr lang="ru-RU" sz="4000" b="1" dirty="0" smtClean="0"/>
              <a:t> </a:t>
            </a:r>
            <a:r>
              <a:rPr lang="ru-RU" sz="40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21</a:t>
            </a:r>
            <a:r>
              <a:rPr lang="en-US" sz="40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twenty one</a:t>
            </a:r>
            <a:endParaRPr lang="ru-RU" sz="4000" b="1" dirty="0" smtClean="0">
              <a:ln>
                <a:solidFill>
                  <a:srgbClr val="C00000"/>
                </a:solidFill>
              </a:ln>
              <a:solidFill>
                <a:srgbClr val="7030A0"/>
              </a:solidFill>
            </a:endParaRPr>
          </a:p>
          <a:p>
            <a:pPr>
              <a:buNone/>
            </a:pPr>
            <a:r>
              <a:rPr lang="ru-RU" sz="40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</a:t>
            </a:r>
            <a:r>
              <a:rPr lang="en-US" sz="40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            </a:t>
            </a:r>
            <a:r>
              <a:rPr lang="ru-RU" sz="40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35</a:t>
            </a:r>
            <a:r>
              <a:rPr lang="en-US" sz="40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thirty five</a:t>
            </a:r>
            <a:endParaRPr lang="ru-RU" sz="4000" b="1" dirty="0" smtClean="0">
              <a:ln>
                <a:solidFill>
                  <a:srgbClr val="C00000"/>
                </a:solidFill>
              </a:ln>
              <a:solidFill>
                <a:srgbClr val="7030A0"/>
              </a:solidFill>
            </a:endParaRPr>
          </a:p>
          <a:p>
            <a:pPr>
              <a:buNone/>
            </a:pPr>
            <a:r>
              <a:rPr lang="ru-RU" sz="40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247</a:t>
            </a:r>
            <a:r>
              <a:rPr lang="en-US" sz="40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two hundred forty seven</a:t>
            </a:r>
            <a:endParaRPr lang="ru-RU" sz="4000" b="1" dirty="0" smtClean="0">
              <a:ln>
                <a:solidFill>
                  <a:srgbClr val="C00000"/>
                </a:solidFill>
              </a:ln>
              <a:solidFill>
                <a:srgbClr val="7030A0"/>
              </a:solidFill>
            </a:endParaRPr>
          </a:p>
          <a:p>
            <a:endParaRPr lang="ru-RU" dirty="0"/>
          </a:p>
        </p:txBody>
      </p:sp>
      <p:sp>
        <p:nvSpPr>
          <p:cNvPr id="4" name="Стрелка вверх 3"/>
          <p:cNvSpPr/>
          <p:nvPr/>
        </p:nvSpPr>
        <p:spPr>
          <a:xfrm>
            <a:off x="7715272" y="2786058"/>
            <a:ext cx="928694" cy="2214578"/>
          </a:xfrm>
          <a:prstGeom prst="upArrow">
            <a:avLst/>
          </a:prstGeom>
          <a:gradFill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5400000" scaled="0"/>
          </a:gra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rgbClr val="00B050"/>
                </a:solidFill>
                <a:hlinkClick r:id="rId2" action="ppaction://hlinksldjump"/>
              </a:rPr>
              <a:t>BACK</a:t>
            </a:r>
            <a:endParaRPr lang="ru-RU" b="1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0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0">
              <a:srgbClr val="DDEBCF">
                <a:alpha val="13000"/>
              </a:srgbClr>
            </a:gs>
            <a:gs pos="50000">
              <a:srgbClr val="9CB86E"/>
            </a:gs>
            <a:gs pos="100000">
              <a:srgbClr val="156B13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39784"/>
          </a:xfrm>
        </p:spPr>
        <p:txBody>
          <a:bodyPr/>
          <a:lstStyle/>
          <a:p>
            <a:r>
              <a:rPr lang="ru-RU" b="1" dirty="0" smtClean="0">
                <a:ln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0000"/>
                </a:solidFill>
              </a:rPr>
              <a:t>Порядковые числительные</a:t>
            </a:r>
            <a:endParaRPr lang="ru-RU" b="1" dirty="0">
              <a:ln>
                <a:solidFill>
                  <a:schemeClr val="tx1">
                    <a:lumMod val="85000"/>
                    <a:lumOff val="15000"/>
                  </a:schemeClr>
                </a:solidFill>
              </a:ln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4983179"/>
          </a:xfrm>
        </p:spPr>
        <p:txBody>
          <a:bodyPr/>
          <a:lstStyle/>
          <a:p>
            <a:pPr>
              <a:buNone/>
            </a:pPr>
            <a:r>
              <a:rPr lang="en-US" sz="3600" b="1" dirty="0" smtClean="0"/>
              <a:t>   </a:t>
            </a:r>
            <a:r>
              <a:rPr lang="ru-RU" sz="3600" b="1" dirty="0" smtClean="0">
                <a:ln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0000"/>
                </a:solidFill>
              </a:rPr>
              <a:t>образуются прибавлением суффикса -</a:t>
            </a:r>
            <a:r>
              <a:rPr lang="ru-RU" sz="3600" b="1" dirty="0" err="1" smtClean="0">
                <a:ln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0000"/>
                </a:solidFill>
              </a:rPr>
              <a:t>th</a:t>
            </a:r>
            <a:r>
              <a:rPr lang="ru-RU" sz="3600" b="1" dirty="0" smtClean="0">
                <a:ln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0000"/>
                </a:solidFill>
              </a:rPr>
              <a:t> к соответствующим количественным числительным</a:t>
            </a:r>
          </a:p>
          <a:p>
            <a:pPr>
              <a:buNone/>
            </a:pPr>
            <a:r>
              <a:rPr lang="en-US" sz="4400" b="1" dirty="0" smtClean="0"/>
              <a:t>  </a:t>
            </a:r>
            <a:r>
              <a:rPr lang="ru-RU" sz="4400" b="1" dirty="0" smtClean="0"/>
              <a:t>  </a:t>
            </a:r>
            <a:r>
              <a:rPr lang="en-US" sz="44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four -(the) four</a:t>
            </a:r>
            <a:r>
              <a:rPr lang="en-US" sz="4400" b="1" u="sng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th</a:t>
            </a:r>
            <a:endParaRPr lang="ru-RU" sz="4400" b="1" dirty="0" smtClean="0">
              <a:ln>
                <a:solidFill>
                  <a:srgbClr val="C00000"/>
                </a:solidFill>
              </a:ln>
              <a:solidFill>
                <a:srgbClr val="7030A0"/>
              </a:solidFill>
            </a:endParaRPr>
          </a:p>
          <a:p>
            <a:pPr>
              <a:buNone/>
            </a:pPr>
            <a:r>
              <a:rPr lang="en-US" sz="44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   </a:t>
            </a:r>
            <a:r>
              <a:rPr lang="ru-RU" sz="44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eighteen</a:t>
            </a:r>
            <a:r>
              <a:rPr lang="ru-RU" sz="44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-(</a:t>
            </a:r>
            <a:r>
              <a:rPr lang="ru-RU" sz="44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the</a:t>
            </a:r>
            <a:r>
              <a:rPr lang="ru-RU" sz="44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) </a:t>
            </a:r>
            <a:r>
              <a:rPr lang="ru-RU" sz="44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eighteen</a:t>
            </a:r>
            <a:r>
              <a:rPr lang="ru-RU" sz="4400" b="1" u="sng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th</a:t>
            </a:r>
            <a:endParaRPr lang="ru-RU" sz="4400" b="1" dirty="0" smtClean="0">
              <a:ln>
                <a:solidFill>
                  <a:srgbClr val="C00000"/>
                </a:solidFill>
              </a:ln>
              <a:solidFill>
                <a:srgbClr val="7030A0"/>
              </a:solidFill>
            </a:endParaRPr>
          </a:p>
          <a:p>
            <a:endParaRPr lang="ru-RU" dirty="0"/>
          </a:p>
        </p:txBody>
      </p:sp>
      <p:sp>
        <p:nvSpPr>
          <p:cNvPr id="6" name="Управляющая кнопка: далее 5">
            <a:hlinkClick r:id="" action="ppaction://hlinkshowjump?jump=nextslide" highlightClick="1"/>
          </p:cNvPr>
          <p:cNvSpPr/>
          <p:nvPr/>
        </p:nvSpPr>
        <p:spPr>
          <a:xfrm>
            <a:off x="6786578" y="5214950"/>
            <a:ext cx="1214446" cy="1143008"/>
          </a:xfrm>
          <a:prstGeom prst="actionButtonForwardNext">
            <a:avLst/>
          </a:prstGeom>
          <a:gradFill flip="none" rotWithShape="1"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path path="shape">
              <a:fillToRect l="50000" t="50000" r="50000" b="50000"/>
            </a:path>
            <a:tileRect/>
          </a:gra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4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0">
              <a:srgbClr val="DDEBCF">
                <a:alpha val="13000"/>
              </a:srgbClr>
            </a:gs>
            <a:gs pos="50000">
              <a:srgbClr val="9CB86E"/>
            </a:gs>
            <a:gs pos="100000">
              <a:srgbClr val="156B13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n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0000"/>
                </a:solidFill>
              </a:rPr>
              <a:t>Исключение</a:t>
            </a:r>
            <a:endParaRPr lang="ru-RU" b="1" dirty="0">
              <a:ln>
                <a:solidFill>
                  <a:schemeClr val="tx1">
                    <a:lumMod val="85000"/>
                    <a:lumOff val="15000"/>
                  </a:schemeClr>
                </a:solidFill>
              </a:ln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sz="4000" b="1" dirty="0" smtClean="0"/>
              <a:t> </a:t>
            </a:r>
            <a:r>
              <a:rPr lang="ru-RU" sz="4000" b="1" dirty="0" smtClean="0">
                <a:ln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0000"/>
                </a:solidFill>
              </a:rPr>
              <a:t>числительные </a:t>
            </a:r>
            <a:r>
              <a:rPr lang="ru-RU" sz="4000" b="1" dirty="0" err="1" smtClean="0">
                <a:ln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0000"/>
                </a:solidFill>
              </a:rPr>
              <a:t>one</a:t>
            </a:r>
            <a:r>
              <a:rPr lang="ru-RU" sz="4000" b="1" dirty="0" smtClean="0">
                <a:ln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0000"/>
                </a:solidFill>
              </a:rPr>
              <a:t>, </a:t>
            </a:r>
            <a:r>
              <a:rPr lang="ru-RU" sz="4000" b="1" dirty="0" err="1" smtClean="0">
                <a:ln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0000"/>
                </a:solidFill>
              </a:rPr>
              <a:t>two</a:t>
            </a:r>
            <a:r>
              <a:rPr lang="ru-RU" sz="4000" b="1" dirty="0" smtClean="0">
                <a:ln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0000"/>
                </a:solidFill>
              </a:rPr>
              <a:t>, </a:t>
            </a:r>
            <a:r>
              <a:rPr lang="ru-RU" sz="4000" b="1" dirty="0" err="1" smtClean="0">
                <a:ln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0000"/>
                </a:solidFill>
              </a:rPr>
              <a:t>three</a:t>
            </a:r>
            <a:r>
              <a:rPr lang="ru-RU" sz="4000" b="1" dirty="0" smtClean="0">
                <a:ln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0000"/>
                </a:solidFill>
              </a:rPr>
              <a:t>:</a:t>
            </a:r>
          </a:p>
          <a:p>
            <a:r>
              <a:rPr lang="en-US" sz="4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one -(the) first</a:t>
            </a:r>
            <a:r>
              <a:rPr lang="ru-RU" sz="4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/ 1</a:t>
            </a:r>
            <a:r>
              <a:rPr lang="en-US" sz="4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st</a:t>
            </a:r>
            <a:endParaRPr lang="ru-RU" sz="4800" b="1" dirty="0" smtClean="0">
              <a:ln>
                <a:solidFill>
                  <a:srgbClr val="C00000"/>
                </a:solidFill>
              </a:ln>
              <a:solidFill>
                <a:srgbClr val="7030A0"/>
              </a:solidFill>
            </a:endParaRPr>
          </a:p>
          <a:p>
            <a:r>
              <a:rPr lang="en-US" sz="4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two -(the) second</a:t>
            </a:r>
            <a:r>
              <a:rPr lang="ru-RU" sz="4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/</a:t>
            </a:r>
            <a:r>
              <a:rPr lang="en-US" sz="4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2nd</a:t>
            </a:r>
            <a:endParaRPr lang="ru-RU" sz="4800" b="1" dirty="0" smtClean="0">
              <a:ln>
                <a:solidFill>
                  <a:srgbClr val="C00000"/>
                </a:solidFill>
              </a:ln>
              <a:solidFill>
                <a:srgbClr val="7030A0"/>
              </a:solidFill>
            </a:endParaRPr>
          </a:p>
          <a:p>
            <a:r>
              <a:rPr lang="en-US" sz="4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three -(the) third</a:t>
            </a:r>
            <a:r>
              <a:rPr lang="ru-RU" sz="4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/</a:t>
            </a:r>
            <a:r>
              <a:rPr lang="en-US" sz="4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3d</a:t>
            </a:r>
            <a:endParaRPr lang="ru-RU" sz="4800" b="1" dirty="0" smtClean="0">
              <a:ln>
                <a:solidFill>
                  <a:srgbClr val="C00000"/>
                </a:solidFill>
              </a:ln>
              <a:solidFill>
                <a:srgbClr val="7030A0"/>
              </a:solidFill>
            </a:endParaRPr>
          </a:p>
          <a:p>
            <a:endParaRPr lang="ru-RU" dirty="0"/>
          </a:p>
        </p:txBody>
      </p:sp>
      <p:sp>
        <p:nvSpPr>
          <p:cNvPr id="6" name="Управляющая кнопка: далее 5">
            <a:hlinkClick r:id="" action="ppaction://hlinkshowjump?jump=nextslide" highlightClick="1"/>
          </p:cNvPr>
          <p:cNvSpPr/>
          <p:nvPr/>
        </p:nvSpPr>
        <p:spPr>
          <a:xfrm>
            <a:off x="4143372" y="5214950"/>
            <a:ext cx="1285884" cy="1143008"/>
          </a:xfrm>
          <a:prstGeom prst="actionButtonForwardNext">
            <a:avLst/>
          </a:prstGeom>
          <a:gradFill flip="none" rotWithShape="1"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path path="shape">
              <a:fillToRect l="50000" t="50000" r="50000" b="50000"/>
            </a:path>
            <a:tileRect/>
          </a:gra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0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0">
              <a:srgbClr val="DDEBCF">
                <a:alpha val="13000"/>
              </a:srgbClr>
            </a:gs>
            <a:gs pos="50000">
              <a:srgbClr val="9CB86E"/>
            </a:gs>
            <a:gs pos="100000">
              <a:srgbClr val="156B13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rgbClr val="FF0000"/>
                </a:solidFill>
              </a:rPr>
              <a:t>ЗАПОМНИТЕ:</a:t>
            </a:r>
            <a:endParaRPr lang="ru-RU" b="1" dirty="0"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54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five -(the) fifth</a:t>
            </a:r>
            <a:endParaRPr lang="ru-RU" sz="5400" b="1" dirty="0" smtClean="0">
              <a:ln>
                <a:solidFill>
                  <a:srgbClr val="C00000"/>
                </a:solidFill>
              </a:ln>
              <a:solidFill>
                <a:srgbClr val="7030A0"/>
              </a:solidFill>
            </a:endParaRPr>
          </a:p>
          <a:p>
            <a:r>
              <a:rPr lang="en-US" sz="54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eight -(the) eighth</a:t>
            </a:r>
            <a:endParaRPr lang="ru-RU" sz="5400" b="1" dirty="0" smtClean="0">
              <a:ln>
                <a:solidFill>
                  <a:srgbClr val="C00000"/>
                </a:solidFill>
              </a:ln>
              <a:solidFill>
                <a:srgbClr val="7030A0"/>
              </a:solidFill>
            </a:endParaRPr>
          </a:p>
          <a:p>
            <a:r>
              <a:rPr lang="en-US" sz="54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nine -(the) ninth</a:t>
            </a:r>
            <a:endParaRPr lang="ru-RU" sz="5400" b="1" dirty="0" smtClean="0">
              <a:ln>
                <a:solidFill>
                  <a:srgbClr val="C00000"/>
                </a:solidFill>
              </a:ln>
              <a:solidFill>
                <a:srgbClr val="7030A0"/>
              </a:solidFill>
            </a:endParaRPr>
          </a:p>
          <a:p>
            <a:r>
              <a:rPr lang="en-US" sz="54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twelve -(the) twelfth</a:t>
            </a:r>
            <a:endParaRPr lang="ru-RU" sz="5400" b="1" dirty="0" smtClean="0">
              <a:ln>
                <a:solidFill>
                  <a:srgbClr val="C00000"/>
                </a:solidFill>
              </a:ln>
              <a:solidFill>
                <a:srgbClr val="7030A0"/>
              </a:solidFill>
            </a:endParaRPr>
          </a:p>
          <a:p>
            <a:endParaRPr lang="ru-RU" dirty="0"/>
          </a:p>
        </p:txBody>
      </p:sp>
      <p:sp>
        <p:nvSpPr>
          <p:cNvPr id="5" name="Управляющая кнопка: далее 4">
            <a:hlinkClick r:id="" action="ppaction://hlinkshowjump?jump=nextslide" highlightClick="1"/>
          </p:cNvPr>
          <p:cNvSpPr/>
          <p:nvPr/>
        </p:nvSpPr>
        <p:spPr>
          <a:xfrm>
            <a:off x="6357950" y="5357826"/>
            <a:ext cx="1285884" cy="1143008"/>
          </a:xfrm>
          <a:prstGeom prst="actionButtonForwardNext">
            <a:avLst/>
          </a:prstGeom>
          <a:gradFill flip="none" rotWithShape="1"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path path="shape">
              <a:fillToRect l="50000" t="50000" r="50000" b="50000"/>
            </a:path>
            <a:tileRect/>
          </a:gra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0">
              <a:srgbClr val="DDEBCF">
                <a:alpha val="13000"/>
              </a:srgbClr>
            </a:gs>
            <a:gs pos="50000">
              <a:srgbClr val="9CB86E"/>
            </a:gs>
            <a:gs pos="100000">
              <a:srgbClr val="156B13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b="1" dirty="0" smtClean="0">
                <a:ln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0000"/>
                </a:solidFill>
              </a:rPr>
              <a:t>У ПОРЯДКОВЫХ ЧИСЛИТЕЛЬНЫХ</a:t>
            </a:r>
            <a:endParaRPr lang="ru-RU" sz="3600" b="1" dirty="0">
              <a:ln>
                <a:solidFill>
                  <a:schemeClr val="tx1">
                    <a:lumMod val="85000"/>
                    <a:lumOff val="15000"/>
                  </a:schemeClr>
                </a:solidFill>
              </a:ln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ru-RU" sz="4400" b="1" dirty="0" smtClean="0">
                <a:ln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0000"/>
                </a:solidFill>
              </a:rPr>
              <a:t>с суффиксом -</a:t>
            </a:r>
            <a:r>
              <a:rPr lang="ru-RU" sz="4400" b="1" dirty="0" err="1" smtClean="0">
                <a:ln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0000"/>
                </a:solidFill>
              </a:rPr>
              <a:t>ty</a:t>
            </a:r>
            <a:r>
              <a:rPr lang="ru-RU" sz="4400" b="1" dirty="0" smtClean="0">
                <a:ln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0000"/>
                </a:solidFill>
              </a:rPr>
              <a:t> </a:t>
            </a:r>
          </a:p>
          <a:p>
            <a:r>
              <a:rPr lang="ru-RU" sz="44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конечное –у              -</a:t>
            </a:r>
            <a:r>
              <a:rPr lang="ru-RU" sz="44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ie</a:t>
            </a:r>
            <a:r>
              <a:rPr lang="ru-RU" sz="44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:</a:t>
            </a:r>
          </a:p>
          <a:p>
            <a:r>
              <a:rPr lang="en-US" sz="4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twenty -(the) twentieth</a:t>
            </a:r>
            <a:endParaRPr lang="ru-RU" sz="4800" b="1" dirty="0" smtClean="0">
              <a:ln>
                <a:solidFill>
                  <a:srgbClr val="C00000"/>
                </a:solidFill>
              </a:ln>
              <a:solidFill>
                <a:srgbClr val="7030A0"/>
              </a:solidFill>
            </a:endParaRPr>
          </a:p>
          <a:p>
            <a:r>
              <a:rPr lang="en-US" sz="4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forty -(the) fortieth</a:t>
            </a:r>
            <a:endParaRPr lang="ru-RU" sz="4800" b="1" dirty="0" smtClean="0">
              <a:ln>
                <a:solidFill>
                  <a:srgbClr val="C00000"/>
                </a:solidFill>
              </a:ln>
              <a:solidFill>
                <a:srgbClr val="7030A0"/>
              </a:solidFill>
            </a:endParaRPr>
          </a:p>
          <a:p>
            <a:endParaRPr lang="ru-RU" dirty="0"/>
          </a:p>
        </p:txBody>
      </p:sp>
      <p:cxnSp>
        <p:nvCxnSpPr>
          <p:cNvPr id="6" name="Прямая со стрелкой 5"/>
          <p:cNvCxnSpPr/>
          <p:nvPr/>
        </p:nvCxnSpPr>
        <p:spPr>
          <a:xfrm>
            <a:off x="4714876" y="2786058"/>
            <a:ext cx="128588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>
            <a:off x="4786314" y="2857496"/>
            <a:ext cx="1357322" cy="1588"/>
          </a:xfrm>
          <a:prstGeom prst="straightConnector1">
            <a:avLst/>
          </a:prstGeom>
          <a:ln w="76200">
            <a:solidFill>
              <a:srgbClr val="00B050"/>
            </a:solidFill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Управляющая кнопка: далее 6">
            <a:hlinkClick r:id="" action="ppaction://hlinkshowjump?jump=nextslide" highlightClick="1"/>
          </p:cNvPr>
          <p:cNvSpPr/>
          <p:nvPr/>
        </p:nvSpPr>
        <p:spPr>
          <a:xfrm>
            <a:off x="6000760" y="5000636"/>
            <a:ext cx="1500198" cy="1428760"/>
          </a:xfrm>
          <a:prstGeom prst="actionButtonForwardNext">
            <a:avLst/>
          </a:prstGeom>
          <a:gradFill flip="none" rotWithShape="1"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path path="shape">
              <a:fillToRect l="50000" t="50000" r="50000" b="50000"/>
            </a:path>
            <a:tileRect/>
          </a:gra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0">
              <a:srgbClr val="DDEBCF">
                <a:alpha val="13000"/>
              </a:srgbClr>
            </a:gs>
            <a:gs pos="50000">
              <a:srgbClr val="9CB86E"/>
            </a:gs>
            <a:gs pos="100000">
              <a:srgbClr val="156B13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b="1" dirty="0" smtClean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rgbClr val="FF0000"/>
                </a:solidFill>
              </a:rPr>
              <a:t>У СОСТАВНЫХ ПОРЯДКОВЫХ ЧИСЛИТЕЛЬНЫХ</a:t>
            </a:r>
            <a:endParaRPr lang="ru-RU" sz="3600" b="1" dirty="0"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36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только последний разряд приобретает форму порядкового числительного:</a:t>
            </a:r>
          </a:p>
          <a:p>
            <a:r>
              <a:rPr lang="en-US" sz="4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(the) forty-eighth </a:t>
            </a:r>
          </a:p>
          <a:p>
            <a:r>
              <a:rPr lang="en-US" sz="4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(the) fifty-third</a:t>
            </a:r>
            <a:endParaRPr lang="ru-RU" sz="4800" b="1" dirty="0" smtClean="0">
              <a:ln>
                <a:solidFill>
                  <a:srgbClr val="C00000"/>
                </a:solidFill>
              </a:ln>
              <a:solidFill>
                <a:srgbClr val="7030A0"/>
              </a:solidFill>
            </a:endParaRPr>
          </a:p>
          <a:p>
            <a:endParaRPr lang="ru-RU" dirty="0"/>
          </a:p>
        </p:txBody>
      </p:sp>
      <p:sp>
        <p:nvSpPr>
          <p:cNvPr id="5" name="Управляющая кнопка: далее 4">
            <a:hlinkClick r:id="" action="ppaction://hlinkshowjump?jump=nextslide" highlightClick="1"/>
          </p:cNvPr>
          <p:cNvSpPr/>
          <p:nvPr/>
        </p:nvSpPr>
        <p:spPr>
          <a:xfrm>
            <a:off x="6215074" y="5000636"/>
            <a:ext cx="1143008" cy="1143008"/>
          </a:xfrm>
          <a:prstGeom prst="actionButtonForwardNext">
            <a:avLst/>
          </a:prstGeom>
          <a:gradFill flip="none" rotWithShape="1"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path path="shape">
              <a:fillToRect l="50000" t="50000" r="50000" b="50000"/>
            </a:path>
            <a:tileRect/>
          </a:gra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0">
              <a:srgbClr val="DDEBCF">
                <a:alpha val="13000"/>
              </a:srgbClr>
            </a:gs>
            <a:gs pos="50000">
              <a:srgbClr val="9CB86E"/>
            </a:gs>
            <a:gs pos="100000">
              <a:srgbClr val="156B13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n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0000"/>
                </a:solidFill>
              </a:rPr>
              <a:t>ВНИМАНИЕ!</a:t>
            </a:r>
            <a:endParaRPr lang="ru-RU" b="1" dirty="0">
              <a:ln>
                <a:solidFill>
                  <a:schemeClr val="tx1">
                    <a:lumMod val="85000"/>
                    <a:lumOff val="15000"/>
                  </a:schemeClr>
                </a:solidFill>
              </a:ln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sz="36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Существительные, определяемые порядковыми числительными, употребляются с определенным артиклем:</a:t>
            </a:r>
          </a:p>
          <a:p>
            <a:r>
              <a:rPr lang="en-US" sz="44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The first mention of Moscow was in 1147.</a:t>
            </a:r>
            <a:endParaRPr lang="ru-RU" sz="4400" b="1" dirty="0">
              <a:ln>
                <a:solidFill>
                  <a:srgbClr val="C00000"/>
                </a:solidFill>
              </a:ln>
              <a:solidFill>
                <a:srgbClr val="7030A0"/>
              </a:solidFill>
            </a:endParaRPr>
          </a:p>
        </p:txBody>
      </p:sp>
      <p:sp>
        <p:nvSpPr>
          <p:cNvPr id="5" name="Управляющая кнопка: далее 4">
            <a:hlinkClick r:id="" action="ppaction://hlinkshowjump?jump=nextslide" highlightClick="1"/>
          </p:cNvPr>
          <p:cNvSpPr/>
          <p:nvPr/>
        </p:nvSpPr>
        <p:spPr>
          <a:xfrm>
            <a:off x="6357950" y="5357826"/>
            <a:ext cx="1214446" cy="1071570"/>
          </a:xfrm>
          <a:prstGeom prst="actionButtonForwardNext">
            <a:avLst/>
          </a:prstGeom>
          <a:gradFill flip="none" rotWithShape="1"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path path="shape">
              <a:fillToRect l="50000" t="50000" r="50000" b="50000"/>
            </a:path>
            <a:tileRect/>
          </a:gra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0">
              <a:srgbClr val="DDEBCF">
                <a:alpha val="13000"/>
              </a:srgbClr>
            </a:gs>
            <a:gs pos="50000">
              <a:srgbClr val="9CB86E"/>
            </a:gs>
            <a:gs pos="100000">
              <a:srgbClr val="156B13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n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0000"/>
                </a:solidFill>
              </a:rPr>
              <a:t>ЗАПОМНИ!</a:t>
            </a:r>
            <a:endParaRPr lang="ru-RU" b="1" dirty="0">
              <a:ln>
                <a:solidFill>
                  <a:schemeClr val="tx1">
                    <a:lumMod val="85000"/>
                    <a:lumOff val="15000"/>
                  </a:schemeClr>
                </a:solidFill>
              </a:ln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При обозначении номеров комнат, домов, трамваев, автобусов, размеров одежды и обуви вместо порядковых числительных могут употребляться количественные числительные</a:t>
            </a:r>
          </a:p>
          <a:p>
            <a:r>
              <a:rPr lang="en-US" sz="4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I live in room 28.</a:t>
            </a:r>
            <a:endParaRPr lang="ru-RU" sz="4800" b="1" dirty="0">
              <a:ln>
                <a:solidFill>
                  <a:srgbClr val="C00000"/>
                </a:solidFill>
              </a:ln>
              <a:solidFill>
                <a:srgbClr val="7030A0"/>
              </a:solidFill>
            </a:endParaRPr>
          </a:p>
        </p:txBody>
      </p:sp>
      <p:sp>
        <p:nvSpPr>
          <p:cNvPr id="4" name="Стрелка вверх 3">
            <a:hlinkClick r:id="rId2" action="ppaction://hlinksldjump"/>
          </p:cNvPr>
          <p:cNvSpPr/>
          <p:nvPr/>
        </p:nvSpPr>
        <p:spPr>
          <a:xfrm>
            <a:off x="7143768" y="4500570"/>
            <a:ext cx="857256" cy="1785950"/>
          </a:xfrm>
          <a:prstGeom prst="upArrow">
            <a:avLst/>
          </a:prstGeom>
          <a:gradFill flip="none" rotWithShape="1"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path path="shape">
              <a:fillToRect l="50000" t="50000" r="50000" b="50000"/>
            </a:path>
            <a:tileRect/>
          </a:gra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en-US" sz="2000" b="1" dirty="0" smtClean="0">
                <a:solidFill>
                  <a:srgbClr val="92D050"/>
                </a:solidFill>
                <a:hlinkClick r:id="rId2" action="ppaction://hlinksldjump"/>
              </a:rPr>
              <a:t>BACK</a:t>
            </a:r>
            <a:endParaRPr lang="ru-RU" sz="2000" b="1" dirty="0">
              <a:solidFill>
                <a:srgbClr val="92D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0">
              <a:srgbClr val="DDEBCF">
                <a:alpha val="13000"/>
              </a:srgbClr>
            </a:gs>
            <a:gs pos="50000">
              <a:srgbClr val="9CB86E"/>
            </a:gs>
            <a:gs pos="100000">
              <a:srgbClr val="156B13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1143000"/>
          </a:xfrm>
        </p:spPr>
        <p:txBody>
          <a:bodyPr/>
          <a:lstStyle/>
          <a:p>
            <a:r>
              <a:rPr lang="ru-RU" b="1" dirty="0" smtClean="0">
                <a:ln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0000"/>
                </a:solidFill>
              </a:rPr>
              <a:t>ДРОБНЫЕ ЧИСЛИТЕЛЬНЫЕ</a:t>
            </a:r>
            <a:endParaRPr lang="ru-RU" b="1" dirty="0">
              <a:ln>
                <a:solidFill>
                  <a:schemeClr val="tx1">
                    <a:lumMod val="85000"/>
                    <a:lumOff val="15000"/>
                  </a:schemeClr>
                </a:solidFill>
              </a:ln>
              <a:solidFill>
                <a:srgbClr val="FF0000"/>
              </a:solidFill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8" name="Вертикальный свиток 7"/>
          <p:cNvSpPr/>
          <p:nvPr/>
        </p:nvSpPr>
        <p:spPr>
          <a:xfrm>
            <a:off x="642910" y="1643050"/>
            <a:ext cx="3857652" cy="4429156"/>
          </a:xfrm>
          <a:prstGeom prst="verticalScroll">
            <a:avLst/>
          </a:prstGeom>
          <a:gradFill flip="none" rotWithShape="1"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path path="shape">
              <a:fillToRect l="50000" t="50000" r="50000" b="50000"/>
            </a:path>
            <a:tileRect/>
          </a:gradFill>
          <a:ln>
            <a:solidFill>
              <a:srgbClr val="C00000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</a:rPr>
              <a:t>ПРОСТЫЕ</a:t>
            </a:r>
          </a:p>
          <a:p>
            <a:pPr algn="ctr"/>
            <a:r>
              <a:rPr lang="ru-RU" sz="2800" b="1" dirty="0" smtClean="0">
                <a:solidFill>
                  <a:srgbClr val="C00000"/>
                </a:solidFill>
              </a:rPr>
              <a:t>1/3</a:t>
            </a:r>
          </a:p>
          <a:p>
            <a:pPr algn="ctr"/>
            <a:endParaRPr lang="ru-RU" sz="2800" b="1" dirty="0" smtClean="0">
              <a:solidFill>
                <a:srgbClr val="C00000"/>
              </a:solidFill>
            </a:endParaRPr>
          </a:p>
          <a:p>
            <a:pPr algn="ctr"/>
            <a:endParaRPr lang="ru-RU" sz="2800" b="1" dirty="0" smtClean="0">
              <a:solidFill>
                <a:srgbClr val="C00000"/>
              </a:solidFill>
            </a:endParaRPr>
          </a:p>
          <a:p>
            <a:pPr algn="ctr"/>
            <a:endParaRPr lang="ru-RU" sz="2800" b="1" dirty="0" smtClean="0">
              <a:solidFill>
                <a:srgbClr val="C00000"/>
              </a:solidFill>
            </a:endParaRPr>
          </a:p>
          <a:p>
            <a:pPr algn="ctr"/>
            <a:r>
              <a:rPr lang="ru-RU" sz="2800" b="1" dirty="0" smtClean="0">
                <a:solidFill>
                  <a:srgbClr val="FF0000"/>
                </a:solidFill>
              </a:rPr>
              <a:t>А </a:t>
            </a:r>
            <a:r>
              <a:rPr lang="en-US" sz="2800" b="1" dirty="0" smtClean="0">
                <a:solidFill>
                  <a:srgbClr val="FF0000"/>
                </a:solidFill>
              </a:rPr>
              <a:t>(one) third</a:t>
            </a:r>
            <a:endParaRPr lang="ru-RU" sz="2800" b="1" dirty="0" smtClean="0">
              <a:solidFill>
                <a:srgbClr val="FF0000"/>
              </a:solidFill>
            </a:endParaRPr>
          </a:p>
        </p:txBody>
      </p:sp>
      <p:sp>
        <p:nvSpPr>
          <p:cNvPr id="11" name="Содержимое 10"/>
          <p:cNvSpPr>
            <a:spLocks noGrp="1"/>
          </p:cNvSpPr>
          <p:nvPr>
            <p:ph sz="half" idx="2"/>
          </p:nvPr>
        </p:nvSpPr>
        <p:spPr>
          <a:prstGeom prst="verticalScroll">
            <a:avLst/>
          </a:prstGeom>
          <a:gradFill flip="none" rotWithShape="1"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path path="shape">
              <a:fillToRect l="50000" t="50000" r="50000" b="50000"/>
            </a:path>
            <a:tileRect/>
          </a:gradFill>
          <a:ln>
            <a:solidFill>
              <a:srgbClr val="C00000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buNone/>
            </a:pPr>
            <a:r>
              <a:rPr lang="ru-RU" b="1" dirty="0" smtClean="0">
                <a:solidFill>
                  <a:srgbClr val="C00000"/>
                </a:solidFill>
              </a:rPr>
              <a:t>ДЕСЯТИЧНЫЕ</a:t>
            </a:r>
          </a:p>
          <a:p>
            <a:pPr algn="ctr">
              <a:buNone/>
            </a:pPr>
            <a:r>
              <a:rPr lang="en-US" b="1" dirty="0" smtClean="0">
                <a:solidFill>
                  <a:srgbClr val="C00000"/>
                </a:solidFill>
              </a:rPr>
              <a:t>3,4</a:t>
            </a:r>
          </a:p>
          <a:p>
            <a:pPr algn="ctr">
              <a:buNone/>
            </a:pPr>
            <a:endParaRPr lang="en-US" b="1" dirty="0" smtClean="0">
              <a:solidFill>
                <a:srgbClr val="C00000"/>
              </a:solidFill>
            </a:endParaRPr>
          </a:p>
          <a:p>
            <a:pPr algn="ctr">
              <a:buNone/>
            </a:pPr>
            <a:endParaRPr lang="en-US" b="1" dirty="0" smtClean="0">
              <a:solidFill>
                <a:srgbClr val="C00000"/>
              </a:solidFill>
            </a:endParaRPr>
          </a:p>
          <a:p>
            <a:pPr algn="ctr">
              <a:buNone/>
            </a:pPr>
            <a:endParaRPr lang="en-US" b="1" dirty="0" smtClean="0">
              <a:solidFill>
                <a:srgbClr val="C00000"/>
              </a:solidFill>
            </a:endParaRPr>
          </a:p>
          <a:p>
            <a:pPr algn="ctr">
              <a:buNone/>
            </a:pPr>
            <a:r>
              <a:rPr lang="en-US" b="1" dirty="0" smtClean="0">
                <a:solidFill>
                  <a:srgbClr val="C00000"/>
                </a:solidFill>
              </a:rPr>
              <a:t>Three </a:t>
            </a:r>
            <a:r>
              <a:rPr lang="ru-RU" b="1" dirty="0" err="1" smtClean="0">
                <a:solidFill>
                  <a:srgbClr val="C00000"/>
                </a:solidFill>
              </a:rPr>
              <a:t>ро</a:t>
            </a:r>
            <a:r>
              <a:rPr lang="en-US" b="1" dirty="0" err="1" smtClean="0">
                <a:solidFill>
                  <a:srgbClr val="C00000"/>
                </a:solidFill>
              </a:rPr>
              <a:t>int</a:t>
            </a:r>
            <a:r>
              <a:rPr lang="en-US" b="1" dirty="0" smtClean="0">
                <a:solidFill>
                  <a:srgbClr val="C00000"/>
                </a:solidFill>
              </a:rPr>
              <a:t> four</a:t>
            </a:r>
            <a:r>
              <a:rPr lang="ru-RU" b="1" dirty="0" smtClean="0">
                <a:solidFill>
                  <a:srgbClr val="C00000"/>
                </a:solidFill>
              </a:rPr>
              <a:t> </a:t>
            </a:r>
          </a:p>
          <a:p>
            <a:pPr algn="ctr">
              <a:buNone/>
            </a:pP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1357290" y="3857628"/>
            <a:ext cx="2428892" cy="1643074"/>
          </a:xfrm>
          <a:prstGeom prst="ellipse">
            <a:avLst/>
          </a:prstGeom>
          <a:solidFill>
            <a:srgbClr val="FFC0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вал 13"/>
          <p:cNvSpPr/>
          <p:nvPr/>
        </p:nvSpPr>
        <p:spPr>
          <a:xfrm>
            <a:off x="5357818" y="3929066"/>
            <a:ext cx="2714644" cy="1643074"/>
          </a:xfrm>
          <a:prstGeom prst="ellipse">
            <a:avLst/>
          </a:prstGeom>
          <a:solidFill>
            <a:srgbClr val="FFC0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Управляющая кнопка: далее 8">
            <a:hlinkClick r:id="" action="ppaction://hlinkshowjump?jump=nextslide" highlightClick="1"/>
          </p:cNvPr>
          <p:cNvSpPr/>
          <p:nvPr/>
        </p:nvSpPr>
        <p:spPr>
          <a:xfrm>
            <a:off x="8501090" y="5929330"/>
            <a:ext cx="642910" cy="714380"/>
          </a:xfrm>
          <a:prstGeom prst="actionButtonForwardNext">
            <a:avLst/>
          </a:prstGeom>
          <a:gradFill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5400000" scaled="0"/>
          </a:gra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0">
              <a:srgbClr val="DDEBCF">
                <a:alpha val="13000"/>
              </a:srgbClr>
            </a:gs>
            <a:gs pos="50000">
              <a:srgbClr val="9CB86E"/>
            </a:gs>
            <a:gs pos="100000">
              <a:srgbClr val="156B13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b="1" dirty="0" smtClean="0">
                <a:ln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0000"/>
                </a:solidFill>
              </a:rPr>
              <a:t>ДРОБНЫЕ ВЕЛИЧИНЫ </a:t>
            </a:r>
            <a:r>
              <a:rPr lang="ru-RU" b="1" dirty="0" smtClean="0">
                <a:ln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0000"/>
                </a:solidFill>
              </a:rPr>
              <a:t>1/2 и 1/4</a:t>
            </a:r>
            <a:endParaRPr lang="ru-RU" b="1" dirty="0">
              <a:ln>
                <a:solidFill>
                  <a:schemeClr val="tx1">
                    <a:lumMod val="85000"/>
                    <a:lumOff val="15000"/>
                  </a:schemeClr>
                </a:solidFill>
              </a:ln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sz="5400" b="1" dirty="0" smtClean="0">
                <a:ln>
                  <a:solidFill>
                    <a:srgbClr val="C00000"/>
                  </a:solidFill>
                </a:ln>
                <a:solidFill>
                  <a:srgbClr val="FFC000"/>
                </a:solidFill>
              </a:rPr>
              <a:t>  </a:t>
            </a:r>
            <a:r>
              <a:rPr lang="ru-RU" sz="54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передаются особыми словами:</a:t>
            </a:r>
            <a:endParaRPr lang="en-US" sz="5400" b="1" dirty="0" smtClean="0">
              <a:ln>
                <a:solidFill>
                  <a:srgbClr val="C00000"/>
                </a:solidFill>
              </a:ln>
              <a:solidFill>
                <a:srgbClr val="7030A0"/>
              </a:solidFill>
            </a:endParaRPr>
          </a:p>
          <a:p>
            <a:pPr>
              <a:buNone/>
            </a:pPr>
            <a:r>
              <a:rPr lang="ru-RU" sz="54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</a:t>
            </a:r>
            <a:r>
              <a:rPr lang="ru-RU" sz="54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a</a:t>
            </a:r>
            <a:r>
              <a:rPr lang="ru-RU" sz="54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(</a:t>
            </a:r>
            <a:r>
              <a:rPr lang="ru-RU" sz="54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one</a:t>
            </a:r>
            <a:r>
              <a:rPr lang="ru-RU" sz="54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) </a:t>
            </a:r>
            <a:r>
              <a:rPr lang="ru-RU" sz="54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half</a:t>
            </a:r>
            <a:r>
              <a:rPr lang="ru-RU" sz="54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(</a:t>
            </a:r>
            <a:r>
              <a:rPr lang="en-US" sz="54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1</a:t>
            </a:r>
            <a:r>
              <a:rPr lang="ru-RU" sz="54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/2)</a:t>
            </a:r>
            <a:endParaRPr lang="en-US" sz="5400" b="1" dirty="0" smtClean="0">
              <a:ln>
                <a:solidFill>
                  <a:srgbClr val="C00000"/>
                </a:solidFill>
              </a:ln>
              <a:solidFill>
                <a:srgbClr val="7030A0"/>
              </a:solidFill>
            </a:endParaRPr>
          </a:p>
          <a:p>
            <a:pPr>
              <a:buNone/>
            </a:pPr>
            <a:r>
              <a:rPr lang="ru-RU" sz="54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</a:t>
            </a:r>
            <a:r>
              <a:rPr lang="ru-RU" sz="54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a</a:t>
            </a:r>
            <a:r>
              <a:rPr lang="ru-RU" sz="54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(</a:t>
            </a:r>
            <a:r>
              <a:rPr lang="ru-RU" sz="54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one</a:t>
            </a:r>
            <a:r>
              <a:rPr lang="ru-RU" sz="54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) </a:t>
            </a:r>
            <a:r>
              <a:rPr lang="ru-RU" sz="54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quarter</a:t>
            </a:r>
            <a:r>
              <a:rPr lang="ru-RU" sz="54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(1/4)</a:t>
            </a:r>
            <a:r>
              <a:rPr lang="ru-RU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</a:t>
            </a:r>
          </a:p>
        </p:txBody>
      </p:sp>
      <p:sp>
        <p:nvSpPr>
          <p:cNvPr id="4" name="Управляющая кнопка: далее 3">
            <a:hlinkClick r:id="" action="ppaction://hlinkshowjump?jump=nextslide" highlightClick="1"/>
          </p:cNvPr>
          <p:cNvSpPr/>
          <p:nvPr/>
        </p:nvSpPr>
        <p:spPr>
          <a:xfrm>
            <a:off x="7000892" y="5643578"/>
            <a:ext cx="1214446" cy="928694"/>
          </a:xfrm>
          <a:prstGeom prst="actionButtonForwardNext">
            <a:avLst/>
          </a:prstGeom>
          <a:gradFill flip="none" rotWithShape="1"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path path="shape">
              <a:fillToRect l="50000" t="50000" r="50000" b="50000"/>
            </a:path>
            <a:tileRect/>
          </a:gra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0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0">
              <a:srgbClr val="DDEBCF">
                <a:alpha val="13000"/>
              </a:srgbClr>
            </a:gs>
            <a:gs pos="50000">
              <a:srgbClr val="9CB86E"/>
            </a:gs>
            <a:gs pos="100000">
              <a:srgbClr val="156B13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n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0000"/>
                </a:solidFill>
              </a:rPr>
              <a:t>ЗАПОМНИ!</a:t>
            </a:r>
            <a:endParaRPr lang="ru-RU" b="1" dirty="0">
              <a:ln>
                <a:solidFill>
                  <a:schemeClr val="tx1">
                    <a:lumMod val="85000"/>
                    <a:lumOff val="15000"/>
                  </a:schemeClr>
                </a:solidFill>
              </a:ln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Если существительному предшествует слово </a:t>
            </a:r>
            <a:r>
              <a:rPr lang="ru-RU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half</a:t>
            </a:r>
            <a:r>
              <a:rPr lang="ru-RU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, то артикль ставится непосредственно перед существительным: </a:t>
            </a:r>
          </a:p>
          <a:p>
            <a:pPr lvl="0" algn="ctr"/>
            <a:r>
              <a:rPr lang="ru-RU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half</a:t>
            </a:r>
            <a:r>
              <a:rPr lang="ru-RU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</a:t>
            </a:r>
            <a:r>
              <a:rPr lang="ru-RU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an</a:t>
            </a:r>
            <a:r>
              <a:rPr lang="ru-RU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</a:t>
            </a:r>
            <a:r>
              <a:rPr lang="ru-RU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hour</a:t>
            </a:r>
            <a:r>
              <a:rPr lang="ru-RU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</a:t>
            </a:r>
            <a:r>
              <a:rPr lang="ru-RU" b="1" i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полчаса</a:t>
            </a:r>
            <a:r>
              <a:rPr lang="ru-RU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</a:t>
            </a:r>
          </a:p>
          <a:p>
            <a:pPr>
              <a:buNone/>
            </a:pPr>
            <a:r>
              <a:rPr lang="ru-RU" b="1" dirty="0" smtClean="0">
                <a:ln>
                  <a:solidFill>
                    <a:srgbClr val="C00000"/>
                  </a:solidFill>
                </a:ln>
                <a:solidFill>
                  <a:srgbClr val="FFC000"/>
                </a:solidFill>
              </a:rPr>
              <a:t> </a:t>
            </a:r>
          </a:p>
          <a:p>
            <a:pPr lvl="0"/>
            <a:r>
              <a:rPr lang="en-US" b="1" dirty="0" smtClean="0">
                <a:ln>
                  <a:solidFill>
                    <a:srgbClr val="C00000"/>
                  </a:solidFill>
                </a:ln>
                <a:solidFill>
                  <a:srgbClr val="FFC000"/>
                </a:solidFill>
              </a:rPr>
              <a:t>an hour and a half </a:t>
            </a:r>
            <a:r>
              <a:rPr lang="ru-RU" b="1" i="1" dirty="0" smtClean="0">
                <a:ln>
                  <a:solidFill>
                    <a:srgbClr val="C00000"/>
                  </a:solidFill>
                </a:ln>
                <a:solidFill>
                  <a:srgbClr val="FFC000"/>
                </a:solidFill>
              </a:rPr>
              <a:t>полтора часа</a:t>
            </a:r>
            <a:r>
              <a:rPr lang="en-US" b="1" i="1" dirty="0" smtClean="0">
                <a:ln>
                  <a:solidFill>
                    <a:srgbClr val="C00000"/>
                  </a:solidFill>
                </a:ln>
                <a:solidFill>
                  <a:srgbClr val="FFC000"/>
                </a:solidFill>
              </a:rPr>
              <a:t> </a:t>
            </a:r>
            <a:endParaRPr lang="ru-RU" b="1" dirty="0" smtClean="0">
              <a:ln>
                <a:solidFill>
                  <a:srgbClr val="C00000"/>
                </a:solidFill>
              </a:ln>
              <a:solidFill>
                <a:srgbClr val="FFC000"/>
              </a:solidFill>
            </a:endParaRPr>
          </a:p>
          <a:p>
            <a:endParaRPr lang="ru-RU" dirty="0"/>
          </a:p>
        </p:txBody>
      </p:sp>
      <p:sp>
        <p:nvSpPr>
          <p:cNvPr id="4" name="Овал 3"/>
          <p:cNvSpPr/>
          <p:nvPr/>
        </p:nvSpPr>
        <p:spPr>
          <a:xfrm>
            <a:off x="857224" y="4143380"/>
            <a:ext cx="6500858" cy="2500330"/>
          </a:xfrm>
          <a:prstGeom prst="ellipse">
            <a:avLst/>
          </a:prstGeom>
          <a:solidFill>
            <a:srgbClr val="FFC0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</a:rPr>
              <a:t>ИСКЛЮЧЕНИЕ</a:t>
            </a:r>
            <a:endParaRPr lang="ru-RU" sz="2800" b="1" dirty="0">
              <a:solidFill>
                <a:srgbClr val="C00000"/>
              </a:solidFill>
            </a:endParaRPr>
          </a:p>
        </p:txBody>
      </p:sp>
      <p:sp>
        <p:nvSpPr>
          <p:cNvPr id="5" name="Управляющая кнопка: далее 4">
            <a:hlinkClick r:id="" action="ppaction://hlinkshowjump?jump=nextslide" highlightClick="1"/>
          </p:cNvPr>
          <p:cNvSpPr/>
          <p:nvPr/>
        </p:nvSpPr>
        <p:spPr>
          <a:xfrm>
            <a:off x="7643834" y="5572140"/>
            <a:ext cx="1000132" cy="1000132"/>
          </a:xfrm>
          <a:prstGeom prst="actionButtonForwardNext">
            <a:avLst/>
          </a:prstGeom>
          <a:gradFill flip="none" rotWithShape="1"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path path="shape">
              <a:fillToRect l="50000" t="50000" r="50000" b="50000"/>
            </a:path>
            <a:tileRect/>
          </a:gra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0">
              <a:srgbClr val="DDEBCF">
                <a:alpha val="13000"/>
              </a:srgbClr>
            </a:gs>
            <a:gs pos="50000">
              <a:srgbClr val="9CB86E"/>
            </a:gs>
            <a:gs pos="100000">
              <a:srgbClr val="156B13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dirty="0" smtClean="0"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solidFill>
                  <a:srgbClr val="FF0000"/>
                </a:solidFill>
              </a:rPr>
              <a:t>ЕСЛИ В ЧИСЛИТЕЛЕ  ЧИСЛО БОЛЕЕ ЕДИНИЦЫ</a:t>
            </a:r>
            <a:endParaRPr lang="ru-RU" sz="3200" b="1" dirty="0"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36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в знаменателе прибавляется окончание -</a:t>
            </a:r>
            <a:r>
              <a:rPr lang="ru-RU" sz="36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s</a:t>
            </a:r>
            <a:r>
              <a:rPr lang="ru-RU" sz="36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: </a:t>
            </a:r>
          </a:p>
          <a:p>
            <a:pPr lvl="0" algn="ctr"/>
            <a:r>
              <a:rPr lang="ru-RU" sz="44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2/3 </a:t>
            </a:r>
            <a:r>
              <a:rPr lang="ru-RU" sz="44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two</a:t>
            </a:r>
            <a:r>
              <a:rPr lang="ru-RU" sz="44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</a:t>
            </a:r>
            <a:r>
              <a:rPr lang="ru-RU" sz="44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thirds</a:t>
            </a:r>
            <a:r>
              <a:rPr lang="ru-RU" sz="44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</a:t>
            </a:r>
          </a:p>
          <a:p>
            <a:pPr lvl="0" algn="ctr"/>
            <a:endParaRPr lang="ru-RU" sz="3600" b="1" dirty="0" smtClean="0">
              <a:ln>
                <a:solidFill>
                  <a:srgbClr val="C00000"/>
                </a:solidFill>
              </a:ln>
              <a:solidFill>
                <a:srgbClr val="7030A0"/>
              </a:solidFill>
            </a:endParaRPr>
          </a:p>
          <a:p>
            <a:pPr lvl="0">
              <a:buNone/>
            </a:pPr>
            <a:r>
              <a:rPr lang="ru-RU" sz="44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             4/9        </a:t>
            </a:r>
            <a:r>
              <a:rPr lang="ru-RU" sz="44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four</a:t>
            </a:r>
            <a:r>
              <a:rPr lang="ru-RU" sz="44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</a:t>
            </a:r>
            <a:r>
              <a:rPr lang="ru-RU" sz="44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ninths</a:t>
            </a:r>
            <a:r>
              <a:rPr lang="ru-RU" sz="44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</a:t>
            </a:r>
          </a:p>
          <a:p>
            <a:pPr lvl="0">
              <a:buNone/>
            </a:pPr>
            <a:r>
              <a:rPr lang="ru-RU" sz="44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             3/5        </a:t>
            </a:r>
            <a:r>
              <a:rPr lang="ru-RU" sz="44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three</a:t>
            </a:r>
            <a:r>
              <a:rPr lang="ru-RU" sz="44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</a:t>
            </a:r>
            <a:r>
              <a:rPr lang="ru-RU" sz="44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fifths</a:t>
            </a:r>
            <a:r>
              <a:rPr lang="ru-RU" sz="44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</a:t>
            </a:r>
          </a:p>
          <a:p>
            <a:endParaRPr lang="ru-RU" dirty="0">
              <a:ln>
                <a:solidFill>
                  <a:srgbClr val="C00000"/>
                </a:solidFill>
              </a:ln>
              <a:solidFill>
                <a:srgbClr val="7030A0"/>
              </a:solidFill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4214810" y="4000504"/>
            <a:ext cx="4143404" cy="2214578"/>
          </a:xfrm>
          <a:prstGeom prst="ellipse">
            <a:avLst/>
          </a:prstGeom>
          <a:solidFill>
            <a:srgbClr val="FFC0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smtClean="0">
                <a:ln>
                  <a:solidFill>
                    <a:srgbClr val="00B0F0"/>
                  </a:solidFill>
                </a:ln>
                <a:solidFill>
                  <a:srgbClr val="FF0000"/>
                </a:solidFill>
              </a:rPr>
              <a:t>click</a:t>
            </a:r>
            <a:endParaRPr lang="ru-RU" sz="4400" b="1" dirty="0">
              <a:ln>
                <a:solidFill>
                  <a:srgbClr val="00B0F0"/>
                </a:solidFill>
              </a:ln>
              <a:solidFill>
                <a:srgbClr val="FF0000"/>
              </a:solidFill>
            </a:endParaRPr>
          </a:p>
        </p:txBody>
      </p:sp>
      <p:sp>
        <p:nvSpPr>
          <p:cNvPr id="5" name="Управляющая кнопка: далее 4">
            <a:hlinkClick r:id="" action="ppaction://hlinkshowjump?jump=nextslide" highlightClick="1"/>
          </p:cNvPr>
          <p:cNvSpPr/>
          <p:nvPr/>
        </p:nvSpPr>
        <p:spPr>
          <a:xfrm>
            <a:off x="7929586" y="5929330"/>
            <a:ext cx="857256" cy="571504"/>
          </a:xfrm>
          <a:prstGeom prst="actionButtonForwardNext">
            <a:avLst/>
          </a:prstGeom>
          <a:gradFill flip="none" rotWithShape="1"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path path="shape">
              <a:fillToRect l="50000" t="50000" r="50000" b="50000"/>
            </a:path>
            <a:tileRect/>
          </a:gra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0">
              <a:srgbClr val="DDEBCF">
                <a:alpha val="13000"/>
              </a:srgbClr>
            </a:gs>
            <a:gs pos="50000">
              <a:srgbClr val="9CB86E"/>
            </a:gs>
            <a:gs pos="100000">
              <a:srgbClr val="156B13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n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0000"/>
                </a:solidFill>
              </a:rPr>
              <a:t>ГОДА И ДАТЫ</a:t>
            </a:r>
            <a:endParaRPr lang="ru-RU" b="1" dirty="0">
              <a:ln>
                <a:solidFill>
                  <a:schemeClr val="tx1">
                    <a:lumMod val="85000"/>
                    <a:lumOff val="15000"/>
                  </a:schemeClr>
                </a:solidFill>
              </a:ln>
              <a:solidFill>
                <a:srgbClr val="FF0000"/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36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1812-</a:t>
            </a:r>
            <a:r>
              <a:rPr lang="en-US" sz="36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eighteen twelve</a:t>
            </a:r>
            <a:endParaRPr lang="ru-RU" sz="3600" b="1" dirty="0" smtClean="0">
              <a:ln>
                <a:solidFill>
                  <a:srgbClr val="C00000"/>
                </a:solidFill>
              </a:ln>
              <a:solidFill>
                <a:srgbClr val="7030A0"/>
              </a:solidFill>
            </a:endParaRPr>
          </a:p>
          <a:p>
            <a:r>
              <a:rPr lang="ru-RU" sz="36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1900-</a:t>
            </a:r>
            <a:r>
              <a:rPr lang="en-US" sz="36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nineteen hundred</a:t>
            </a:r>
            <a:endParaRPr lang="ru-RU" sz="3600" b="1" dirty="0" smtClean="0">
              <a:ln>
                <a:solidFill>
                  <a:srgbClr val="C00000"/>
                </a:solidFill>
              </a:ln>
              <a:solidFill>
                <a:srgbClr val="7030A0"/>
              </a:solidFill>
            </a:endParaRPr>
          </a:p>
          <a:p>
            <a:r>
              <a:rPr lang="ru-RU" sz="36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2007-two </a:t>
            </a:r>
            <a:r>
              <a:rPr lang="ru-RU" sz="36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thousand</a:t>
            </a:r>
            <a:r>
              <a:rPr lang="ru-RU" sz="36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(</a:t>
            </a:r>
            <a:r>
              <a:rPr lang="ru-RU" sz="36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and</a:t>
            </a:r>
            <a:r>
              <a:rPr lang="ru-RU" sz="36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) </a:t>
            </a:r>
            <a:r>
              <a:rPr lang="ru-RU" sz="36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seven</a:t>
            </a:r>
            <a:endParaRPr lang="ru-RU" sz="3600" b="1" dirty="0" smtClean="0">
              <a:ln>
                <a:solidFill>
                  <a:srgbClr val="C00000"/>
                </a:solidFill>
              </a:ln>
              <a:solidFill>
                <a:srgbClr val="7030A0"/>
              </a:solidFill>
            </a:endParaRPr>
          </a:p>
          <a:p>
            <a:r>
              <a:rPr lang="ru-RU" sz="36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2014-twenty </a:t>
            </a:r>
            <a:r>
              <a:rPr lang="ru-RU" sz="36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fourteen</a:t>
            </a:r>
            <a:endParaRPr lang="ru-RU" sz="3600" b="1" dirty="0" smtClean="0">
              <a:ln>
                <a:solidFill>
                  <a:srgbClr val="C00000"/>
                </a:solidFill>
              </a:ln>
              <a:solidFill>
                <a:srgbClr val="7030A0"/>
              </a:solidFill>
            </a:endParaRPr>
          </a:p>
          <a:p>
            <a:r>
              <a:rPr lang="en-US" sz="36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25 </a:t>
            </a:r>
            <a:r>
              <a:rPr lang="en-US" sz="36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th</a:t>
            </a:r>
            <a:r>
              <a:rPr lang="en-US" sz="36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July, 1976</a:t>
            </a:r>
            <a:r>
              <a:rPr lang="ru-RU" sz="36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-</a:t>
            </a:r>
            <a:r>
              <a:rPr lang="en-US" sz="36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the twenty-fifth of July, nineteen seventy-six</a:t>
            </a:r>
            <a:endParaRPr lang="ru-RU" sz="3600" b="1" dirty="0" smtClean="0">
              <a:ln>
                <a:solidFill>
                  <a:srgbClr val="C00000"/>
                </a:solidFill>
              </a:ln>
              <a:solidFill>
                <a:srgbClr val="7030A0"/>
              </a:solidFill>
            </a:endParaRPr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6" name="Стрелка вверх 5"/>
          <p:cNvSpPr/>
          <p:nvPr/>
        </p:nvSpPr>
        <p:spPr>
          <a:xfrm>
            <a:off x="7143768" y="4572008"/>
            <a:ext cx="928694" cy="1785950"/>
          </a:xfrm>
          <a:prstGeom prst="upArrow">
            <a:avLst/>
          </a:prstGeom>
          <a:gradFill flip="none" rotWithShape="1"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path path="shape">
              <a:fillToRect l="50000" t="50000" r="50000" b="50000"/>
            </a:path>
            <a:tileRect/>
          </a:gra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rgbClr val="00B050"/>
                </a:solidFill>
                <a:hlinkClick r:id="rId2" action="ppaction://hlinksldjump"/>
              </a:rPr>
              <a:t>BACK</a:t>
            </a:r>
            <a:endParaRPr lang="ru-RU" sz="2400" b="1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4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0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3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6" dur="2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0">
              <a:srgbClr val="DDEBCF">
                <a:alpha val="13000"/>
              </a:srgbClr>
            </a:gs>
            <a:gs pos="50000">
              <a:srgbClr val="9CB86E"/>
            </a:gs>
            <a:gs pos="100000">
              <a:srgbClr val="156B13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n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0000"/>
                </a:solidFill>
              </a:rPr>
              <a:t>РОЛЬ В ПРЕДЛОЖЕНИИ</a:t>
            </a:r>
            <a:endParaRPr lang="ru-RU" b="1" dirty="0">
              <a:ln>
                <a:solidFill>
                  <a:schemeClr val="tx1">
                    <a:lumMod val="85000"/>
                    <a:lumOff val="15000"/>
                  </a:schemeClr>
                </a:solidFill>
              </a:ln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Подлежащее- </a:t>
            </a:r>
            <a:r>
              <a:rPr lang="en-US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Three were absent from the le</a:t>
            </a:r>
            <a:r>
              <a:rPr lang="ru-RU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с</a:t>
            </a:r>
            <a:r>
              <a:rPr lang="en-US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ture</a:t>
            </a:r>
            <a:r>
              <a:rPr lang="en-US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. </a:t>
            </a:r>
            <a:endParaRPr lang="ru-RU" b="1" dirty="0" smtClean="0">
              <a:ln>
                <a:solidFill>
                  <a:srgbClr val="C00000"/>
                </a:solidFill>
              </a:ln>
              <a:solidFill>
                <a:srgbClr val="7030A0"/>
              </a:solidFill>
            </a:endParaRPr>
          </a:p>
          <a:p>
            <a:r>
              <a:rPr lang="ru-RU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Дополнение- I </a:t>
            </a:r>
            <a:r>
              <a:rPr lang="ru-RU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took</a:t>
            </a:r>
            <a:r>
              <a:rPr lang="ru-RU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</a:t>
            </a:r>
            <a:r>
              <a:rPr lang="ru-RU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three</a:t>
            </a:r>
            <a:r>
              <a:rPr lang="ru-RU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</a:t>
            </a:r>
            <a:r>
              <a:rPr lang="en-US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apples.</a:t>
            </a:r>
            <a:r>
              <a:rPr lang="ru-RU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</a:t>
            </a:r>
          </a:p>
          <a:p>
            <a:r>
              <a:rPr lang="ru-RU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Определение- </a:t>
            </a:r>
            <a:r>
              <a:rPr lang="en-US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The second lesson begins at eleven o’clock. </a:t>
            </a:r>
            <a:endParaRPr lang="ru-RU" b="1" dirty="0" smtClean="0">
              <a:ln>
                <a:solidFill>
                  <a:srgbClr val="C00000"/>
                </a:solidFill>
              </a:ln>
              <a:solidFill>
                <a:srgbClr val="7030A0"/>
              </a:solidFill>
            </a:endParaRPr>
          </a:p>
          <a:p>
            <a:r>
              <a:rPr lang="ru-RU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Именная часть составного сказуемого- </a:t>
            </a:r>
            <a:r>
              <a:rPr lang="en-US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Five times five is twenty-five.</a:t>
            </a:r>
            <a:r>
              <a:rPr lang="en-US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</a:t>
            </a:r>
            <a:endParaRPr lang="ru-RU" dirty="0">
              <a:ln>
                <a:solidFill>
                  <a:srgbClr val="C00000"/>
                </a:solidFill>
              </a:ln>
              <a:solidFill>
                <a:srgbClr val="7030A0"/>
              </a:solidFill>
            </a:endParaRPr>
          </a:p>
        </p:txBody>
      </p:sp>
      <p:sp>
        <p:nvSpPr>
          <p:cNvPr id="4" name="Стрелка вверх 3"/>
          <p:cNvSpPr/>
          <p:nvPr/>
        </p:nvSpPr>
        <p:spPr>
          <a:xfrm>
            <a:off x="7429520" y="3929066"/>
            <a:ext cx="928694" cy="1857388"/>
          </a:xfrm>
          <a:prstGeom prst="upArrow">
            <a:avLst/>
          </a:prstGeom>
          <a:gradFill flip="none" rotWithShape="1"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path path="shape">
              <a:fillToRect l="50000" t="50000" r="50000" b="50000"/>
            </a:path>
            <a:tileRect/>
          </a:gra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rgbClr val="00B050"/>
                </a:solidFill>
                <a:hlinkClick r:id="rId2" action="ppaction://hlinksldjump"/>
              </a:rPr>
              <a:t>BACK</a:t>
            </a:r>
            <a:endParaRPr lang="ru-RU" sz="2400" b="1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0">
              <a:srgbClr val="DDEBCF">
                <a:alpha val="13000"/>
              </a:srgbClr>
            </a:gs>
            <a:gs pos="50000">
              <a:srgbClr val="9CB86E"/>
            </a:gs>
            <a:gs pos="100000">
              <a:srgbClr val="156B13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 dirty="0" smtClean="0">
                <a:ln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0000"/>
                </a:solidFill>
              </a:rPr>
              <a:t>LET` S DO SOME EXERCISES</a:t>
            </a:r>
            <a:endParaRPr lang="ru-RU" sz="3200" b="1" dirty="0">
              <a:ln>
                <a:solidFill>
                  <a:schemeClr val="tx1">
                    <a:lumMod val="85000"/>
                    <a:lumOff val="15000"/>
                  </a:schemeClr>
                </a:solidFill>
              </a:ln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ru-RU" sz="3600" b="1" i="1" dirty="0" smtClean="0"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solidFill>
                  <a:srgbClr val="FF0000"/>
                </a:solidFill>
              </a:rPr>
              <a:t>Напишите словами:</a:t>
            </a:r>
            <a:r>
              <a:rPr lang="ru-RU" sz="3600" b="1" dirty="0" smtClean="0"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solidFill>
                  <a:srgbClr val="FF0000"/>
                </a:solidFill>
              </a:rPr>
              <a:t> </a:t>
            </a:r>
          </a:p>
          <a:p>
            <a:pPr lvl="0"/>
            <a:r>
              <a:rPr lang="ru-RU" sz="3600" b="1" dirty="0" smtClean="0"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solidFill>
                  <a:srgbClr val="FF0000"/>
                </a:solidFill>
              </a:rPr>
              <a:t>9.02.1997 </a:t>
            </a:r>
          </a:p>
          <a:p>
            <a:pPr lvl="0"/>
            <a:r>
              <a:rPr lang="ru-RU" sz="3600" b="1" dirty="0" smtClean="0"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solidFill>
                  <a:srgbClr val="FF0000"/>
                </a:solidFill>
              </a:rPr>
              <a:t>22.06.1941 </a:t>
            </a:r>
          </a:p>
          <a:p>
            <a:pPr lvl="0"/>
            <a:r>
              <a:rPr lang="ru-RU" sz="3600" b="1" dirty="0" smtClean="0"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solidFill>
                  <a:srgbClr val="FF0000"/>
                </a:solidFill>
              </a:rPr>
              <a:t>121600 </a:t>
            </a:r>
            <a:r>
              <a:rPr lang="ru-RU" sz="3600" b="1" dirty="0" err="1" smtClean="0"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solidFill>
                  <a:srgbClr val="FF0000"/>
                </a:solidFill>
              </a:rPr>
              <a:t>square</a:t>
            </a:r>
            <a:r>
              <a:rPr lang="ru-RU" sz="3600" b="1" dirty="0" smtClean="0"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3600" b="1" dirty="0" err="1" smtClean="0"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solidFill>
                  <a:srgbClr val="FF0000"/>
                </a:solidFill>
              </a:rPr>
              <a:t>miles</a:t>
            </a:r>
            <a:r>
              <a:rPr lang="ru-RU" sz="3600" b="1" dirty="0" smtClean="0"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solidFill>
                  <a:srgbClr val="FF0000"/>
                </a:solidFill>
              </a:rPr>
              <a:t> </a:t>
            </a:r>
          </a:p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The ninth of February nineteen ninety seven</a:t>
            </a:r>
            <a:endParaRPr lang="ru-RU" b="1" dirty="0" smtClean="0">
              <a:ln>
                <a:solidFill>
                  <a:srgbClr val="C00000"/>
                </a:solidFill>
              </a:ln>
              <a:solidFill>
                <a:srgbClr val="7030A0"/>
              </a:solidFill>
            </a:endParaRPr>
          </a:p>
          <a:p>
            <a:r>
              <a:rPr lang="en-US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The twenty second of June nineteen forty one </a:t>
            </a:r>
          </a:p>
          <a:p>
            <a:pPr lvl="0"/>
            <a:r>
              <a:rPr lang="en-US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One hundred twenty one thousand six hundred square miles </a:t>
            </a:r>
            <a:endParaRPr lang="ru-RU" b="1" dirty="0" smtClean="0">
              <a:ln>
                <a:solidFill>
                  <a:srgbClr val="C00000"/>
                </a:solidFill>
              </a:ln>
              <a:solidFill>
                <a:srgbClr val="7030A0"/>
              </a:solidFill>
            </a:endParaRPr>
          </a:p>
          <a:p>
            <a:endParaRPr lang="ru-RU" dirty="0"/>
          </a:p>
        </p:txBody>
      </p:sp>
      <p:sp>
        <p:nvSpPr>
          <p:cNvPr id="5" name="Вертикальный свиток 4"/>
          <p:cNvSpPr/>
          <p:nvPr/>
        </p:nvSpPr>
        <p:spPr>
          <a:xfrm>
            <a:off x="4143372" y="1428736"/>
            <a:ext cx="5000628" cy="4714908"/>
          </a:xfrm>
          <a:prstGeom prst="verticalScroll">
            <a:avLst/>
          </a:prstGeom>
          <a:solidFill>
            <a:srgbClr val="FFC000"/>
          </a:solidFill>
          <a:ln>
            <a:solidFill>
              <a:srgbClr val="C00000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rgbClr val="C00000"/>
                </a:solidFill>
              </a:rPr>
              <a:t>CHECK</a:t>
            </a:r>
          </a:p>
          <a:p>
            <a:pPr algn="ctr"/>
            <a:r>
              <a:rPr lang="en-US" sz="3200" b="1" dirty="0" smtClean="0">
                <a:solidFill>
                  <a:srgbClr val="C00000"/>
                </a:solidFill>
              </a:rPr>
              <a:t>YOURSELVES</a:t>
            </a:r>
            <a:endParaRPr lang="ru-RU" sz="3200" b="1" dirty="0">
              <a:solidFill>
                <a:srgbClr val="C00000"/>
              </a:solidFill>
            </a:endParaRPr>
          </a:p>
        </p:txBody>
      </p:sp>
      <p:sp>
        <p:nvSpPr>
          <p:cNvPr id="7" name="Управляющая кнопка: далее 6">
            <a:hlinkClick r:id="" action="ppaction://hlinkshowjump?jump=nextslide" highlightClick="1"/>
          </p:cNvPr>
          <p:cNvSpPr/>
          <p:nvPr/>
        </p:nvSpPr>
        <p:spPr>
          <a:xfrm>
            <a:off x="7215206" y="5929330"/>
            <a:ext cx="928694" cy="928670"/>
          </a:xfrm>
          <a:prstGeom prst="actionButtonForwardNext">
            <a:avLst/>
          </a:prstGeom>
          <a:gradFill flip="none" rotWithShape="1"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path path="shape">
              <a:fillToRect l="50000" t="50000" r="50000" b="50000"/>
            </a:path>
            <a:tileRect/>
          </a:gra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6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7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3" dur="8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4" dur="8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" dur="8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48836 0 " pathEditMode="relative" ptsTypes="AA">
                                      <p:cBhvr>
                                        <p:cTn id="3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0">
              <a:srgbClr val="DDEBCF">
                <a:alpha val="13000"/>
              </a:srgbClr>
            </a:gs>
            <a:gs pos="50000">
              <a:srgbClr val="9CB86E"/>
            </a:gs>
            <a:gs pos="100000">
              <a:srgbClr val="156B13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b="1" i="1" dirty="0" smtClean="0">
                <a:ln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0000"/>
                </a:solidFill>
              </a:rPr>
              <a:t>ВСТАВЬТЕ ПОРЯДКОВОЕ ИЛИ КОЛИЧЕСТВЕННОЕ ЧИСЛИТЕЛЬНЫЕ</a:t>
            </a:r>
            <a:endParaRPr lang="ru-RU" sz="2400" b="1" dirty="0">
              <a:ln>
                <a:solidFill>
                  <a:schemeClr val="tx1">
                    <a:lumMod val="85000"/>
                    <a:lumOff val="15000"/>
                  </a:schemeClr>
                </a:solidFill>
              </a:ln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500174"/>
            <a:ext cx="8229600" cy="4525963"/>
          </a:xfrm>
        </p:spPr>
        <p:txBody>
          <a:bodyPr/>
          <a:lstStyle/>
          <a:p>
            <a:pPr lvl="0"/>
            <a:r>
              <a:rPr lang="en-US" b="1" dirty="0" smtClean="0">
                <a:ln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0000"/>
                </a:solidFill>
              </a:rPr>
              <a:t>There are </a:t>
            </a:r>
            <a:r>
              <a:rPr lang="ru-RU" b="1" i="1" dirty="0" err="1" smtClean="0">
                <a:ln>
                  <a:solidFill>
                    <a:srgbClr val="C00000"/>
                  </a:solidFill>
                </a:ln>
                <a:solidFill>
                  <a:srgbClr val="FFC000"/>
                </a:solidFill>
              </a:rPr>
              <a:t>twelve</a:t>
            </a:r>
            <a:r>
              <a:rPr lang="en-US" b="1" dirty="0" smtClean="0"/>
              <a:t> </a:t>
            </a:r>
            <a:r>
              <a:rPr lang="ru-RU" b="1" dirty="0" smtClean="0"/>
              <a:t> </a:t>
            </a:r>
            <a:r>
              <a:rPr lang="en-US" b="1" dirty="0" smtClean="0">
                <a:ln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0000"/>
                </a:solidFill>
              </a:rPr>
              <a:t>months in a year.</a:t>
            </a:r>
          </a:p>
          <a:p>
            <a:pPr algn="just">
              <a:buNone/>
            </a:pPr>
            <a:r>
              <a:rPr lang="en-US" dirty="0" smtClean="0"/>
              <a:t>                           </a:t>
            </a:r>
            <a:endParaRPr lang="ru-RU" dirty="0" smtClean="0"/>
          </a:p>
          <a:p>
            <a:pPr lvl="0"/>
            <a:r>
              <a:rPr lang="en-US" b="1" dirty="0" smtClean="0">
                <a:ln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0000"/>
                </a:solidFill>
              </a:rPr>
              <a:t>January is </a:t>
            </a:r>
            <a:r>
              <a:rPr lang="ru-RU" b="1" i="1" dirty="0" err="1" smtClean="0">
                <a:ln>
                  <a:solidFill>
                    <a:srgbClr val="C00000"/>
                  </a:solidFill>
                </a:ln>
                <a:solidFill>
                  <a:srgbClr val="FFC000"/>
                </a:solidFill>
              </a:rPr>
              <a:t>the</a:t>
            </a:r>
            <a:r>
              <a:rPr lang="ru-RU" b="1" i="1" dirty="0" smtClean="0">
                <a:ln>
                  <a:solidFill>
                    <a:srgbClr val="C00000"/>
                  </a:solidFill>
                </a:ln>
                <a:solidFill>
                  <a:srgbClr val="FFC000"/>
                </a:solidFill>
              </a:rPr>
              <a:t> </a:t>
            </a:r>
            <a:r>
              <a:rPr lang="ru-RU" b="1" i="1" dirty="0" err="1" smtClean="0">
                <a:ln>
                  <a:solidFill>
                    <a:srgbClr val="C00000"/>
                  </a:solidFill>
                </a:ln>
                <a:solidFill>
                  <a:srgbClr val="FFC000"/>
                </a:solidFill>
              </a:rPr>
              <a:t>first</a:t>
            </a:r>
            <a:r>
              <a:rPr lang="en-US" b="1" dirty="0" smtClean="0"/>
              <a:t> </a:t>
            </a:r>
            <a:r>
              <a:rPr lang="en-US" b="1" dirty="0" smtClean="0">
                <a:ln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0000"/>
                </a:solidFill>
              </a:rPr>
              <a:t>month of the year. </a:t>
            </a:r>
          </a:p>
          <a:p>
            <a:pPr algn="just">
              <a:buNone/>
            </a:pPr>
            <a:r>
              <a:rPr lang="en-US" b="1" i="1" dirty="0" smtClean="0"/>
              <a:t>                          </a:t>
            </a:r>
            <a:endParaRPr lang="ru-RU" dirty="0" smtClean="0"/>
          </a:p>
          <a:p>
            <a:pPr lvl="0"/>
            <a:r>
              <a:rPr lang="en-US" b="1" dirty="0" smtClean="0">
                <a:ln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0000"/>
                </a:solidFill>
              </a:rPr>
              <a:t>May is</a:t>
            </a:r>
            <a:r>
              <a:rPr lang="en-US" b="1" dirty="0" smtClean="0"/>
              <a:t> </a:t>
            </a:r>
            <a:r>
              <a:rPr lang="ru-RU" b="1" i="1" dirty="0" err="1" smtClean="0">
                <a:ln>
                  <a:solidFill>
                    <a:srgbClr val="C00000"/>
                  </a:solidFill>
                </a:ln>
                <a:solidFill>
                  <a:srgbClr val="FFC000"/>
                </a:solidFill>
              </a:rPr>
              <a:t>the</a:t>
            </a:r>
            <a:r>
              <a:rPr lang="ru-RU" b="1" i="1" dirty="0" smtClean="0">
                <a:ln>
                  <a:solidFill>
                    <a:srgbClr val="C00000"/>
                  </a:solidFill>
                </a:ln>
                <a:solidFill>
                  <a:srgbClr val="FFC000"/>
                </a:solidFill>
              </a:rPr>
              <a:t> </a:t>
            </a:r>
            <a:r>
              <a:rPr lang="ru-RU" b="1" i="1" dirty="0" err="1" smtClean="0">
                <a:ln>
                  <a:solidFill>
                    <a:srgbClr val="C00000"/>
                  </a:solidFill>
                </a:ln>
                <a:solidFill>
                  <a:srgbClr val="FFC000"/>
                </a:solidFill>
              </a:rPr>
              <a:t>fifth</a:t>
            </a:r>
            <a:r>
              <a:rPr lang="en-US" b="1" dirty="0" smtClean="0">
                <a:ln>
                  <a:solidFill>
                    <a:srgbClr val="C00000"/>
                  </a:solidFill>
                </a:ln>
                <a:solidFill>
                  <a:srgbClr val="FFC000"/>
                </a:solidFill>
              </a:rPr>
              <a:t> </a:t>
            </a:r>
            <a:r>
              <a:rPr lang="ru-RU" b="1" dirty="0" smtClean="0">
                <a:ln>
                  <a:solidFill>
                    <a:srgbClr val="C00000"/>
                  </a:solidFill>
                </a:ln>
                <a:solidFill>
                  <a:srgbClr val="FFC000"/>
                </a:solidFill>
              </a:rPr>
              <a:t> </a:t>
            </a:r>
            <a:r>
              <a:rPr lang="en-US" b="1" dirty="0" smtClean="0">
                <a:ln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0000"/>
                </a:solidFill>
              </a:rPr>
              <a:t>month of the year</a:t>
            </a:r>
            <a:r>
              <a:rPr lang="en-US" b="1" dirty="0" smtClean="0"/>
              <a:t>. </a:t>
            </a:r>
          </a:p>
          <a:p>
            <a:pPr algn="just">
              <a:buNone/>
            </a:pPr>
            <a:r>
              <a:rPr lang="en-US" b="1" i="1" dirty="0" smtClean="0"/>
              <a:t>                         </a:t>
            </a:r>
            <a:endParaRPr lang="ru-RU" dirty="0" smtClean="0"/>
          </a:p>
          <a:p>
            <a:pPr lvl="0"/>
            <a:r>
              <a:rPr lang="en-US" b="1" dirty="0" smtClean="0">
                <a:ln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0000"/>
                </a:solidFill>
              </a:rPr>
              <a:t>There are</a:t>
            </a:r>
            <a:r>
              <a:rPr lang="ru-RU" b="1" dirty="0" smtClean="0">
                <a:ln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0000"/>
                </a:solidFill>
              </a:rPr>
              <a:t> </a:t>
            </a:r>
            <a:r>
              <a:rPr lang="en-US" b="1" dirty="0" smtClean="0">
                <a:ln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b="1" i="1" dirty="0" err="1" smtClean="0">
                <a:ln>
                  <a:solidFill>
                    <a:srgbClr val="C00000"/>
                  </a:solidFill>
                </a:ln>
                <a:solidFill>
                  <a:srgbClr val="FFC000"/>
                </a:solidFill>
              </a:rPr>
              <a:t>three</a:t>
            </a:r>
            <a:r>
              <a:rPr lang="en-US" b="1" dirty="0" smtClean="0"/>
              <a:t> </a:t>
            </a:r>
            <a:r>
              <a:rPr lang="ru-RU" b="1" dirty="0" smtClean="0"/>
              <a:t> </a:t>
            </a:r>
            <a:r>
              <a:rPr lang="en-US" b="1" dirty="0" smtClean="0">
                <a:ln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0000"/>
                </a:solidFill>
              </a:rPr>
              <a:t>months in winter.</a:t>
            </a:r>
            <a:r>
              <a:rPr lang="en-US" dirty="0" smtClean="0">
                <a:ln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0000"/>
                </a:solidFill>
              </a:rPr>
              <a:t> </a:t>
            </a:r>
          </a:p>
          <a:p>
            <a:pPr lvl="0" algn="just">
              <a:buNone/>
            </a:pPr>
            <a:r>
              <a:rPr lang="en-US" b="1" i="1" dirty="0" smtClean="0">
                <a:ln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0000"/>
                </a:solidFill>
              </a:rPr>
              <a:t>                          </a:t>
            </a:r>
            <a:endParaRPr lang="ru-RU" dirty="0" smtClean="0">
              <a:ln>
                <a:solidFill>
                  <a:schemeClr val="tx1">
                    <a:lumMod val="85000"/>
                    <a:lumOff val="15000"/>
                  </a:schemeClr>
                </a:solidFill>
              </a:ln>
              <a:solidFill>
                <a:srgbClr val="FF0000"/>
              </a:solidFill>
            </a:endParaRPr>
          </a:p>
          <a:p>
            <a:endParaRPr lang="ru-RU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2786050" y="1643050"/>
            <a:ext cx="1357322" cy="571504"/>
          </a:xfrm>
          <a:prstGeom prst="roundRect">
            <a:avLst/>
          </a:prstGeom>
          <a:solidFill>
            <a:srgbClr val="FFC0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3000364" y="2786058"/>
            <a:ext cx="1500198" cy="642942"/>
          </a:xfrm>
          <a:prstGeom prst="roundRect">
            <a:avLst/>
          </a:prstGeom>
          <a:solidFill>
            <a:srgbClr val="FFC0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214546" y="4000504"/>
            <a:ext cx="1571636" cy="642942"/>
          </a:xfrm>
          <a:prstGeom prst="roundRect">
            <a:avLst/>
          </a:prstGeom>
          <a:solidFill>
            <a:srgbClr val="FFC0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786050" y="5143512"/>
            <a:ext cx="1285884" cy="571504"/>
          </a:xfrm>
          <a:prstGeom prst="roundRect">
            <a:avLst/>
          </a:prstGeom>
          <a:solidFill>
            <a:srgbClr val="FFC0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Управляющая кнопка: далее 7">
            <a:hlinkClick r:id="" action="ppaction://hlinkshowjump?jump=nextslide" highlightClick="1"/>
          </p:cNvPr>
          <p:cNvSpPr/>
          <p:nvPr/>
        </p:nvSpPr>
        <p:spPr>
          <a:xfrm>
            <a:off x="7000892" y="5857892"/>
            <a:ext cx="928694" cy="857256"/>
          </a:xfrm>
          <a:prstGeom prst="actionButtonForwardNext">
            <a:avLst/>
          </a:prstGeom>
          <a:gradFill flip="none" rotWithShape="1"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path path="shape">
              <a:fillToRect l="50000" t="50000" r="50000" b="50000"/>
            </a:path>
            <a:tileRect/>
          </a:gra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7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7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" dur="5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0">
              <a:srgbClr val="DDEBCF">
                <a:alpha val="13000"/>
              </a:srgbClr>
            </a:gs>
            <a:gs pos="50000">
              <a:srgbClr val="9CB86E"/>
            </a:gs>
            <a:gs pos="100000">
              <a:srgbClr val="156B13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n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0000"/>
                </a:solidFill>
              </a:rPr>
              <a:t>ПРОЧИТАЙТЕ:</a:t>
            </a:r>
            <a:endParaRPr lang="ru-RU" b="1" dirty="0">
              <a:ln>
                <a:solidFill>
                  <a:schemeClr val="tx1">
                    <a:lumMod val="85000"/>
                    <a:lumOff val="15000"/>
                  </a:schemeClr>
                </a:solidFill>
              </a:ln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n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0000"/>
                </a:solidFill>
              </a:rPr>
              <a:t> </a:t>
            </a:r>
            <a:r>
              <a:rPr lang="en-US" b="1" dirty="0" smtClean="0">
                <a:ln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0000"/>
                </a:solidFill>
              </a:rPr>
              <a:t>My room number is 308. </a:t>
            </a:r>
            <a:endParaRPr lang="ru-RU" b="1" dirty="0" smtClean="0">
              <a:ln>
                <a:solidFill>
                  <a:schemeClr val="tx1">
                    <a:lumMod val="85000"/>
                    <a:lumOff val="15000"/>
                  </a:schemeClr>
                </a:solidFill>
              </a:ln>
              <a:solidFill>
                <a:srgbClr val="FF0000"/>
              </a:solidFill>
            </a:endParaRPr>
          </a:p>
          <a:p>
            <a:r>
              <a:rPr lang="en-US" b="1" dirty="0" smtClean="0">
                <a:ln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0000"/>
                </a:solidFill>
              </a:rPr>
              <a:t>The number of the Clinton Hotel is 279-4017.</a:t>
            </a:r>
            <a:endParaRPr lang="ru-RU" b="1" dirty="0" smtClean="0">
              <a:ln>
                <a:solidFill>
                  <a:schemeClr val="tx1">
                    <a:lumMod val="85000"/>
                    <a:lumOff val="15000"/>
                  </a:schemeClr>
                </a:solidFill>
              </a:ln>
              <a:solidFill>
                <a:srgbClr val="FF0000"/>
              </a:solidFill>
            </a:endParaRPr>
          </a:p>
          <a:p>
            <a:r>
              <a:rPr lang="en-US" b="1" dirty="0" smtClean="0">
                <a:ln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0000"/>
                </a:solidFill>
              </a:rPr>
              <a:t>She works 42 hours a week</a:t>
            </a:r>
            <a:r>
              <a:rPr lang="ru-RU" b="1" dirty="0" smtClean="0">
                <a:ln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0000"/>
                </a:solidFill>
              </a:rPr>
              <a:t>.</a:t>
            </a:r>
          </a:p>
          <a:p>
            <a:r>
              <a:rPr lang="en-US" b="1" dirty="0" smtClean="0">
                <a:ln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ln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0000"/>
                </a:solidFill>
              </a:rPr>
              <a:t>Mrs</a:t>
            </a:r>
            <a:r>
              <a:rPr lang="en-US" b="1" dirty="0" smtClean="0">
                <a:ln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0000"/>
                </a:solidFill>
              </a:rPr>
              <a:t> Turner is 37 years old and a freelance photographer</a:t>
            </a:r>
            <a:r>
              <a:rPr lang="ru-RU" b="1" dirty="0" smtClean="0">
                <a:ln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0000"/>
                </a:solidFill>
              </a:rPr>
              <a:t>.</a:t>
            </a:r>
          </a:p>
          <a:p>
            <a:r>
              <a:rPr lang="en-US" b="1" dirty="0" smtClean="0">
                <a:ln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0000"/>
                </a:solidFill>
              </a:rPr>
              <a:t> 2,</a:t>
            </a:r>
            <a:r>
              <a:rPr lang="ru-RU" b="1" dirty="0" smtClean="0">
                <a:ln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0000"/>
                </a:solidFill>
              </a:rPr>
              <a:t>583</a:t>
            </a:r>
            <a:r>
              <a:rPr lang="en-US" b="1" dirty="0" smtClean="0">
                <a:ln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0000"/>
                </a:solidFill>
              </a:rPr>
              <a:t> homes were destroyed by the bushfires. </a:t>
            </a:r>
            <a:endParaRPr lang="ru-RU" b="1" dirty="0">
              <a:ln>
                <a:solidFill>
                  <a:schemeClr val="tx1">
                    <a:lumMod val="85000"/>
                    <a:lumOff val="15000"/>
                  </a:schemeClr>
                </a:solidFill>
              </a:ln>
              <a:solidFill>
                <a:srgbClr val="FF0000"/>
              </a:solidFill>
            </a:endParaRPr>
          </a:p>
        </p:txBody>
      </p:sp>
      <p:sp>
        <p:nvSpPr>
          <p:cNvPr id="4" name="6-конечная звезда 3">
            <a:hlinkClick r:id="" action="ppaction://noaction">
              <a:snd r:embed="rId2" name="applause.wav"/>
            </a:hlinkClick>
          </p:cNvPr>
          <p:cNvSpPr/>
          <p:nvPr/>
        </p:nvSpPr>
        <p:spPr>
          <a:xfrm>
            <a:off x="7072298" y="2857496"/>
            <a:ext cx="2071702" cy="2357454"/>
          </a:xfrm>
          <a:prstGeom prst="star6">
            <a:avLst/>
          </a:prstGeom>
          <a:solidFill>
            <a:srgbClr val="FFC0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i="1" dirty="0" smtClean="0">
                <a:solidFill>
                  <a:srgbClr val="C00000"/>
                </a:solidFill>
              </a:rPr>
              <a:t>CLICK</a:t>
            </a:r>
            <a:endParaRPr lang="ru-RU" sz="2400" b="1" i="1" dirty="0">
              <a:solidFill>
                <a:srgbClr val="C00000"/>
              </a:solidFill>
            </a:endParaRPr>
          </a:p>
        </p:txBody>
      </p:sp>
      <p:sp>
        <p:nvSpPr>
          <p:cNvPr id="5" name="Управляющая кнопка: далее 4">
            <a:hlinkClick r:id="" action="ppaction://hlinkshowjump?jump=nextslide" highlightClick="1"/>
          </p:cNvPr>
          <p:cNvSpPr/>
          <p:nvPr/>
        </p:nvSpPr>
        <p:spPr>
          <a:xfrm>
            <a:off x="7143768" y="5715016"/>
            <a:ext cx="1000132" cy="928694"/>
          </a:xfrm>
          <a:prstGeom prst="actionButtonForwardNext">
            <a:avLst/>
          </a:prstGeom>
          <a:gradFill flip="none" rotWithShape="1"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path path="shape">
              <a:fillToRect l="50000" t="50000" r="50000" b="50000"/>
            </a:path>
            <a:tileRect/>
          </a:gra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2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3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6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7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3" dur="8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4" dur="8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" dur="8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0" dur="8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1" dur="8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" dur="8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0">
              <a:srgbClr val="DDEBCF">
                <a:alpha val="13000"/>
              </a:srgbClr>
            </a:gs>
            <a:gs pos="50000">
              <a:srgbClr val="9CB86E"/>
            </a:gs>
            <a:gs pos="100000">
              <a:srgbClr val="156B13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r>
              <a:rPr lang="ru-RU" sz="3200" b="1" dirty="0" smtClean="0">
                <a:ln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0000"/>
                </a:solidFill>
              </a:rPr>
              <a:t>ЗАПИШИ ПОСЛОВИЦЫ СЛОВАМИ</a:t>
            </a:r>
            <a:endParaRPr lang="ru-RU" sz="3200" b="1" dirty="0">
              <a:ln>
                <a:solidFill>
                  <a:schemeClr val="tx1">
                    <a:lumMod val="85000"/>
                    <a:lumOff val="15000"/>
                  </a:schemeClr>
                </a:solidFill>
              </a:ln>
              <a:solidFill>
                <a:srgbClr val="FF0000"/>
              </a:solidFill>
            </a:endParaRPr>
          </a:p>
        </p:txBody>
      </p:sp>
      <p:sp>
        <p:nvSpPr>
          <p:cNvPr id="11" name="Управляющая кнопка: далее 10">
            <a:hlinkClick r:id="" action="ppaction://hlinkshowjump?jump=nextslide" highlightClick="1"/>
          </p:cNvPr>
          <p:cNvSpPr/>
          <p:nvPr/>
        </p:nvSpPr>
        <p:spPr>
          <a:xfrm>
            <a:off x="8286776" y="6072206"/>
            <a:ext cx="857224" cy="785794"/>
          </a:xfrm>
          <a:prstGeom prst="actionButtonForwardNext">
            <a:avLst/>
          </a:prstGeom>
          <a:gradFill flip="none" rotWithShape="1"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path path="shape">
              <a:fillToRect l="50000" t="50000" r="50000" b="50000"/>
            </a:path>
            <a:tileRect/>
          </a:gra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2934372" y="1428736"/>
            <a:ext cx="4390947" cy="52383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ctr">
              <a:spcBef>
                <a:spcPct val="20000"/>
              </a:spcBef>
              <a:defRPr/>
            </a:pPr>
            <a:endParaRPr lang="en-US" sz="3200" b="1" kern="0" dirty="0" smtClean="0">
              <a:solidFill>
                <a:srgbClr val="C00000"/>
              </a:solidFill>
            </a:endParaRPr>
          </a:p>
          <a:p>
            <a:pPr marL="342900" lvl="0" indent="-342900" algn="ctr">
              <a:spcBef>
                <a:spcPct val="20000"/>
              </a:spcBef>
              <a:defRPr/>
            </a:pPr>
            <a:endParaRPr lang="en-US" sz="3200" b="1" kern="0" dirty="0" smtClean="0">
              <a:solidFill>
                <a:srgbClr val="C00000"/>
              </a:solidFill>
            </a:endParaRPr>
          </a:p>
          <a:p>
            <a:pPr marL="342900" lvl="0" indent="-342900" algn="ctr">
              <a:spcBef>
                <a:spcPct val="20000"/>
              </a:spcBef>
              <a:defRPr/>
            </a:pPr>
            <a:endParaRPr lang="en-US" sz="3200" b="1" kern="0" dirty="0" smtClean="0">
              <a:solidFill>
                <a:srgbClr val="C00000"/>
              </a:solidFill>
            </a:endParaRPr>
          </a:p>
          <a:p>
            <a:pPr marL="342900" lvl="0" indent="-342900" algn="ctr">
              <a:spcBef>
                <a:spcPct val="20000"/>
              </a:spcBef>
              <a:defRPr/>
            </a:pPr>
            <a:endParaRPr lang="en-US" sz="3200" b="1" kern="0" dirty="0" smtClean="0">
              <a:solidFill>
                <a:srgbClr val="C00000"/>
              </a:solidFill>
            </a:endParaRPr>
          </a:p>
          <a:p>
            <a:pPr marL="342900" lvl="0" indent="-342900" algn="ctr">
              <a:spcBef>
                <a:spcPct val="20000"/>
              </a:spcBef>
              <a:defRPr/>
            </a:pPr>
            <a:endParaRPr lang="en-US" sz="3200" b="1" kern="0" dirty="0" smtClean="0">
              <a:solidFill>
                <a:srgbClr val="C00000"/>
              </a:solidFill>
            </a:endParaRPr>
          </a:p>
          <a:p>
            <a:pPr marL="342900" lvl="0" indent="-342900" algn="ctr">
              <a:spcBef>
                <a:spcPct val="20000"/>
              </a:spcBef>
              <a:defRPr/>
            </a:pPr>
            <a:endParaRPr lang="en-US" sz="3200" b="1" kern="0" dirty="0" smtClean="0">
              <a:solidFill>
                <a:srgbClr val="C00000"/>
              </a:solidFill>
            </a:endParaRPr>
          </a:p>
          <a:p>
            <a:pPr marL="342900" lvl="0" indent="-342900" algn="ctr">
              <a:spcBef>
                <a:spcPct val="20000"/>
              </a:spcBef>
              <a:defRPr/>
            </a:pPr>
            <a:endParaRPr lang="en-US" sz="3200" b="1" kern="0" dirty="0" smtClean="0">
              <a:solidFill>
                <a:srgbClr val="C00000"/>
              </a:solidFill>
            </a:endParaRPr>
          </a:p>
          <a:p>
            <a:pPr marL="342900" lvl="0" indent="-342900" algn="ctr">
              <a:spcBef>
                <a:spcPct val="20000"/>
              </a:spcBef>
              <a:defRPr/>
            </a:pPr>
            <a:endParaRPr lang="en-US" sz="3200" b="1" kern="0" dirty="0" smtClean="0">
              <a:solidFill>
                <a:srgbClr val="C00000"/>
              </a:solidFill>
            </a:endParaRPr>
          </a:p>
          <a:p>
            <a:pPr marL="342900" lvl="0" indent="-342900" algn="ctr">
              <a:spcBef>
                <a:spcPct val="20000"/>
              </a:spcBef>
              <a:defRPr/>
            </a:pPr>
            <a:endParaRPr lang="ru-RU" sz="2800" b="1" kern="0" dirty="0">
              <a:solidFill>
                <a:srgbClr val="C00000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285984" y="2143116"/>
            <a:ext cx="4572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ctr">
              <a:spcBef>
                <a:spcPct val="20000"/>
              </a:spcBef>
              <a:defRPr/>
            </a:pPr>
            <a:endParaRPr lang="ru-RU" sz="2400" b="1" kern="0" dirty="0">
              <a:solidFill>
                <a:srgbClr val="7030A0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3143240" y="4357694"/>
            <a:ext cx="364715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ctr">
              <a:spcBef>
                <a:spcPct val="20000"/>
              </a:spcBef>
              <a:defRPr/>
            </a:pPr>
            <a:endParaRPr lang="ru-RU" sz="3200" b="1" kern="0" dirty="0">
              <a:solidFill>
                <a:srgbClr val="7030A0"/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3216500" y="3244334"/>
            <a:ext cx="271099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3200" b="1" dirty="0">
              <a:solidFill>
                <a:srgbClr val="7030A0"/>
              </a:solidFill>
            </a:endParaRPr>
          </a:p>
        </p:txBody>
      </p:sp>
      <p:graphicFrame>
        <p:nvGraphicFramePr>
          <p:cNvPr id="23" name="Таблица 22"/>
          <p:cNvGraphicFramePr>
            <a:graphicFrameLocks noGrp="1"/>
          </p:cNvGraphicFramePr>
          <p:nvPr/>
        </p:nvGraphicFramePr>
        <p:xfrm>
          <a:off x="1524000" y="1357298"/>
          <a:ext cx="6096000" cy="45207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76562"/>
                <a:gridCol w="3119438"/>
              </a:tblGrid>
              <a:tr h="235745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1" kern="0" dirty="0" smtClean="0">
                          <a:solidFill>
                            <a:srgbClr val="7030A0"/>
                          </a:solidFill>
                        </a:rPr>
                        <a:t>Rain before</a:t>
                      </a:r>
                      <a:r>
                        <a:rPr lang="ru-RU" sz="3200" b="1" kern="0" dirty="0" smtClean="0">
                          <a:solidFill>
                            <a:srgbClr val="7030A0"/>
                          </a:solidFill>
                        </a:rPr>
                        <a:t> </a:t>
                      </a:r>
                      <a:r>
                        <a:rPr lang="en-US" sz="3200" b="1" kern="0" dirty="0" smtClean="0">
                          <a:solidFill>
                            <a:srgbClr val="7030A0"/>
                          </a:solidFill>
                        </a:rPr>
                        <a:t>seven, fine before</a:t>
                      </a:r>
                      <a:r>
                        <a:rPr lang="ru-RU" sz="3200" b="1" kern="0" dirty="0" smtClean="0">
                          <a:solidFill>
                            <a:srgbClr val="7030A0"/>
                          </a:solidFill>
                        </a:rPr>
                        <a:t> </a:t>
                      </a:r>
                      <a:r>
                        <a:rPr lang="en-US" sz="3200" b="1" kern="0" dirty="0" smtClean="0">
                          <a:solidFill>
                            <a:srgbClr val="7030A0"/>
                          </a:solidFill>
                        </a:rPr>
                        <a:t> eleven.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nvex"/>
                      <a:lightRig rig="flood" dir="t"/>
                    </a:cell3D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1" kern="0" dirty="0" smtClean="0">
                          <a:solidFill>
                            <a:srgbClr val="7030A0"/>
                          </a:solidFill>
                        </a:rPr>
                        <a:t>A bird in the hand is worth two</a:t>
                      </a:r>
                      <a:br>
                        <a:rPr lang="en-US" sz="3200" b="1" kern="0" dirty="0" smtClean="0">
                          <a:solidFill>
                            <a:srgbClr val="7030A0"/>
                          </a:solidFill>
                        </a:rPr>
                      </a:br>
                      <a:r>
                        <a:rPr lang="en-US" sz="3200" b="1" kern="0" dirty="0" smtClean="0">
                          <a:solidFill>
                            <a:srgbClr val="7030A0"/>
                          </a:solidFill>
                        </a:rPr>
                        <a:t>in the bush. </a:t>
                      </a:r>
                      <a:endParaRPr lang="ru-RU" sz="3200" b="1" kern="0" dirty="0" smtClean="0">
                        <a:solidFill>
                          <a:srgbClr val="7030A0"/>
                        </a:solidFill>
                      </a:endParaRPr>
                    </a:p>
                    <a:p>
                      <a:endParaRPr lang="ru-RU" dirty="0"/>
                    </a:p>
                  </a:txBody>
                  <a:tcPr>
                    <a:lnL w="12700" cmpd="sng">
                      <a:noFill/>
                    </a:lnL>
                    <a:cell3D prstMaterial="dkEdge">
                      <a:bevel prst="coolSlant"/>
                      <a:lightRig rig="flood" dir="t"/>
                    </a:cell3D>
                    <a:solidFill>
                      <a:srgbClr val="92D050"/>
                    </a:solidFill>
                  </a:tcPr>
                </a:tc>
              </a:tr>
              <a:tr h="216325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200" b="1" dirty="0" smtClean="0">
                          <a:solidFill>
                            <a:srgbClr val="7030A0"/>
                          </a:solidFill>
                        </a:rPr>
                        <a:t>4 </a:t>
                      </a:r>
                      <a:r>
                        <a:rPr lang="en-US" sz="3200" b="1" dirty="0" smtClean="0">
                          <a:solidFill>
                            <a:srgbClr val="7030A0"/>
                          </a:solidFill>
                        </a:rPr>
                        <a:t>eyes see more than</a:t>
                      </a:r>
                      <a:r>
                        <a:rPr lang="ru-RU" sz="3200" b="1" dirty="0" smtClean="0">
                          <a:solidFill>
                            <a:srgbClr val="7030A0"/>
                          </a:solidFill>
                        </a:rPr>
                        <a:t> 2</a:t>
                      </a:r>
                      <a:r>
                        <a:rPr lang="en-US" sz="3200" b="1" dirty="0" smtClean="0">
                          <a:solidFill>
                            <a:srgbClr val="7030A0"/>
                          </a:solidFill>
                        </a:rPr>
                        <a:t>.</a:t>
                      </a:r>
                      <a:endParaRPr lang="ru-RU" sz="3200" b="1" dirty="0" smtClean="0">
                        <a:solidFill>
                          <a:srgbClr val="7030A0"/>
                        </a:solidFill>
                      </a:endParaRPr>
                    </a:p>
                    <a:p>
                      <a:endParaRPr lang="ru-RU" dirty="0"/>
                    </a:p>
                  </a:txBody>
                  <a:tcPr>
                    <a:lnT w="38100" cmpd="sng">
                      <a:noFill/>
                    </a:lnT>
                    <a:cell3D prstMaterial="dkEdge">
                      <a:bevel prst="slope"/>
                      <a:lightRig rig="flood" dir="t"/>
                    </a:cell3D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1" kern="0" dirty="0" smtClean="0">
                          <a:solidFill>
                            <a:srgbClr val="7030A0"/>
                          </a:solidFill>
                        </a:rPr>
                        <a:t>Two</a:t>
                      </a:r>
                      <a:r>
                        <a:rPr lang="ru-RU" sz="3200" b="1" kern="0" dirty="0" smtClean="0">
                          <a:solidFill>
                            <a:srgbClr val="7030A0"/>
                          </a:solidFill>
                        </a:rPr>
                        <a:t> </a:t>
                      </a:r>
                      <a:r>
                        <a:rPr lang="en-US" sz="3200" b="1" kern="0" dirty="0" smtClean="0">
                          <a:solidFill>
                            <a:srgbClr val="7030A0"/>
                          </a:solidFill>
                        </a:rPr>
                        <a:t>heads are better than  one.</a:t>
                      </a:r>
                      <a:endParaRPr lang="ru-RU" sz="3200" b="1" kern="0" dirty="0" smtClean="0">
                        <a:solidFill>
                          <a:srgbClr val="7030A0"/>
                        </a:solidFill>
                      </a:endParaRPr>
                    </a:p>
                    <a:p>
                      <a:endParaRPr lang="ru-RU" dirty="0"/>
                    </a:p>
                  </a:txBody>
                  <a:tcPr>
                    <a:cell3D prstMaterial="dkEdge">
                      <a:bevel prst="slope"/>
                      <a:lightRig rig="flood" dir="t"/>
                    </a:cell3D>
                    <a:solidFill>
                      <a:srgbClr val="92D050"/>
                    </a:solidFill>
                  </a:tcPr>
                </a:tc>
              </a:tr>
            </a:tbl>
          </a:graphicData>
        </a:graphic>
      </p:graphicFrame>
      <p:sp>
        <p:nvSpPr>
          <p:cNvPr id="1024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241" name="Picture 1" descr="disneywallpaper0121024-vi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1357298"/>
            <a:ext cx="7000924" cy="4714908"/>
          </a:xfrm>
          <a:prstGeom prst="rect">
            <a:avLst/>
          </a:prstGeom>
          <a:noFill/>
        </p:spPr>
      </p:pic>
      <p:sp>
        <p:nvSpPr>
          <p:cNvPr id="16" name="Содержимое 3"/>
          <p:cNvSpPr txBox="1">
            <a:spLocks/>
          </p:cNvSpPr>
          <p:nvPr/>
        </p:nvSpPr>
        <p:spPr>
          <a:xfrm>
            <a:off x="4214810" y="1214422"/>
            <a:ext cx="3857653" cy="2714644"/>
          </a:xfrm>
          <a:prstGeom prst="roundRect">
            <a:avLst/>
          </a:prstGeom>
          <a:solidFill>
            <a:srgbClr val="FFC000"/>
          </a:solidFill>
          <a:ln w="25400" cap="flat" cmpd="sng" algn="ctr">
            <a:solidFill>
              <a:srgbClr val="C00000"/>
            </a:solidFill>
            <a:prstDash val="solid"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 bird in the hand is worth </a:t>
            </a:r>
            <a:r>
              <a:rPr kumimoji="0" lang="ru-RU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</a:t>
            </a:r>
            <a:r>
              <a:rPr kumimoji="0" 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/>
            </a:r>
            <a:br>
              <a:rPr kumimoji="0" 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 the bush. </a:t>
            </a:r>
            <a:endParaRPr kumimoji="0" lang="ru-RU" sz="32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5" name="Содержимое 3"/>
          <p:cNvSpPr txBox="1">
            <a:spLocks/>
          </p:cNvSpPr>
          <p:nvPr/>
        </p:nvSpPr>
        <p:spPr>
          <a:xfrm>
            <a:off x="357158" y="1214422"/>
            <a:ext cx="3929090" cy="2714644"/>
          </a:xfrm>
          <a:prstGeom prst="roundRect">
            <a:avLst/>
          </a:prstGeom>
          <a:solidFill>
            <a:srgbClr val="FFC000"/>
          </a:solidFill>
          <a:ln w="25400" cap="flat" cmpd="sng" algn="ctr">
            <a:solidFill>
              <a:srgbClr val="C00000"/>
            </a:solidFill>
            <a:prstDash val="solid"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Rain before</a:t>
            </a:r>
            <a:r>
              <a:rPr kumimoji="0" lang="ru-RU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7</a:t>
            </a:r>
            <a:r>
              <a:rPr kumimoji="0" 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fine before</a:t>
            </a:r>
            <a:r>
              <a:rPr kumimoji="0" lang="ru-RU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11</a:t>
            </a:r>
            <a:r>
              <a:rPr kumimoji="0" 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endParaRPr kumimoji="0" lang="ru-RU" sz="32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7" name="Содержимое 3"/>
          <p:cNvSpPr txBox="1">
            <a:spLocks/>
          </p:cNvSpPr>
          <p:nvPr/>
        </p:nvSpPr>
        <p:spPr>
          <a:xfrm>
            <a:off x="357158" y="3929066"/>
            <a:ext cx="3857652" cy="2500306"/>
          </a:xfrm>
          <a:prstGeom prst="roundRect">
            <a:avLst/>
          </a:prstGeom>
          <a:solidFill>
            <a:srgbClr val="FFC000"/>
          </a:solidFill>
          <a:ln w="25400" cap="flat" cmpd="sng" algn="ctr">
            <a:solidFill>
              <a:srgbClr val="C00000"/>
            </a:solidFill>
            <a:prstDash val="solid"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ru-RU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 </a:t>
            </a:r>
            <a:r>
              <a:rPr kumimoji="0" 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heads are better than </a:t>
            </a:r>
            <a:r>
              <a:rPr kumimoji="0" lang="ru-RU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</a:t>
            </a:r>
            <a:r>
              <a:rPr kumimoji="0" 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endParaRPr kumimoji="0" lang="ru-RU" sz="32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4214810" y="3929066"/>
            <a:ext cx="4000528" cy="2500330"/>
          </a:xfrm>
          <a:prstGeom prst="roundRect">
            <a:avLst/>
          </a:prstGeom>
          <a:solidFill>
            <a:srgbClr val="FFC0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C00000"/>
                </a:solidFill>
              </a:rPr>
              <a:t>4 </a:t>
            </a:r>
            <a:r>
              <a:rPr lang="en-US" sz="3600" b="1" dirty="0" smtClean="0">
                <a:solidFill>
                  <a:srgbClr val="C00000"/>
                </a:solidFill>
              </a:rPr>
              <a:t>eyes see more than</a:t>
            </a:r>
            <a:r>
              <a:rPr lang="ru-RU" sz="3600" b="1" dirty="0" smtClean="0">
                <a:solidFill>
                  <a:srgbClr val="C00000"/>
                </a:solidFill>
              </a:rPr>
              <a:t> 2</a:t>
            </a:r>
            <a:endParaRPr lang="ru-RU" sz="36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4" presetClass="exit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" dur="500"/>
                                        <p:tgtEl>
                                          <p:spTgt spid="102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102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/>
                                        <p:tgtEl>
                                          <p:spTgt spid="102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/>
                                        <p:tgtEl>
                                          <p:spTgt spid="102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102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5" grpId="0" animBg="1"/>
      <p:bldP spid="17" grpId="0" animBg="1"/>
      <p:bldP spid="18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0">
              <a:srgbClr val="DDEBCF">
                <a:alpha val="13000"/>
              </a:srgbClr>
            </a:gs>
            <a:gs pos="50000">
              <a:srgbClr val="9CB86E"/>
            </a:gs>
            <a:gs pos="100000">
              <a:srgbClr val="156B13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n>
                  <a:solidFill>
                    <a:srgbClr val="FF0000"/>
                  </a:solidFill>
                </a:ln>
                <a:solidFill>
                  <a:srgbClr val="FFC000"/>
                </a:solidFill>
              </a:rPr>
              <a:t>DO YOU KNOW?</a:t>
            </a:r>
            <a:endParaRPr lang="ru-RU" b="1" dirty="0">
              <a:ln>
                <a:solidFill>
                  <a:srgbClr val="FF0000"/>
                </a:solidFill>
              </a:ln>
              <a:solidFill>
                <a:srgbClr val="FFC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 </a:t>
            </a:r>
            <a:r>
              <a:rPr lang="ru-RU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1 </a:t>
            </a:r>
            <a:r>
              <a:rPr lang="ru-RU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inch</a:t>
            </a:r>
            <a:r>
              <a:rPr lang="ru-RU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 </a:t>
            </a:r>
            <a:r>
              <a:rPr lang="en-US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        </a:t>
            </a:r>
            <a:r>
              <a:rPr lang="ru-RU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2.54 </a:t>
            </a:r>
            <a:r>
              <a:rPr lang="ru-RU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centimetres</a:t>
            </a:r>
            <a:endParaRPr lang="ru-RU" dirty="0" smtClean="0">
              <a:ln>
                <a:solidFill>
                  <a:srgbClr val="C00000"/>
                </a:solidFill>
              </a:ln>
              <a:solidFill>
                <a:srgbClr val="FF0000"/>
              </a:solidFill>
            </a:endParaRPr>
          </a:p>
          <a:p>
            <a:pPr>
              <a:buNone/>
            </a:pPr>
            <a:r>
              <a:rPr lang="en-US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1 </a:t>
            </a:r>
            <a:r>
              <a:rPr lang="ru-RU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foot</a:t>
            </a:r>
            <a:r>
              <a:rPr lang="en-US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           </a:t>
            </a:r>
            <a:r>
              <a:rPr lang="ru-RU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30.4799 </a:t>
            </a:r>
            <a:r>
              <a:rPr lang="ru-RU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centimetres</a:t>
            </a:r>
            <a:endParaRPr lang="ru-RU" dirty="0" smtClean="0">
              <a:ln>
                <a:solidFill>
                  <a:srgbClr val="C00000"/>
                </a:solidFill>
              </a:ln>
              <a:solidFill>
                <a:srgbClr val="FF0000"/>
              </a:solidFill>
            </a:endParaRPr>
          </a:p>
          <a:p>
            <a:pPr>
              <a:buNone/>
            </a:pPr>
            <a:r>
              <a:rPr lang="en-US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1 </a:t>
            </a:r>
            <a:r>
              <a:rPr lang="ru-RU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yard</a:t>
            </a:r>
            <a:r>
              <a:rPr lang="ru-RU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en-US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         </a:t>
            </a:r>
            <a:r>
              <a:rPr lang="ru-RU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0.914399 </a:t>
            </a:r>
            <a:r>
              <a:rPr lang="ru-RU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metre</a:t>
            </a:r>
            <a:r>
              <a:rPr lang="ru-RU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 </a:t>
            </a:r>
          </a:p>
          <a:p>
            <a:pPr>
              <a:buNone/>
            </a:pPr>
            <a:r>
              <a:rPr lang="ru-RU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1 </a:t>
            </a:r>
            <a:r>
              <a:rPr lang="ru-RU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mile</a:t>
            </a:r>
            <a:r>
              <a:rPr lang="en-US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          </a:t>
            </a:r>
            <a:r>
              <a:rPr lang="ru-RU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1.609344 </a:t>
            </a:r>
            <a:r>
              <a:rPr lang="ru-RU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kilometres</a:t>
            </a:r>
            <a:r>
              <a:rPr lang="ru-RU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 </a:t>
            </a:r>
          </a:p>
          <a:p>
            <a:pPr>
              <a:buNone/>
            </a:pPr>
            <a:r>
              <a:rPr lang="en-US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1 </a:t>
            </a:r>
            <a:r>
              <a:rPr lang="ru-RU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ounce</a:t>
            </a:r>
            <a:r>
              <a:rPr lang="ru-RU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en-US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      </a:t>
            </a:r>
            <a:r>
              <a:rPr lang="ru-RU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28.35 </a:t>
            </a:r>
            <a:r>
              <a:rPr lang="ru-RU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grams</a:t>
            </a:r>
            <a:r>
              <a:rPr lang="ru-RU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 </a:t>
            </a:r>
          </a:p>
          <a:p>
            <a:pPr>
              <a:buNone/>
            </a:pPr>
            <a:r>
              <a:rPr lang="en-US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1 </a:t>
            </a:r>
            <a:r>
              <a:rPr lang="ru-RU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pound</a:t>
            </a:r>
            <a:r>
              <a:rPr lang="en-US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      </a:t>
            </a:r>
            <a:r>
              <a:rPr lang="ru-RU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453.59 </a:t>
            </a:r>
            <a:r>
              <a:rPr lang="ru-RU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grams</a:t>
            </a:r>
            <a:r>
              <a:rPr lang="ru-RU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 </a:t>
            </a:r>
          </a:p>
          <a:p>
            <a:endParaRPr lang="ru-RU" dirty="0" smtClean="0"/>
          </a:p>
          <a:p>
            <a:endParaRPr lang="en-US" dirty="0" smtClean="0"/>
          </a:p>
          <a:p>
            <a:pPr>
              <a:buNone/>
            </a:pPr>
            <a:r>
              <a:rPr lang="ru-RU" dirty="0" smtClean="0"/>
              <a:t>   </a:t>
            </a:r>
          </a:p>
          <a:p>
            <a:endParaRPr lang="ru-RU" dirty="0"/>
          </a:p>
        </p:txBody>
      </p:sp>
      <p:sp>
        <p:nvSpPr>
          <p:cNvPr id="7" name="Горизонтальный свиток 6"/>
          <p:cNvSpPr/>
          <p:nvPr/>
        </p:nvSpPr>
        <p:spPr>
          <a:xfrm>
            <a:off x="2285984" y="642918"/>
            <a:ext cx="6643702" cy="5572164"/>
          </a:xfrm>
          <a:prstGeom prst="horizontalScroll">
            <a:avLst/>
          </a:prstGeom>
          <a:gradFill flip="none" rotWithShape="1"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path path="shape">
              <a:fillToRect l="50000" t="50000" r="50000" b="50000"/>
            </a:path>
            <a:tileRect/>
          </a:gradFill>
          <a:ln>
            <a:solidFill>
              <a:srgbClr val="C00000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i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CLICK</a:t>
            </a:r>
            <a:endParaRPr lang="ru-RU" sz="3600" b="1" i="1" dirty="0">
              <a:ln>
                <a:solidFill>
                  <a:srgbClr val="C00000"/>
                </a:solidFill>
              </a:ln>
              <a:solidFill>
                <a:srgbClr val="FF0000"/>
              </a:solidFill>
            </a:endParaRPr>
          </a:p>
        </p:txBody>
      </p:sp>
      <p:sp>
        <p:nvSpPr>
          <p:cNvPr id="5" name="Управляющая кнопка: далее 4">
            <a:hlinkClick r:id="" action="ppaction://hlinkshowjump?jump=nextslide" highlightClick="1"/>
          </p:cNvPr>
          <p:cNvSpPr/>
          <p:nvPr/>
        </p:nvSpPr>
        <p:spPr>
          <a:xfrm>
            <a:off x="7500958" y="6000768"/>
            <a:ext cx="928694" cy="857232"/>
          </a:xfrm>
          <a:prstGeom prst="actionButtonForwardNext">
            <a:avLst/>
          </a:prstGeom>
          <a:gradFill flip="none" rotWithShape="1"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path path="shape">
              <a:fillToRect l="50000" t="50000" r="50000" b="50000"/>
            </a:path>
            <a:tileRect/>
          </a:gra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0">
              <a:srgbClr val="DDEBCF">
                <a:alpha val="13000"/>
              </a:srgbClr>
            </a:gs>
            <a:gs pos="50000">
              <a:srgbClr val="9CB86E"/>
            </a:gs>
            <a:gs pos="100000">
              <a:srgbClr val="156B13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dirty="0" smtClean="0">
                <a:ln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0000"/>
                </a:solidFill>
              </a:rPr>
              <a:t>ВСТАВЬТЕ ПОДХОДЯЩИЕ СЛОВА</a:t>
            </a:r>
            <a:endParaRPr lang="ru-RU" sz="3200" b="1" dirty="0">
              <a:ln>
                <a:solidFill>
                  <a:schemeClr val="tx1">
                    <a:lumMod val="85000"/>
                    <a:lumOff val="15000"/>
                  </a:schemeClr>
                </a:solidFill>
              </a:ln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571612"/>
            <a:ext cx="8229600" cy="4525963"/>
          </a:xfrm>
        </p:spPr>
        <p:txBody>
          <a:bodyPr/>
          <a:lstStyle/>
          <a:p>
            <a:pPr algn="just">
              <a:buNone/>
            </a:pPr>
            <a:endParaRPr lang="en-US" sz="4000" b="1" dirty="0" smtClean="0">
              <a:ln>
                <a:solidFill>
                  <a:srgbClr val="00B0F0"/>
                </a:solidFill>
              </a:ln>
              <a:solidFill>
                <a:srgbClr val="7030A0"/>
              </a:solidFill>
            </a:endParaRPr>
          </a:p>
          <a:p>
            <a:pPr algn="just">
              <a:buNone/>
            </a:pPr>
            <a:endParaRPr lang="en-US" sz="4000" b="1" dirty="0" smtClean="0">
              <a:ln>
                <a:solidFill>
                  <a:srgbClr val="00B0F0"/>
                </a:solidFill>
              </a:ln>
              <a:solidFill>
                <a:srgbClr val="7030A0"/>
              </a:solidFill>
            </a:endParaRPr>
          </a:p>
          <a:p>
            <a:pPr algn="just">
              <a:buNone/>
            </a:pPr>
            <a:r>
              <a:rPr lang="en-US" sz="4000" b="1" dirty="0" smtClean="0">
                <a:ln>
                  <a:solidFill>
                    <a:srgbClr val="00B0F0"/>
                  </a:solidFill>
                </a:ln>
                <a:solidFill>
                  <a:srgbClr val="7030A0"/>
                </a:solidFill>
              </a:rPr>
              <a:t>1. A ruler is twelve ___  long.</a:t>
            </a:r>
          </a:p>
          <a:p>
            <a:pPr algn="just">
              <a:buNone/>
            </a:pPr>
            <a:r>
              <a:rPr lang="en-US" sz="4000" b="1" dirty="0" smtClean="0">
                <a:ln>
                  <a:solidFill>
                    <a:srgbClr val="00B0F0"/>
                  </a:solidFill>
                </a:ln>
                <a:solidFill>
                  <a:srgbClr val="7030A0"/>
                </a:solidFill>
              </a:rPr>
              <a:t>2. It`s three hundred ___ from New York to Washington.</a:t>
            </a:r>
          </a:p>
          <a:p>
            <a:pPr algn="just">
              <a:buNone/>
            </a:pPr>
            <a:r>
              <a:rPr lang="en-US" sz="4000" b="1" dirty="0" smtClean="0">
                <a:ln>
                  <a:solidFill>
                    <a:srgbClr val="00B0F0"/>
                  </a:solidFill>
                </a:ln>
                <a:solidFill>
                  <a:srgbClr val="7030A0"/>
                </a:solidFill>
              </a:rPr>
              <a:t>3.My living room is two hundred ______.</a:t>
            </a:r>
            <a:endParaRPr lang="ru-RU" sz="4000" b="1" dirty="0">
              <a:ln>
                <a:solidFill>
                  <a:srgbClr val="00B0F0"/>
                </a:solidFill>
              </a:ln>
              <a:solidFill>
                <a:srgbClr val="7030A0"/>
              </a:solidFill>
            </a:endParaRPr>
          </a:p>
        </p:txBody>
      </p:sp>
      <p:sp>
        <p:nvSpPr>
          <p:cNvPr id="4" name="Управляющая кнопка: далее 3">
            <a:hlinkClick r:id="" action="ppaction://hlinkshowjump?jump=nextslide" highlightClick="1"/>
          </p:cNvPr>
          <p:cNvSpPr/>
          <p:nvPr/>
        </p:nvSpPr>
        <p:spPr>
          <a:xfrm>
            <a:off x="7358082" y="5715016"/>
            <a:ext cx="928694" cy="714380"/>
          </a:xfrm>
          <a:prstGeom prst="actionButtonForwardNext">
            <a:avLst/>
          </a:prstGeom>
          <a:gradFill flip="none" rotWithShape="1"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path path="shape">
              <a:fillToRect l="50000" t="50000" r="50000" b="50000"/>
            </a:path>
            <a:tileRect/>
          </a:gra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1524000" y="1397000"/>
          <a:ext cx="6096000" cy="1188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/>
                <a:gridCol w="2032000"/>
                <a:gridCol w="20320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800" b="1" i="1" dirty="0" smtClean="0">
                          <a:solidFill>
                            <a:srgbClr val="C00000"/>
                          </a:solidFill>
                          <a:latin typeface="Aharoni" pitchFamily="2" charset="-79"/>
                          <a:cs typeface="Aharoni" pitchFamily="2" charset="-79"/>
                        </a:rPr>
                        <a:t>SQUARE     FEET     </a:t>
                      </a:r>
                      <a:r>
                        <a:rPr lang="en-US" sz="4400" b="1" i="1" dirty="0" smtClean="0">
                          <a:solidFill>
                            <a:srgbClr val="C00000"/>
                          </a:solidFill>
                          <a:latin typeface="Aharoni" pitchFamily="2" charset="-79"/>
                          <a:cs typeface="Aharoni" pitchFamily="2" charset="-79"/>
                        </a:rPr>
                        <a:t>3</a:t>
                      </a:r>
                      <a:endParaRPr lang="ru-RU" sz="4400" dirty="0">
                        <a:solidFill>
                          <a:srgbClr val="C00000"/>
                        </a:solidFill>
                        <a:cs typeface="Aharoni" pitchFamily="2" charset="-79"/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b="1" i="1" dirty="0" smtClean="0">
                          <a:solidFill>
                            <a:srgbClr val="C00000"/>
                          </a:solidFill>
                          <a:latin typeface="Aharoni" pitchFamily="2" charset="-79"/>
                          <a:cs typeface="Aharoni" pitchFamily="2" charset="-79"/>
                        </a:rPr>
                        <a:t>INCHES</a:t>
                      </a:r>
                      <a:r>
                        <a:rPr lang="ru-RU" sz="2800" b="1" i="1" dirty="0" smtClean="0">
                          <a:solidFill>
                            <a:srgbClr val="C00000"/>
                          </a:solidFill>
                          <a:cs typeface="Aharoni" pitchFamily="2" charset="-79"/>
                        </a:rPr>
                        <a:t/>
                      </a:r>
                      <a:br>
                        <a:rPr lang="ru-RU" sz="2800" b="1" i="1" dirty="0" smtClean="0">
                          <a:solidFill>
                            <a:srgbClr val="C00000"/>
                          </a:solidFill>
                          <a:cs typeface="Aharoni" pitchFamily="2" charset="-79"/>
                        </a:rPr>
                      </a:br>
                      <a:r>
                        <a:rPr lang="en-US" sz="2800" b="1" i="1" dirty="0" smtClean="0">
                          <a:solidFill>
                            <a:srgbClr val="C00000"/>
                          </a:solidFill>
                          <a:cs typeface="Aharoni" pitchFamily="2" charset="-79"/>
                        </a:rPr>
                        <a:t>            </a:t>
                      </a:r>
                      <a:r>
                        <a:rPr lang="en-US" sz="4000" b="1" i="1" dirty="0" smtClean="0">
                          <a:solidFill>
                            <a:srgbClr val="C00000"/>
                          </a:solidFill>
                          <a:cs typeface="Aharoni" pitchFamily="2" charset="-79"/>
                        </a:rPr>
                        <a:t>1</a:t>
                      </a:r>
                      <a:endParaRPr lang="ru-RU" sz="4000" dirty="0">
                        <a:solidFill>
                          <a:srgbClr val="C00000"/>
                        </a:solidFill>
                        <a:cs typeface="Aharoni" pitchFamily="2" charset="-79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b="1" i="1" dirty="0" smtClean="0">
                          <a:solidFill>
                            <a:srgbClr val="C00000"/>
                          </a:solidFill>
                          <a:latin typeface="Aharoni" pitchFamily="2" charset="-79"/>
                          <a:cs typeface="Aharoni" pitchFamily="2" charset="-79"/>
                        </a:rPr>
                        <a:t>MILES</a:t>
                      </a:r>
                      <a:r>
                        <a:rPr lang="ru-RU" sz="2800" b="1" i="1" dirty="0" smtClean="0">
                          <a:solidFill>
                            <a:srgbClr val="C00000"/>
                          </a:solidFill>
                          <a:cs typeface="Aharoni" pitchFamily="2" charset="-79"/>
                        </a:rPr>
                        <a:t/>
                      </a:r>
                      <a:br>
                        <a:rPr lang="ru-RU" sz="2800" b="1" i="1" dirty="0" smtClean="0">
                          <a:solidFill>
                            <a:srgbClr val="C00000"/>
                          </a:solidFill>
                          <a:cs typeface="Aharoni" pitchFamily="2" charset="-79"/>
                        </a:rPr>
                      </a:br>
                      <a:r>
                        <a:rPr lang="en-US" sz="3200" b="1" i="1" dirty="0" smtClean="0">
                          <a:solidFill>
                            <a:srgbClr val="C00000"/>
                          </a:solidFill>
                          <a:cs typeface="Aharoni" pitchFamily="2" charset="-79"/>
                        </a:rPr>
                        <a:t>              2</a:t>
                      </a:r>
                      <a:endParaRPr lang="ru-RU" sz="3200" dirty="0">
                        <a:solidFill>
                          <a:srgbClr val="C00000"/>
                        </a:solidFill>
                        <a:cs typeface="Aharoni" pitchFamily="2" charset="-79"/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</a:tr>
            </a:tbl>
          </a:graphicData>
        </a:graphic>
      </p:graphicFrame>
      <p:sp>
        <p:nvSpPr>
          <p:cNvPr id="9" name="Блок-схема: узел 8"/>
          <p:cNvSpPr/>
          <p:nvPr/>
        </p:nvSpPr>
        <p:spPr>
          <a:xfrm>
            <a:off x="2643174" y="1928802"/>
            <a:ext cx="714380" cy="714380"/>
          </a:xfrm>
          <a:prstGeom prst="flowChartConnector">
            <a:avLst/>
          </a:prstGeom>
          <a:gradFill flip="none" rotWithShape="1">
            <a:gsLst>
              <a:gs pos="0">
                <a:srgbClr val="825600"/>
              </a:gs>
              <a:gs pos="13000">
                <a:srgbClr val="FFA800"/>
              </a:gs>
              <a:gs pos="28000">
                <a:srgbClr val="825600"/>
              </a:gs>
              <a:gs pos="42999">
                <a:srgbClr val="FFA800"/>
              </a:gs>
              <a:gs pos="58000">
                <a:srgbClr val="825600"/>
              </a:gs>
              <a:gs pos="72000">
                <a:srgbClr val="FFA800"/>
              </a:gs>
              <a:gs pos="87000">
                <a:srgbClr val="825600"/>
              </a:gs>
              <a:gs pos="100000">
                <a:srgbClr val="FFA800"/>
              </a:gs>
            </a:gsLst>
            <a:path path="shape">
              <a:fillToRect l="50000" t="50000" r="50000" b="50000"/>
            </a:path>
            <a:tileRect/>
          </a:gra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Блок-схема: узел 9"/>
          <p:cNvSpPr/>
          <p:nvPr/>
        </p:nvSpPr>
        <p:spPr>
          <a:xfrm>
            <a:off x="4643438" y="1857364"/>
            <a:ext cx="785818" cy="785818"/>
          </a:xfrm>
          <a:prstGeom prst="flowChartConnector">
            <a:avLst/>
          </a:prstGeom>
          <a:gradFill flip="none" rotWithShape="1">
            <a:gsLst>
              <a:gs pos="0">
                <a:srgbClr val="825600"/>
              </a:gs>
              <a:gs pos="13000">
                <a:srgbClr val="FFA800"/>
              </a:gs>
              <a:gs pos="28000">
                <a:srgbClr val="825600"/>
              </a:gs>
              <a:gs pos="42999">
                <a:srgbClr val="FFA800"/>
              </a:gs>
              <a:gs pos="58000">
                <a:srgbClr val="825600"/>
              </a:gs>
              <a:gs pos="72000">
                <a:srgbClr val="FFA800"/>
              </a:gs>
              <a:gs pos="87000">
                <a:srgbClr val="825600"/>
              </a:gs>
              <a:gs pos="100000">
                <a:srgbClr val="FFA800"/>
              </a:gs>
            </a:gsLst>
            <a:path path="shape">
              <a:fillToRect l="50000" t="50000" r="50000" b="50000"/>
            </a:path>
            <a:tileRect/>
          </a:gra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Блок-схема: узел 10"/>
          <p:cNvSpPr/>
          <p:nvPr/>
        </p:nvSpPr>
        <p:spPr>
          <a:xfrm>
            <a:off x="6858016" y="1714488"/>
            <a:ext cx="857256" cy="785818"/>
          </a:xfrm>
          <a:prstGeom prst="flowChartConnector">
            <a:avLst/>
          </a:prstGeom>
          <a:gradFill flip="none" rotWithShape="1">
            <a:gsLst>
              <a:gs pos="0">
                <a:srgbClr val="825600"/>
              </a:gs>
              <a:gs pos="13000">
                <a:srgbClr val="FFA800"/>
              </a:gs>
              <a:gs pos="28000">
                <a:srgbClr val="825600"/>
              </a:gs>
              <a:gs pos="42999">
                <a:srgbClr val="FFA800"/>
              </a:gs>
              <a:gs pos="58000">
                <a:srgbClr val="825600"/>
              </a:gs>
              <a:gs pos="72000">
                <a:srgbClr val="FFA800"/>
              </a:gs>
              <a:gs pos="87000">
                <a:srgbClr val="825600"/>
              </a:gs>
              <a:gs pos="100000">
                <a:srgbClr val="FFA800"/>
              </a:gs>
            </a:gsLst>
            <a:path path="shape">
              <a:fillToRect l="50000" t="50000" r="50000" b="50000"/>
            </a:path>
            <a:tileRect/>
          </a:gra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4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1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 animBg="1"/>
      <p:bldP spid="10" grpId="0" animBg="1"/>
      <p:bldP spid="11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0">
              <a:srgbClr val="DDEBCF">
                <a:alpha val="13000"/>
              </a:srgbClr>
            </a:gs>
            <a:gs pos="50000">
              <a:srgbClr val="9CB86E"/>
            </a:gs>
            <a:gs pos="100000">
              <a:srgbClr val="156B13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/>
          <a:lstStyle/>
          <a:p>
            <a:r>
              <a:rPr lang="en-US" b="1" dirty="0" smtClean="0">
                <a:ln>
                  <a:solidFill>
                    <a:srgbClr val="FF0000"/>
                  </a:solidFill>
                </a:ln>
                <a:solidFill>
                  <a:srgbClr val="C00000"/>
                </a:solidFill>
              </a:rPr>
              <a:t>DO YOU KNOW?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None/>
            </a:pPr>
            <a:r>
              <a:rPr lang="en-US" sz="4000" b="1" dirty="0" smtClean="0"/>
              <a:t>  </a:t>
            </a:r>
            <a:endParaRPr lang="ru-RU" sz="4000" b="1" dirty="0">
              <a:ln>
                <a:solidFill>
                  <a:schemeClr val="tx1">
                    <a:lumMod val="85000"/>
                    <a:lumOff val="15000"/>
                  </a:schemeClr>
                </a:solidFill>
              </a:ln>
              <a:solidFill>
                <a:srgbClr val="FF0000"/>
              </a:solidFill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571472" y="1142984"/>
          <a:ext cx="7929618" cy="5012325"/>
        </p:xfrm>
        <a:graphic>
          <a:graphicData uri="http://schemas.openxmlformats.org/drawingml/2006/table">
            <a:tbl>
              <a:tblPr firstRow="1" bandRow="1"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tableStyleId>{5C22544A-7EE6-4342-B048-85BDC9FD1C3A}</a:tableStyleId>
              </a:tblPr>
              <a:tblGrid>
                <a:gridCol w="3964809"/>
                <a:gridCol w="3964809"/>
              </a:tblGrid>
              <a:tr h="813041">
                <a:tc gridSpan="2">
                  <a:txBody>
                    <a:bodyPr/>
                    <a:lstStyle/>
                    <a:p>
                      <a:pPr algn="ctr"/>
                      <a:r>
                        <a:rPr lang="ru-RU" sz="3600" b="1" i="1" dirty="0" smtClean="0">
                          <a:ln>
                            <a:solidFill>
                              <a:srgbClr val="00B050"/>
                            </a:solidFill>
                          </a:ln>
                          <a:solidFill>
                            <a:srgbClr val="C00000"/>
                          </a:solidFill>
                        </a:rPr>
                        <a:t>Денежная единица </a:t>
                      </a:r>
                      <a:endParaRPr lang="ru-RU" sz="3600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813041">
                <a:tc>
                  <a:txBody>
                    <a:bodyPr/>
                    <a:lstStyle/>
                    <a:p>
                      <a:r>
                        <a:rPr lang="ru-RU" sz="3200" b="1" i="1" dirty="0" smtClean="0">
                          <a:ln>
                            <a:solidFill>
                              <a:srgbClr val="00B050"/>
                            </a:solidFill>
                          </a:ln>
                          <a:solidFill>
                            <a:srgbClr val="FF0000"/>
                          </a:solidFill>
                        </a:rPr>
                        <a:t>Великобритании </a:t>
                      </a:r>
                      <a:endParaRPr lang="ru-RU" sz="32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i="1" dirty="0" err="1" smtClean="0">
                          <a:ln>
                            <a:solidFill>
                              <a:srgbClr val="00B050"/>
                            </a:solidFill>
                          </a:ln>
                          <a:solidFill>
                            <a:srgbClr val="C00000"/>
                          </a:solidFill>
                        </a:rPr>
                        <a:t>сша</a:t>
                      </a:r>
                      <a:endParaRPr lang="ru-RU" sz="3200" b="1" i="1" dirty="0">
                        <a:ln>
                          <a:solidFill>
                            <a:srgbClr val="00B050"/>
                          </a:solidFill>
                        </a:ln>
                        <a:solidFill>
                          <a:srgbClr val="C00000"/>
                        </a:solidFill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</a:tr>
              <a:tr h="257320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600" b="1" i="1" dirty="0" smtClean="0">
                          <a:ln>
                            <a:solidFill>
                              <a:srgbClr val="00B050"/>
                            </a:solidFill>
                          </a:ln>
                          <a:solidFill>
                            <a:srgbClr val="C00000"/>
                          </a:solidFill>
                        </a:rPr>
                        <a:t>фунт </a:t>
                      </a:r>
                      <a:r>
                        <a:rPr lang="en-US" sz="3600" b="1" i="1" dirty="0" smtClean="0">
                          <a:ln>
                            <a:solidFill>
                              <a:srgbClr val="00B050"/>
                            </a:solidFill>
                          </a:ln>
                          <a:solidFill>
                            <a:srgbClr val="C00000"/>
                          </a:solidFill>
                        </a:rPr>
                        <a:t>(pound) </a:t>
                      </a:r>
                      <a:r>
                        <a:rPr lang="ru-RU" sz="3600" b="1" i="1" dirty="0" smtClean="0">
                          <a:ln>
                            <a:solidFill>
                              <a:srgbClr val="00B050"/>
                            </a:solidFill>
                          </a:ln>
                          <a:solidFill>
                            <a:srgbClr val="C00000"/>
                          </a:solidFill>
                        </a:rPr>
                        <a:t>равен 100 пенсам</a:t>
                      </a:r>
                      <a:r>
                        <a:rPr lang="en-US" sz="3600" b="1" i="1" dirty="0" smtClean="0">
                          <a:ln>
                            <a:solidFill>
                              <a:srgbClr val="00B050"/>
                            </a:solidFill>
                          </a:ln>
                          <a:solidFill>
                            <a:srgbClr val="C00000"/>
                          </a:solidFill>
                        </a:rPr>
                        <a:t>(penny, pence)</a:t>
                      </a:r>
                      <a:endParaRPr lang="ru-RU" sz="3600" b="1" i="1" dirty="0" smtClean="0">
                        <a:ln>
                          <a:solidFill>
                            <a:srgbClr val="00B050"/>
                          </a:solidFill>
                        </a:ln>
                        <a:solidFill>
                          <a:srgbClr val="C00000"/>
                        </a:solidFill>
                      </a:endParaRPr>
                    </a:p>
                    <a:p>
                      <a:endParaRPr lang="ru-RU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i="1" dirty="0" smtClean="0">
                          <a:ln>
                            <a:solidFill>
                              <a:srgbClr val="00B050"/>
                            </a:solidFill>
                          </a:ln>
                          <a:solidFill>
                            <a:srgbClr val="C00000"/>
                          </a:solidFill>
                        </a:rPr>
                        <a:t>доллар (</a:t>
                      </a:r>
                      <a:r>
                        <a:rPr lang="en-US" sz="3600" b="1" i="1" dirty="0" smtClean="0">
                          <a:ln>
                            <a:solidFill>
                              <a:srgbClr val="00B050"/>
                            </a:solidFill>
                          </a:ln>
                          <a:solidFill>
                            <a:srgbClr val="C00000"/>
                          </a:solidFill>
                        </a:rPr>
                        <a:t>dollar)</a:t>
                      </a:r>
                      <a:r>
                        <a:rPr lang="ru-RU" sz="3600" b="1" i="1" dirty="0" smtClean="0">
                          <a:ln>
                            <a:solidFill>
                              <a:srgbClr val="00B050"/>
                            </a:solidFill>
                          </a:ln>
                          <a:solidFill>
                            <a:srgbClr val="C00000"/>
                          </a:solidFill>
                        </a:rPr>
                        <a:t>равен 100 центам(</a:t>
                      </a:r>
                      <a:r>
                        <a:rPr lang="en-US" sz="3600" b="1" i="1" dirty="0" smtClean="0">
                          <a:ln>
                            <a:solidFill>
                              <a:srgbClr val="00B050"/>
                            </a:solidFill>
                          </a:ln>
                          <a:solidFill>
                            <a:srgbClr val="C00000"/>
                          </a:solidFill>
                        </a:rPr>
                        <a:t>cent)</a:t>
                      </a:r>
                      <a:endParaRPr lang="ru-RU" sz="3600" b="1" i="1" dirty="0">
                        <a:ln>
                          <a:solidFill>
                            <a:srgbClr val="00B050"/>
                          </a:solidFill>
                        </a:ln>
                        <a:solidFill>
                          <a:srgbClr val="C00000"/>
                        </a:solidFill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</a:tr>
              <a:tr h="813041">
                <a:tc>
                  <a:txBody>
                    <a:bodyPr/>
                    <a:lstStyle/>
                    <a:p>
                      <a:pPr algn="ctr"/>
                      <a:r>
                        <a:rPr lang="ru-RU" sz="4000" b="1" dirty="0" smtClean="0">
                          <a:ln>
                            <a:solidFill>
                              <a:srgbClr val="00B050"/>
                            </a:solidFill>
                          </a:ln>
                          <a:solidFill>
                            <a:srgbClr val="C00000"/>
                          </a:solidFill>
                        </a:rPr>
                        <a:t>₤ 1=100р</a:t>
                      </a:r>
                      <a:endParaRPr lang="ru-RU" sz="40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b="1" dirty="0" smtClean="0">
                          <a:ln>
                            <a:solidFill>
                              <a:srgbClr val="00B050"/>
                            </a:solidFill>
                          </a:ln>
                          <a:solidFill>
                            <a:srgbClr val="C00000"/>
                          </a:solidFill>
                        </a:rPr>
                        <a:t>$ 1=100</a:t>
                      </a:r>
                      <a:r>
                        <a:rPr lang="ru-RU" sz="4000" b="1" i="1" dirty="0" smtClean="0">
                          <a:ln>
                            <a:solidFill>
                              <a:srgbClr val="00B050"/>
                            </a:solidFill>
                          </a:ln>
                          <a:solidFill>
                            <a:srgbClr val="C00000"/>
                          </a:solidFill>
                        </a:rPr>
                        <a:t>¢</a:t>
                      </a:r>
                      <a:endParaRPr lang="ru-RU" sz="4000" b="1" dirty="0">
                        <a:ln>
                          <a:solidFill>
                            <a:srgbClr val="00B050"/>
                          </a:solidFill>
                        </a:ln>
                        <a:solidFill>
                          <a:srgbClr val="C00000"/>
                        </a:solidFill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</a:tr>
            </a:tbl>
          </a:graphicData>
        </a:graphic>
      </p:graphicFrame>
      <p:sp>
        <p:nvSpPr>
          <p:cNvPr id="4" name="Управляющая кнопка: далее 3">
            <a:hlinkClick r:id="" action="ppaction://hlinkshowjump?jump=nextslide" highlightClick="1"/>
          </p:cNvPr>
          <p:cNvSpPr/>
          <p:nvPr/>
        </p:nvSpPr>
        <p:spPr>
          <a:xfrm>
            <a:off x="8001024" y="5929330"/>
            <a:ext cx="928694" cy="714380"/>
          </a:xfrm>
          <a:prstGeom prst="actionButtonForwardNext">
            <a:avLst/>
          </a:prstGeom>
          <a:gradFill flip="none" rotWithShape="1"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path path="shape">
              <a:fillToRect l="50000" t="50000" r="50000" b="50000"/>
            </a:path>
            <a:tileRect/>
          </a:gra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0">
              <a:srgbClr val="DDEBCF">
                <a:alpha val="13000"/>
              </a:srgbClr>
            </a:gs>
            <a:gs pos="50000">
              <a:srgbClr val="9CB86E"/>
            </a:gs>
            <a:gs pos="100000">
              <a:srgbClr val="156B13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5-конечная звезда 6">
            <a:hlinkClick r:id="" action="ppaction://noaction">
              <a:snd r:embed="rId2" name="applause.wav"/>
            </a:hlinkClick>
          </p:cNvPr>
          <p:cNvSpPr/>
          <p:nvPr/>
        </p:nvSpPr>
        <p:spPr>
          <a:xfrm>
            <a:off x="2285984" y="1785926"/>
            <a:ext cx="3929090" cy="3643338"/>
          </a:xfrm>
          <a:prstGeom prst="star5">
            <a:avLst/>
          </a:prstGeom>
          <a:solidFill>
            <a:srgbClr val="FFC000"/>
          </a:solidFill>
          <a:ln w="44450">
            <a:solidFill>
              <a:srgbClr val="C00000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  <a:reflection blurRad="6350" stA="50000" endA="300" endPos="3850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smtClean="0">
                <a:solidFill>
                  <a:srgbClr val="C00000"/>
                </a:solidFill>
                <a:hlinkClick r:id="" action="ppaction://noaction">
                  <a:snd r:embed="rId3" name="laser.wav"/>
                </a:hlinkClick>
              </a:rPr>
              <a:t>click</a:t>
            </a:r>
            <a:endParaRPr lang="ru-RU" sz="4000" b="1" dirty="0">
              <a:solidFill>
                <a:srgbClr val="C00000"/>
              </a:solidFill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1000100" y="1357298"/>
            <a:ext cx="6929454" cy="5143512"/>
          </a:xfrm>
          <a:prstGeom prst="ellipse">
            <a:avLst/>
          </a:prstGeom>
          <a:solidFill>
            <a:srgbClr val="FFC000"/>
          </a:solidFill>
          <a:ln w="38100"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 smtClean="0">
                <a:solidFill>
                  <a:srgbClr val="FF0000"/>
                </a:solidFill>
              </a:rPr>
              <a:t>17+3=</a:t>
            </a:r>
          </a:p>
          <a:p>
            <a:pPr algn="ctr"/>
            <a:r>
              <a:rPr lang="ru-RU" sz="4800" b="1" dirty="0" smtClean="0">
                <a:solidFill>
                  <a:srgbClr val="FF0000"/>
                </a:solidFill>
              </a:rPr>
              <a:t>15*5=</a:t>
            </a:r>
          </a:p>
          <a:p>
            <a:pPr algn="ctr"/>
            <a:r>
              <a:rPr lang="ru-RU" sz="4800" b="1" dirty="0" smtClean="0">
                <a:solidFill>
                  <a:srgbClr val="FF0000"/>
                </a:solidFill>
              </a:rPr>
              <a:t>250/50=</a:t>
            </a:r>
          </a:p>
          <a:p>
            <a:pPr algn="ctr"/>
            <a:r>
              <a:rPr lang="ru-RU" sz="4800" b="1" dirty="0" smtClean="0">
                <a:solidFill>
                  <a:srgbClr val="FF0000"/>
                </a:solidFill>
              </a:rPr>
              <a:t>13*3=</a:t>
            </a:r>
          </a:p>
          <a:p>
            <a:pPr algn="ctr"/>
            <a:r>
              <a:rPr lang="ru-RU" sz="4800" b="1" dirty="0" smtClean="0">
                <a:solidFill>
                  <a:srgbClr val="FF0000"/>
                </a:solidFill>
              </a:rPr>
              <a:t>100/5=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n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0000"/>
                </a:solidFill>
              </a:rPr>
              <a:t>ПРОЧИТАЙТЕ</a:t>
            </a:r>
            <a:endParaRPr lang="ru-RU" b="1" dirty="0">
              <a:ln>
                <a:solidFill>
                  <a:schemeClr val="tx1">
                    <a:lumMod val="85000"/>
                    <a:lumOff val="15000"/>
                  </a:schemeClr>
                </a:solidFill>
              </a:ln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None/>
            </a:pPr>
            <a:r>
              <a:rPr lang="en-US" sz="4000" b="1" dirty="0" smtClean="0"/>
              <a:t>  </a:t>
            </a:r>
            <a:endParaRPr lang="ru-RU" sz="4000" b="1" dirty="0">
              <a:ln>
                <a:solidFill>
                  <a:schemeClr val="tx1">
                    <a:lumMod val="85000"/>
                    <a:lumOff val="15000"/>
                  </a:schemeClr>
                </a:solidFill>
              </a:ln>
              <a:solidFill>
                <a:srgbClr val="FF0000"/>
              </a:solidFill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857224" y="1214422"/>
          <a:ext cx="7358114" cy="55007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3107"/>
                <a:gridCol w="1893107"/>
                <a:gridCol w="1893107"/>
                <a:gridCol w="1678793"/>
              </a:tblGrid>
              <a:tr h="2750351">
                <a:tc>
                  <a:txBody>
                    <a:bodyPr/>
                    <a:lstStyle/>
                    <a:p>
                      <a:pPr algn="ctr"/>
                      <a:endParaRPr lang="ru-RU" sz="4000" b="1" dirty="0" smtClean="0">
                        <a:ln>
                          <a:solidFill>
                            <a:srgbClr val="00B050"/>
                          </a:solidFill>
                        </a:ln>
                        <a:solidFill>
                          <a:srgbClr val="C00000"/>
                        </a:solidFill>
                      </a:endParaRPr>
                    </a:p>
                    <a:p>
                      <a:pPr algn="ctr"/>
                      <a:r>
                        <a:rPr lang="ru-RU" sz="4000" b="1" dirty="0" smtClean="0">
                          <a:ln>
                            <a:solidFill>
                              <a:srgbClr val="00B050"/>
                            </a:solidFill>
                          </a:ln>
                          <a:solidFill>
                            <a:srgbClr val="C00000"/>
                          </a:solidFill>
                        </a:rPr>
                        <a:t>₤2</a:t>
                      </a:r>
                      <a:endParaRPr lang="ru-RU" sz="4000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4000" b="1" dirty="0" smtClean="0">
                        <a:ln>
                          <a:solidFill>
                            <a:srgbClr val="00B050"/>
                          </a:solidFill>
                        </a:ln>
                        <a:solidFill>
                          <a:srgbClr val="C00000"/>
                        </a:solidFill>
                      </a:endParaRPr>
                    </a:p>
                    <a:p>
                      <a:r>
                        <a:rPr lang="en-US" sz="4000" b="1" dirty="0" smtClean="0">
                          <a:ln>
                            <a:solidFill>
                              <a:srgbClr val="00B050"/>
                            </a:solidFill>
                          </a:ln>
                          <a:solidFill>
                            <a:srgbClr val="C00000"/>
                          </a:solidFill>
                        </a:rPr>
                        <a:t>$</a:t>
                      </a:r>
                      <a:r>
                        <a:rPr lang="ru-RU" sz="4000" b="1" dirty="0" smtClean="0">
                          <a:ln>
                            <a:solidFill>
                              <a:srgbClr val="00B050"/>
                            </a:solidFill>
                          </a:ln>
                          <a:solidFill>
                            <a:srgbClr val="C00000"/>
                          </a:solidFill>
                        </a:rPr>
                        <a:t> 145</a:t>
                      </a:r>
                      <a:endParaRPr lang="ru-RU" sz="4000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3600" b="1" dirty="0" smtClean="0">
                        <a:ln>
                          <a:solidFill>
                            <a:srgbClr val="00B050"/>
                          </a:solidFill>
                        </a:ln>
                        <a:solidFill>
                          <a:srgbClr val="C00000"/>
                        </a:solidFill>
                      </a:endParaRPr>
                    </a:p>
                    <a:p>
                      <a:r>
                        <a:rPr lang="ru-RU" sz="4000" b="1" dirty="0" smtClean="0">
                          <a:ln>
                            <a:solidFill>
                              <a:srgbClr val="00B050"/>
                            </a:solidFill>
                          </a:ln>
                          <a:solidFill>
                            <a:srgbClr val="C00000"/>
                          </a:solidFill>
                        </a:rPr>
                        <a:t>₤6.04</a:t>
                      </a:r>
                      <a:endParaRPr lang="ru-RU" sz="4000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4000" b="1" i="1" dirty="0" smtClean="0">
                        <a:ln>
                          <a:solidFill>
                            <a:srgbClr val="00B050"/>
                          </a:solidFill>
                        </a:ln>
                        <a:solidFill>
                          <a:srgbClr val="C00000"/>
                        </a:solidFill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4000" b="1" i="1" dirty="0" smtClean="0">
                          <a:ln>
                            <a:solidFill>
                              <a:srgbClr val="00B050"/>
                            </a:solidFill>
                          </a:ln>
                          <a:solidFill>
                            <a:srgbClr val="C00000"/>
                          </a:solidFill>
                        </a:rPr>
                        <a:t>¢ 57</a:t>
                      </a:r>
                      <a:endParaRPr lang="ru-RU" sz="4000" b="1" dirty="0" smtClean="0">
                        <a:ln>
                          <a:solidFill>
                            <a:srgbClr val="00B050"/>
                          </a:solidFill>
                        </a:ln>
                        <a:solidFill>
                          <a:srgbClr val="C00000"/>
                        </a:solidFill>
                      </a:endParaRPr>
                    </a:p>
                    <a:p>
                      <a:endParaRPr lang="ru-RU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</a:tr>
              <a:tr h="2750351">
                <a:tc>
                  <a:txBody>
                    <a:bodyPr/>
                    <a:lstStyle/>
                    <a:p>
                      <a:pPr algn="ctr"/>
                      <a:endParaRPr lang="ru-RU" sz="2800" b="1" dirty="0" smtClean="0">
                        <a:ln>
                          <a:solidFill>
                            <a:srgbClr val="00B050"/>
                          </a:solidFill>
                        </a:ln>
                        <a:solidFill>
                          <a:srgbClr val="C00000"/>
                        </a:solidFill>
                      </a:endParaRPr>
                    </a:p>
                    <a:p>
                      <a:pPr algn="ctr"/>
                      <a:r>
                        <a:rPr lang="en-US" sz="3600" b="1" dirty="0" smtClean="0">
                          <a:ln>
                            <a:solidFill>
                              <a:srgbClr val="00B050"/>
                            </a:solidFill>
                          </a:ln>
                          <a:solidFill>
                            <a:srgbClr val="C00000"/>
                          </a:solidFill>
                        </a:rPr>
                        <a:t>$</a:t>
                      </a:r>
                      <a:r>
                        <a:rPr lang="ru-RU" sz="3600" b="1" dirty="0" smtClean="0">
                          <a:ln>
                            <a:solidFill>
                              <a:srgbClr val="00B050"/>
                            </a:solidFill>
                          </a:ln>
                          <a:solidFill>
                            <a:srgbClr val="C00000"/>
                          </a:solidFill>
                        </a:rPr>
                        <a:t> 5,275</a:t>
                      </a:r>
                      <a:endParaRPr lang="ru-RU" sz="36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2800" b="1" dirty="0" smtClean="0">
                        <a:ln>
                          <a:solidFill>
                            <a:srgbClr val="00B050"/>
                          </a:solidFill>
                        </a:ln>
                        <a:solidFill>
                          <a:srgbClr val="C00000"/>
                        </a:solidFill>
                      </a:endParaRPr>
                    </a:p>
                    <a:p>
                      <a:r>
                        <a:rPr lang="ru-RU" sz="3600" b="1" dirty="0" smtClean="0">
                          <a:ln>
                            <a:solidFill>
                              <a:srgbClr val="00B050"/>
                            </a:solidFill>
                          </a:ln>
                          <a:solidFill>
                            <a:srgbClr val="C00000"/>
                          </a:solidFill>
                        </a:rPr>
                        <a:t>₤71.30</a:t>
                      </a:r>
                      <a:endParaRPr lang="ru-RU" sz="36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3600" b="1" dirty="0" smtClean="0">
                        <a:ln>
                          <a:solidFill>
                            <a:srgbClr val="00B050"/>
                          </a:solidFill>
                        </a:ln>
                        <a:solidFill>
                          <a:srgbClr val="C00000"/>
                        </a:solidFill>
                      </a:endParaRPr>
                    </a:p>
                    <a:p>
                      <a:pPr algn="ctr"/>
                      <a:r>
                        <a:rPr lang="en-US" sz="3600" b="1" dirty="0" smtClean="0">
                          <a:ln>
                            <a:solidFill>
                              <a:srgbClr val="00B050"/>
                            </a:solidFill>
                          </a:ln>
                          <a:solidFill>
                            <a:srgbClr val="C00000"/>
                          </a:solidFill>
                        </a:rPr>
                        <a:t>$</a:t>
                      </a:r>
                      <a:r>
                        <a:rPr lang="ru-RU" sz="3600" b="1" dirty="0" smtClean="0">
                          <a:ln>
                            <a:solidFill>
                              <a:srgbClr val="00B050"/>
                            </a:solidFill>
                          </a:ln>
                          <a:solidFill>
                            <a:srgbClr val="C00000"/>
                          </a:solidFill>
                        </a:rPr>
                        <a:t>7</a:t>
                      </a:r>
                      <a:endParaRPr lang="ru-RU" sz="36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4000" b="1" dirty="0" smtClean="0">
                        <a:ln>
                          <a:solidFill>
                            <a:srgbClr val="00B050"/>
                          </a:solidFill>
                        </a:ln>
                        <a:solidFill>
                          <a:srgbClr val="C00000"/>
                        </a:solidFill>
                      </a:endParaRPr>
                    </a:p>
                    <a:p>
                      <a:pPr algn="ctr"/>
                      <a:r>
                        <a:rPr lang="ru-RU" sz="3600" b="1" dirty="0" smtClean="0">
                          <a:ln>
                            <a:solidFill>
                              <a:srgbClr val="00B050"/>
                            </a:solidFill>
                          </a:ln>
                          <a:solidFill>
                            <a:srgbClr val="C00000"/>
                          </a:solidFill>
                        </a:rPr>
                        <a:t>10 </a:t>
                      </a:r>
                      <a:r>
                        <a:rPr lang="ru-RU" sz="3600" b="1" dirty="0" err="1" smtClean="0">
                          <a:ln>
                            <a:solidFill>
                              <a:srgbClr val="00B050"/>
                            </a:solidFill>
                          </a:ln>
                          <a:solidFill>
                            <a:srgbClr val="C00000"/>
                          </a:solidFill>
                        </a:rPr>
                        <a:t>р</a:t>
                      </a:r>
                      <a:endParaRPr lang="ru-RU" sz="3600" b="1" dirty="0">
                        <a:ln>
                          <a:solidFill>
                            <a:srgbClr val="00B050"/>
                          </a:solidFill>
                        </a:ln>
                        <a:solidFill>
                          <a:srgbClr val="C00000"/>
                        </a:solidFill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sp>
        <p:nvSpPr>
          <p:cNvPr id="4" name="Управляющая кнопка: далее 3">
            <a:hlinkClick r:id="" action="ppaction://hlinkshowjump?jump=nextslide" highlightClick="1"/>
          </p:cNvPr>
          <p:cNvSpPr/>
          <p:nvPr/>
        </p:nvSpPr>
        <p:spPr>
          <a:xfrm>
            <a:off x="8215306" y="5929330"/>
            <a:ext cx="928694" cy="714380"/>
          </a:xfrm>
          <a:prstGeom prst="actionButtonForwardNext">
            <a:avLst/>
          </a:prstGeom>
          <a:gradFill flip="none" rotWithShape="1"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path path="shape">
              <a:fillToRect l="50000" t="50000" r="50000" b="50000"/>
            </a:path>
            <a:tileRect/>
          </a:gra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0">
              <a:srgbClr val="DDEBCF">
                <a:alpha val="13000"/>
              </a:srgbClr>
            </a:gs>
            <a:gs pos="50000">
              <a:srgbClr val="9CB86E"/>
            </a:gs>
            <a:gs pos="100000">
              <a:srgbClr val="156B13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5400" b="1" dirty="0" smtClean="0">
                <a:ln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0000"/>
                </a:solidFill>
              </a:rPr>
              <a:t>THE FIRST FLOOR</a:t>
            </a:r>
            <a:endParaRPr lang="ru-RU" sz="5400" dirty="0">
              <a:ln>
                <a:solidFill>
                  <a:schemeClr val="tx1">
                    <a:lumMod val="85000"/>
                    <a:lumOff val="15000"/>
                  </a:schemeClr>
                </a:solidFill>
              </a:ln>
              <a:solidFill>
                <a:srgbClr val="FF0000"/>
              </a:solidFill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None/>
            </a:pPr>
            <a:r>
              <a:rPr lang="en-US" dirty="0" smtClean="0"/>
              <a:t>  </a:t>
            </a:r>
            <a:r>
              <a:rPr lang="ru-RU" sz="4800" b="1" dirty="0" smtClean="0">
                <a:ln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0000"/>
                </a:solidFill>
              </a:rPr>
              <a:t>соответствует второму этажу в Англии, </a:t>
            </a:r>
            <a:r>
              <a:rPr lang="ru-RU" sz="5400" b="1" dirty="0" smtClean="0">
                <a:ln>
                  <a:solidFill>
                    <a:srgbClr val="C00000"/>
                  </a:solidFill>
                </a:ln>
                <a:solidFill>
                  <a:srgbClr val="FFC000"/>
                </a:solidFill>
              </a:rPr>
              <a:t>первый этаж называется </a:t>
            </a:r>
            <a:endParaRPr lang="en-US" sz="5400" b="1" dirty="0" smtClean="0">
              <a:ln>
                <a:solidFill>
                  <a:srgbClr val="C00000"/>
                </a:solidFill>
              </a:ln>
              <a:solidFill>
                <a:srgbClr val="FFC000"/>
              </a:solidFill>
            </a:endParaRPr>
          </a:p>
          <a:p>
            <a:pPr algn="ctr">
              <a:buNone/>
            </a:pPr>
            <a:r>
              <a:rPr lang="ru-RU" sz="5400" b="1" dirty="0" smtClean="0">
                <a:ln>
                  <a:solidFill>
                    <a:srgbClr val="C00000"/>
                  </a:solidFill>
                </a:ln>
                <a:solidFill>
                  <a:srgbClr val="FFC000"/>
                </a:solidFill>
              </a:rPr>
              <a:t>THE GROUND FLOOR</a:t>
            </a:r>
          </a:p>
          <a:p>
            <a:endParaRPr lang="ru-RU" dirty="0"/>
          </a:p>
        </p:txBody>
      </p:sp>
      <p:sp>
        <p:nvSpPr>
          <p:cNvPr id="4" name="Управляющая кнопка: далее 3">
            <a:hlinkClick r:id="" action="ppaction://hlinkshowjump?jump=nextslide" highlightClick="1"/>
          </p:cNvPr>
          <p:cNvSpPr/>
          <p:nvPr/>
        </p:nvSpPr>
        <p:spPr>
          <a:xfrm>
            <a:off x="6715140" y="5429264"/>
            <a:ext cx="1143008" cy="1000132"/>
          </a:xfrm>
          <a:prstGeom prst="actionButtonForwardNext">
            <a:avLst/>
          </a:prstGeom>
          <a:gradFill flip="none" rotWithShape="1"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path path="shape">
              <a:fillToRect l="50000" t="50000" r="50000" b="50000"/>
            </a:path>
            <a:tileRect/>
          </a:gra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4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" dur="8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8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8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0">
              <a:srgbClr val="DDEBCF">
                <a:alpha val="13000"/>
              </a:srgbClr>
            </a:gs>
            <a:gs pos="50000">
              <a:srgbClr val="9CB86E"/>
            </a:gs>
            <a:gs pos="100000">
              <a:srgbClr val="156B13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b="1" dirty="0" smtClean="0">
                <a:ln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0000"/>
                </a:solidFill>
              </a:rPr>
              <a:t>АНГЛИЙСКИЙ ЯЗЫК СОДЕРЖИТ</a:t>
            </a:r>
            <a:endParaRPr lang="ru-RU" sz="3600" b="1" dirty="0">
              <a:ln>
                <a:solidFill>
                  <a:schemeClr val="tx1">
                    <a:lumMod val="85000"/>
                    <a:lumOff val="15000"/>
                  </a:schemeClr>
                </a:solidFill>
              </a:ln>
              <a:solidFill>
                <a:srgbClr val="FF0000"/>
              </a:solidFill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457200" y="1285860"/>
            <a:ext cx="8229600" cy="4840303"/>
          </a:xfrm>
        </p:spPr>
        <p:txBody>
          <a:bodyPr/>
          <a:lstStyle/>
          <a:p>
            <a:pPr algn="just">
              <a:buNone/>
            </a:pPr>
            <a:r>
              <a:rPr lang="en-US" sz="4400" dirty="0" smtClean="0">
                <a:ln>
                  <a:solidFill>
                    <a:srgbClr val="C00000"/>
                  </a:solidFill>
                </a:ln>
                <a:solidFill>
                  <a:srgbClr val="FFC000"/>
                </a:solidFill>
              </a:rPr>
              <a:t>   </a:t>
            </a:r>
            <a:r>
              <a:rPr lang="ru-RU" sz="4400" b="1" dirty="0" smtClean="0">
                <a:ln>
                  <a:solidFill>
                    <a:srgbClr val="C00000"/>
                  </a:solidFill>
                </a:ln>
                <a:solidFill>
                  <a:srgbClr val="FFC000"/>
                </a:solidFill>
              </a:rPr>
              <a:t>примерно 490 тысяч слов и еще 300 тысяч технических терминов</a:t>
            </a:r>
            <a:r>
              <a:rPr lang="en-US" sz="4400" b="1" dirty="0" smtClean="0">
                <a:ln>
                  <a:solidFill>
                    <a:srgbClr val="C00000"/>
                  </a:solidFill>
                </a:ln>
                <a:solidFill>
                  <a:srgbClr val="FFC000"/>
                </a:solidFill>
              </a:rPr>
              <a:t>.</a:t>
            </a:r>
          </a:p>
          <a:p>
            <a:pPr algn="just">
              <a:buNone/>
            </a:pPr>
            <a:r>
              <a:rPr lang="en-US" sz="4400" b="1" dirty="0" smtClean="0">
                <a:ln>
                  <a:solidFill>
                    <a:srgbClr val="C00000"/>
                  </a:solidFill>
                </a:ln>
                <a:solidFill>
                  <a:srgbClr val="FFC000"/>
                </a:solidFill>
              </a:rPr>
              <a:t>   </a:t>
            </a:r>
            <a:r>
              <a:rPr lang="ru-RU" sz="4400" b="1" dirty="0" smtClean="0">
                <a:ln>
                  <a:solidFill>
                    <a:srgbClr val="C00000"/>
                  </a:solidFill>
                </a:ln>
                <a:solidFill>
                  <a:srgbClr val="FFC000"/>
                </a:solidFill>
              </a:rPr>
              <a:t>поэт и драматург Уильям Шекспир использовал в своих произведениях более 33 тысяч слов</a:t>
            </a:r>
            <a:endParaRPr lang="ru-RU" sz="4400" b="1" dirty="0">
              <a:ln>
                <a:solidFill>
                  <a:srgbClr val="C00000"/>
                </a:solidFill>
              </a:ln>
              <a:solidFill>
                <a:srgbClr val="FFC000"/>
              </a:solidFill>
            </a:endParaRPr>
          </a:p>
        </p:txBody>
      </p:sp>
      <p:sp>
        <p:nvSpPr>
          <p:cNvPr id="4" name="Управляющая кнопка: далее 3">
            <a:hlinkClick r:id="" action="ppaction://hlinkshowjump?jump=nextslide" highlightClick="1"/>
          </p:cNvPr>
          <p:cNvSpPr/>
          <p:nvPr/>
        </p:nvSpPr>
        <p:spPr>
          <a:xfrm>
            <a:off x="7572396" y="5786454"/>
            <a:ext cx="857256" cy="785818"/>
          </a:xfrm>
          <a:prstGeom prst="actionButtonForwardNext">
            <a:avLst/>
          </a:prstGeom>
          <a:gradFill flip="none" rotWithShape="1"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path path="shape">
              <a:fillToRect l="50000" t="50000" r="50000" b="50000"/>
            </a:path>
            <a:tileRect/>
          </a:gra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0">
              <a:srgbClr val="DDEBCF">
                <a:alpha val="13000"/>
              </a:srgbClr>
            </a:gs>
            <a:gs pos="50000">
              <a:srgbClr val="9CB86E"/>
            </a:gs>
            <a:gs pos="100000">
              <a:srgbClr val="156B13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0042"/>
            <a:ext cx="8229600" cy="917596"/>
          </a:xfrm>
        </p:spPr>
        <p:txBody>
          <a:bodyPr/>
          <a:lstStyle/>
          <a:p>
            <a:r>
              <a:rPr lang="ru-RU" sz="3600" b="1" dirty="0" smtClean="0">
                <a:ln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0000"/>
                </a:solidFill>
              </a:rPr>
              <a:t>САМОЕ СТАРОЕ СЛОВО "TOWN"</a:t>
            </a:r>
            <a:r>
              <a:rPr lang="ru-RU" sz="3600" dirty="0" smtClean="0">
                <a:ln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0000"/>
                </a:solidFill>
              </a:rPr>
              <a:t/>
            </a:r>
            <a:br>
              <a:rPr lang="ru-RU" sz="3600" dirty="0" smtClean="0">
                <a:ln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0000"/>
                </a:solidFill>
              </a:rPr>
            </a:br>
            <a:endParaRPr lang="ru-RU" sz="3600" b="1" dirty="0">
              <a:ln>
                <a:solidFill>
                  <a:schemeClr val="tx1">
                    <a:lumMod val="85000"/>
                    <a:lumOff val="15000"/>
                  </a:schemeClr>
                </a:solidFill>
              </a:ln>
              <a:solidFill>
                <a:srgbClr val="FF0000"/>
              </a:solidFill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457200" y="1214422"/>
            <a:ext cx="8229600" cy="4911741"/>
          </a:xfrm>
        </p:spPr>
        <p:txBody>
          <a:bodyPr/>
          <a:lstStyle/>
          <a:p>
            <a:pPr algn="ctr">
              <a:buNone/>
            </a:pPr>
            <a:r>
              <a:rPr lang="ru-RU" sz="4000" b="1" dirty="0" smtClean="0">
                <a:ln>
                  <a:solidFill>
                    <a:srgbClr val="002060"/>
                  </a:solidFill>
                </a:ln>
                <a:solidFill>
                  <a:srgbClr val="FFFF00"/>
                </a:solidFill>
              </a:rPr>
              <a:t>В английском языке существует только одно 15-буквенное слово, буквы в котором ни разу не повторяются </a:t>
            </a:r>
          </a:p>
          <a:p>
            <a:pPr algn="ctr">
              <a:buNone/>
            </a:pPr>
            <a:r>
              <a:rPr lang="ru-RU" sz="3600" b="1" dirty="0" smtClean="0"/>
              <a:t> </a:t>
            </a:r>
            <a:r>
              <a:rPr lang="ru-RU" sz="5400" b="1" dirty="0" err="1" smtClean="0">
                <a:ln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0000"/>
                </a:solidFill>
              </a:rPr>
              <a:t>uncopyrightable</a:t>
            </a:r>
            <a:endParaRPr lang="ru-RU" sz="5400" b="1" dirty="0" smtClean="0"/>
          </a:p>
          <a:p>
            <a:endParaRPr lang="ru-RU" dirty="0"/>
          </a:p>
        </p:txBody>
      </p:sp>
      <p:sp>
        <p:nvSpPr>
          <p:cNvPr id="4" name="Загнутый угол 3"/>
          <p:cNvSpPr/>
          <p:nvPr/>
        </p:nvSpPr>
        <p:spPr>
          <a:xfrm>
            <a:off x="1714480" y="4357694"/>
            <a:ext cx="5786478" cy="1500198"/>
          </a:xfrm>
          <a:prstGeom prst="foldedCorner">
            <a:avLst/>
          </a:prstGeom>
          <a:gradFill flip="none"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  <a:tileRect/>
          </a:gradFill>
          <a:ln>
            <a:solidFill>
              <a:schemeClr val="tx1">
                <a:lumMod val="85000"/>
                <a:lumOff val="15000"/>
              </a:schemeClr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Управляющая кнопка: далее 5">
            <a:hlinkClick r:id="" action="ppaction://hlinkshowjump?jump=nextslide" highlightClick="1"/>
          </p:cNvPr>
          <p:cNvSpPr/>
          <p:nvPr/>
        </p:nvSpPr>
        <p:spPr>
          <a:xfrm>
            <a:off x="7929586" y="5643578"/>
            <a:ext cx="928694" cy="857256"/>
          </a:xfrm>
          <a:prstGeom prst="actionButtonForwardNext">
            <a:avLst/>
          </a:prstGeom>
          <a:gradFill flip="none" rotWithShape="1"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path path="shape">
              <a:fillToRect l="50000" t="50000" r="50000" b="50000"/>
            </a:path>
            <a:tileRect/>
          </a:gra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4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9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25 0.33302  E" pathEditMode="relative" ptsTypes="">
                                      <p:cBhvr>
                                        <p:cTn id="1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0">
              <a:srgbClr val="DDEBCF">
                <a:alpha val="13000"/>
              </a:srgbClr>
            </a:gs>
            <a:gs pos="50000">
              <a:srgbClr val="9CB86E"/>
            </a:gs>
            <a:gs pos="100000">
              <a:srgbClr val="156B13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143240" y="2643182"/>
            <a:ext cx="4643450" cy="32337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0" y="928670"/>
            <a:ext cx="8229600" cy="5197493"/>
          </a:xfrm>
        </p:spPr>
        <p:txBody>
          <a:bodyPr/>
          <a:lstStyle/>
          <a:p>
            <a:pPr algn="ctr">
              <a:buNone/>
            </a:pPr>
            <a:r>
              <a:rPr lang="en-US" sz="4800" b="1" dirty="0" smtClean="0">
                <a:ln>
                  <a:solidFill>
                    <a:srgbClr val="FFFF00"/>
                  </a:solidFill>
                </a:ln>
                <a:solidFill>
                  <a:srgbClr val="FF0000"/>
                </a:solidFill>
              </a:rPr>
              <a:t>THANK YOU FOR </a:t>
            </a:r>
          </a:p>
          <a:p>
            <a:pPr algn="ctr">
              <a:buNone/>
            </a:pPr>
            <a:r>
              <a:rPr lang="en-US" sz="4800" b="1" dirty="0" smtClean="0">
                <a:ln>
                  <a:solidFill>
                    <a:srgbClr val="FFFF00"/>
                  </a:solidFill>
                </a:ln>
                <a:solidFill>
                  <a:srgbClr val="FF0000"/>
                </a:solidFill>
              </a:rPr>
              <a:t>ATTENTION</a:t>
            </a:r>
            <a:endParaRPr lang="ru-RU" sz="4800" b="1" dirty="0">
              <a:ln>
                <a:solidFill>
                  <a:srgbClr val="FFFF00"/>
                </a:solidFill>
              </a:ln>
              <a:solidFill>
                <a:srgbClr val="FF0000"/>
              </a:solidFill>
            </a:endParaRPr>
          </a:p>
        </p:txBody>
      </p:sp>
      <p:sp>
        <p:nvSpPr>
          <p:cNvPr id="4" name="16-конечная звезда 3"/>
          <p:cNvSpPr/>
          <p:nvPr/>
        </p:nvSpPr>
        <p:spPr>
          <a:xfrm>
            <a:off x="-142908" y="0"/>
            <a:ext cx="8858280" cy="6500834"/>
          </a:xfrm>
          <a:prstGeom prst="star16">
            <a:avLst/>
          </a:prstGeom>
          <a:gradFill flip="none" rotWithShape="1">
            <a:gsLst>
              <a:gs pos="0">
                <a:srgbClr val="FF3399"/>
              </a:gs>
              <a:gs pos="25000">
                <a:srgbClr val="FF6633"/>
              </a:gs>
              <a:gs pos="50000">
                <a:srgbClr val="FFFF00"/>
              </a:gs>
              <a:gs pos="75000">
                <a:srgbClr val="01A78F"/>
              </a:gs>
              <a:gs pos="100000">
                <a:srgbClr val="3366FF"/>
              </a:gs>
            </a:gsLst>
            <a:path path="shape">
              <a:fillToRect l="50000" t="50000" r="50000" b="50000"/>
            </a:path>
            <a:tileRect/>
          </a:gra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rgbClr val="C00000"/>
                </a:solidFill>
              </a:rPr>
              <a:t>CLICK HERE</a:t>
            </a:r>
            <a:endParaRPr lang="ru-RU" sz="5400" b="1" dirty="0"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  <a:solidFill>
                <a:srgbClr val="C00000"/>
              </a:solidFill>
            </a:endParaRPr>
          </a:p>
        </p:txBody>
      </p:sp>
      <p:sp>
        <p:nvSpPr>
          <p:cNvPr id="5" name="Управляющая кнопка: домой 4">
            <a:hlinkClick r:id="" action="ppaction://hlinkshowjump?jump=firstslide" highlightClick="1"/>
          </p:cNvPr>
          <p:cNvSpPr/>
          <p:nvPr/>
        </p:nvSpPr>
        <p:spPr>
          <a:xfrm>
            <a:off x="7572396" y="5286388"/>
            <a:ext cx="1000132" cy="1214446"/>
          </a:xfrm>
          <a:prstGeom prst="actionButtonHome">
            <a:avLst/>
          </a:prstGeom>
          <a:gradFill flip="none" rotWithShape="1"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path path="shape">
              <a:fillToRect l="50000" t="50000" r="50000" b="50000"/>
            </a:path>
            <a:tileRect/>
          </a:gra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0">
              <a:srgbClr val="DDEBCF">
                <a:alpha val="13000"/>
              </a:srgbClr>
            </a:gs>
            <a:gs pos="50000">
              <a:srgbClr val="9CB86E"/>
            </a:gs>
            <a:gs pos="100000">
              <a:srgbClr val="156B13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b="1" dirty="0" smtClean="0">
                <a:gradFill flip="none" rotWithShape="1">
                  <a:gsLst>
                    <a:gs pos="0">
                      <a:srgbClr val="A603AB"/>
                    </a:gs>
                    <a:gs pos="21001">
                      <a:srgbClr val="0819FB"/>
                    </a:gs>
                    <a:gs pos="35001">
                      <a:srgbClr val="1A8D48"/>
                    </a:gs>
                    <a:gs pos="52000">
                      <a:srgbClr val="FFFF00"/>
                    </a:gs>
                    <a:gs pos="73000">
                      <a:srgbClr val="EE3F17"/>
                    </a:gs>
                    <a:gs pos="88000">
                      <a:srgbClr val="E81766"/>
                    </a:gs>
                    <a:gs pos="100000">
                      <a:srgbClr val="A603AB"/>
                    </a:gs>
                  </a:gsLst>
                  <a:path path="shape">
                    <a:fillToRect l="50000" t="50000" r="50000" b="50000"/>
                  </a:path>
                  <a:tileRect/>
                </a:gradFill>
              </a:rPr>
              <a:t>Использованные материалы:</a:t>
            </a:r>
            <a:endParaRPr lang="ru-RU" sz="3600" b="1" dirty="0">
              <a:gradFill flip="none" rotWithShape="1">
                <a:gsLst>
                  <a:gs pos="0">
                    <a:srgbClr val="A603AB"/>
                  </a:gs>
                  <a:gs pos="21001">
                    <a:srgbClr val="0819FB"/>
                  </a:gs>
                  <a:gs pos="35001">
                    <a:srgbClr val="1A8D48"/>
                  </a:gs>
                  <a:gs pos="52000">
                    <a:srgbClr val="FFFF00"/>
                  </a:gs>
                  <a:gs pos="73000">
                    <a:srgbClr val="EE3F17"/>
                  </a:gs>
                  <a:gs pos="88000">
                    <a:srgbClr val="E81766"/>
                  </a:gs>
                  <a:gs pos="100000">
                    <a:srgbClr val="A603AB"/>
                  </a:gs>
                </a:gsLst>
                <a:path path="shape">
                  <a:fillToRect l="50000" t="50000" r="50000" b="50000"/>
                </a:path>
                <a:tileRect/>
              </a:gra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b="1" dirty="0" smtClean="0">
                <a:gradFill flip="none" rotWithShape="1">
                  <a:gsLst>
                    <a:gs pos="0">
                      <a:srgbClr val="A603AB"/>
                    </a:gs>
                    <a:gs pos="21001">
                      <a:srgbClr val="0819FB"/>
                    </a:gs>
                    <a:gs pos="35001">
                      <a:srgbClr val="1A8D48"/>
                    </a:gs>
                    <a:gs pos="52000">
                      <a:srgbClr val="FFFF00"/>
                    </a:gs>
                    <a:gs pos="73000">
                      <a:srgbClr val="EE3F17"/>
                    </a:gs>
                    <a:gs pos="88000">
                      <a:srgbClr val="E81766"/>
                    </a:gs>
                    <a:gs pos="100000">
                      <a:srgbClr val="A603AB"/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hlinkClick r:id="rId2"/>
              </a:rPr>
              <a:t>http://www.alleng.ru/mybook/3gram/4num1.htm</a:t>
            </a:r>
            <a:endParaRPr lang="ru-RU" sz="2800" b="1" dirty="0" smtClean="0">
              <a:gradFill flip="none" rotWithShape="1">
                <a:gsLst>
                  <a:gs pos="0">
                    <a:srgbClr val="A603AB"/>
                  </a:gs>
                  <a:gs pos="21001">
                    <a:srgbClr val="0819FB"/>
                  </a:gs>
                  <a:gs pos="35001">
                    <a:srgbClr val="1A8D48"/>
                  </a:gs>
                  <a:gs pos="52000">
                    <a:srgbClr val="FFFF00"/>
                  </a:gs>
                  <a:gs pos="73000">
                    <a:srgbClr val="EE3F17"/>
                  </a:gs>
                  <a:gs pos="88000">
                    <a:srgbClr val="E81766"/>
                  </a:gs>
                  <a:gs pos="100000">
                    <a:srgbClr val="A603AB"/>
                  </a:gs>
                </a:gsLst>
                <a:path path="shape">
                  <a:fillToRect l="50000" t="50000" r="50000" b="50000"/>
                </a:path>
                <a:tileRect/>
              </a:gradFill>
            </a:endParaRPr>
          </a:p>
          <a:p>
            <a:r>
              <a:rPr lang="ru-RU" sz="2800" b="1" u="sng" dirty="0" smtClean="0">
                <a:gradFill flip="none" rotWithShape="1">
                  <a:gsLst>
                    <a:gs pos="0">
                      <a:srgbClr val="A603AB"/>
                    </a:gs>
                    <a:gs pos="21001">
                      <a:srgbClr val="0819FB"/>
                    </a:gs>
                    <a:gs pos="35001">
                      <a:srgbClr val="1A8D48"/>
                    </a:gs>
                    <a:gs pos="52000">
                      <a:srgbClr val="FFFF00"/>
                    </a:gs>
                    <a:gs pos="73000">
                      <a:srgbClr val="EE3F17"/>
                    </a:gs>
                    <a:gs pos="88000">
                      <a:srgbClr val="E81766"/>
                    </a:gs>
                    <a:gs pos="100000">
                      <a:srgbClr val="A603AB"/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hlinkClick r:id="rId3"/>
              </a:rPr>
              <a:t>http://www.homeenglish.ru/index.htm</a:t>
            </a:r>
            <a:endParaRPr lang="ru-RU" sz="2800" b="1" dirty="0" smtClean="0">
              <a:gradFill flip="none" rotWithShape="1">
                <a:gsLst>
                  <a:gs pos="0">
                    <a:srgbClr val="A603AB"/>
                  </a:gs>
                  <a:gs pos="21001">
                    <a:srgbClr val="0819FB"/>
                  </a:gs>
                  <a:gs pos="35001">
                    <a:srgbClr val="1A8D48"/>
                  </a:gs>
                  <a:gs pos="52000">
                    <a:srgbClr val="FFFF00"/>
                  </a:gs>
                  <a:gs pos="73000">
                    <a:srgbClr val="EE3F17"/>
                  </a:gs>
                  <a:gs pos="88000">
                    <a:srgbClr val="E81766"/>
                  </a:gs>
                  <a:gs pos="100000">
                    <a:srgbClr val="A603AB"/>
                  </a:gs>
                </a:gsLst>
                <a:path path="shape">
                  <a:fillToRect l="50000" t="50000" r="50000" b="50000"/>
                </a:path>
                <a:tileRect/>
              </a:gradFill>
            </a:endParaRPr>
          </a:p>
          <a:p>
            <a:r>
              <a:rPr lang="en-US" sz="2800" b="1" u="sng" dirty="0" smtClean="0">
                <a:gradFill flip="none" rotWithShape="1">
                  <a:gsLst>
                    <a:gs pos="0">
                      <a:srgbClr val="A603AB"/>
                    </a:gs>
                    <a:gs pos="21001">
                      <a:srgbClr val="0819FB"/>
                    </a:gs>
                    <a:gs pos="35001">
                      <a:srgbClr val="1A8D48"/>
                    </a:gs>
                    <a:gs pos="52000">
                      <a:srgbClr val="FFFF00"/>
                    </a:gs>
                    <a:gs pos="73000">
                      <a:srgbClr val="EE3F17"/>
                    </a:gs>
                    <a:gs pos="88000">
                      <a:srgbClr val="E81766"/>
                    </a:gs>
                    <a:gs pos="100000">
                      <a:srgbClr val="A603AB"/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hlinkClick r:id="rId4"/>
              </a:rPr>
              <a:t>http://engmaster.ru/rule/701</a:t>
            </a:r>
            <a:endParaRPr lang="ru-RU" sz="2800" b="1" dirty="0" smtClean="0">
              <a:gradFill flip="none" rotWithShape="1">
                <a:gsLst>
                  <a:gs pos="0">
                    <a:srgbClr val="A603AB"/>
                  </a:gs>
                  <a:gs pos="21001">
                    <a:srgbClr val="0819FB"/>
                  </a:gs>
                  <a:gs pos="35001">
                    <a:srgbClr val="1A8D48"/>
                  </a:gs>
                  <a:gs pos="52000">
                    <a:srgbClr val="FFFF00"/>
                  </a:gs>
                  <a:gs pos="73000">
                    <a:srgbClr val="EE3F17"/>
                  </a:gs>
                  <a:gs pos="88000">
                    <a:srgbClr val="E81766"/>
                  </a:gs>
                  <a:gs pos="100000">
                    <a:srgbClr val="A603AB"/>
                  </a:gs>
                </a:gsLst>
                <a:path path="shape">
                  <a:fillToRect l="50000" t="50000" r="50000" b="50000"/>
                </a:path>
                <a:tileRect/>
              </a:gradFill>
            </a:endParaRPr>
          </a:p>
          <a:p>
            <a:r>
              <a:rPr lang="en-US" sz="2800" b="1" u="sng" dirty="0" smtClean="0">
                <a:gradFill flip="none" rotWithShape="1">
                  <a:gsLst>
                    <a:gs pos="0">
                      <a:srgbClr val="A603AB"/>
                    </a:gs>
                    <a:gs pos="21001">
                      <a:srgbClr val="0819FB"/>
                    </a:gs>
                    <a:gs pos="35001">
                      <a:srgbClr val="1A8D48"/>
                    </a:gs>
                    <a:gs pos="52000">
                      <a:srgbClr val="FFFF00"/>
                    </a:gs>
                    <a:gs pos="73000">
                      <a:srgbClr val="EE3F17"/>
                    </a:gs>
                    <a:gs pos="88000">
                      <a:srgbClr val="E81766"/>
                    </a:gs>
                    <a:gs pos="100000">
                      <a:srgbClr val="A603AB"/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hlinkClick r:id="rId5"/>
              </a:rPr>
              <a:t>http://www.english-german.ru/?p=1145</a:t>
            </a:r>
            <a:endParaRPr lang="ru-RU" sz="2800" b="1" dirty="0" smtClean="0">
              <a:gradFill flip="none" rotWithShape="1">
                <a:gsLst>
                  <a:gs pos="0">
                    <a:srgbClr val="A603AB"/>
                  </a:gs>
                  <a:gs pos="21001">
                    <a:srgbClr val="0819FB"/>
                  </a:gs>
                  <a:gs pos="35001">
                    <a:srgbClr val="1A8D48"/>
                  </a:gs>
                  <a:gs pos="52000">
                    <a:srgbClr val="FFFF00"/>
                  </a:gs>
                  <a:gs pos="73000">
                    <a:srgbClr val="EE3F17"/>
                  </a:gs>
                  <a:gs pos="88000">
                    <a:srgbClr val="E81766"/>
                  </a:gs>
                  <a:gs pos="100000">
                    <a:srgbClr val="A603AB"/>
                  </a:gs>
                </a:gsLst>
                <a:path path="shape">
                  <a:fillToRect l="50000" t="50000" r="50000" b="50000"/>
                </a:path>
                <a:tileRect/>
              </a:gradFill>
            </a:endParaRPr>
          </a:p>
          <a:p>
            <a:r>
              <a:rPr lang="ru-RU" sz="2800" b="1" u="sng" dirty="0" smtClean="0">
                <a:gradFill flip="none" rotWithShape="1">
                  <a:gsLst>
                    <a:gs pos="0">
                      <a:srgbClr val="A603AB"/>
                    </a:gs>
                    <a:gs pos="21001">
                      <a:srgbClr val="0819FB"/>
                    </a:gs>
                    <a:gs pos="35001">
                      <a:srgbClr val="1A8D48"/>
                    </a:gs>
                    <a:gs pos="52000">
                      <a:srgbClr val="FFFF00"/>
                    </a:gs>
                    <a:gs pos="73000">
                      <a:srgbClr val="EE3F17"/>
                    </a:gs>
                    <a:gs pos="88000">
                      <a:srgbClr val="E81766"/>
                    </a:gs>
                    <a:gs pos="100000">
                      <a:srgbClr val="A603AB"/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hlinkClick r:id="rId6"/>
              </a:rPr>
              <a:t>http://www.miksike.net/docs/5klass/russkij/5-5-4-1.htm</a:t>
            </a:r>
            <a:endParaRPr lang="ru-RU" sz="2800" b="1" dirty="0" smtClean="0">
              <a:gradFill flip="none" rotWithShape="1">
                <a:gsLst>
                  <a:gs pos="0">
                    <a:srgbClr val="A603AB"/>
                  </a:gs>
                  <a:gs pos="21001">
                    <a:srgbClr val="0819FB"/>
                  </a:gs>
                  <a:gs pos="35001">
                    <a:srgbClr val="1A8D48"/>
                  </a:gs>
                  <a:gs pos="52000">
                    <a:srgbClr val="FFFF00"/>
                  </a:gs>
                  <a:gs pos="73000">
                    <a:srgbClr val="EE3F17"/>
                  </a:gs>
                  <a:gs pos="88000">
                    <a:srgbClr val="E81766"/>
                  </a:gs>
                  <a:gs pos="100000">
                    <a:srgbClr val="A603AB"/>
                  </a:gs>
                </a:gsLst>
                <a:path path="shape">
                  <a:fillToRect l="50000" t="50000" r="50000" b="50000"/>
                </a:path>
                <a:tileRect/>
              </a:gradFill>
            </a:endParaRPr>
          </a:p>
          <a:p>
            <a:r>
              <a:rPr lang="ru-RU" sz="2800" b="1" u="sng" dirty="0" smtClean="0">
                <a:gradFill flip="none" rotWithShape="1">
                  <a:gsLst>
                    <a:gs pos="0">
                      <a:srgbClr val="A603AB"/>
                    </a:gs>
                    <a:gs pos="21001">
                      <a:srgbClr val="0819FB"/>
                    </a:gs>
                    <a:gs pos="35001">
                      <a:srgbClr val="1A8D48"/>
                    </a:gs>
                    <a:gs pos="52000">
                      <a:srgbClr val="FFFF00"/>
                    </a:gs>
                    <a:gs pos="73000">
                      <a:srgbClr val="EE3F17"/>
                    </a:gs>
                    <a:gs pos="88000">
                      <a:srgbClr val="E81766"/>
                    </a:gs>
                    <a:gs pos="100000">
                      <a:srgbClr val="A603AB"/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hlinkClick r:id="rId7"/>
              </a:rPr>
              <a:t>http://www.study-english.info/numeral.php</a:t>
            </a:r>
            <a:endParaRPr lang="ru-RU" sz="2800" b="1" dirty="0" smtClean="0">
              <a:gradFill flip="none" rotWithShape="1">
                <a:gsLst>
                  <a:gs pos="0">
                    <a:srgbClr val="A603AB"/>
                  </a:gs>
                  <a:gs pos="21001">
                    <a:srgbClr val="0819FB"/>
                  </a:gs>
                  <a:gs pos="35001">
                    <a:srgbClr val="1A8D48"/>
                  </a:gs>
                  <a:gs pos="52000">
                    <a:srgbClr val="FFFF00"/>
                  </a:gs>
                  <a:gs pos="73000">
                    <a:srgbClr val="EE3F17"/>
                  </a:gs>
                  <a:gs pos="88000">
                    <a:srgbClr val="E81766"/>
                  </a:gs>
                  <a:gs pos="100000">
                    <a:srgbClr val="A603AB"/>
                  </a:gs>
                </a:gsLst>
                <a:path path="shape">
                  <a:fillToRect l="50000" t="50000" r="50000" b="50000"/>
                </a:path>
                <a:tileRect/>
              </a:gradFill>
            </a:endParaRPr>
          </a:p>
          <a:p>
            <a:r>
              <a:rPr lang="en-US" sz="2800" b="1" u="sng" dirty="0" smtClean="0">
                <a:gradFill flip="none" rotWithShape="1">
                  <a:gsLst>
                    <a:gs pos="0">
                      <a:srgbClr val="A603AB"/>
                    </a:gs>
                    <a:gs pos="21001">
                      <a:srgbClr val="0819FB"/>
                    </a:gs>
                    <a:gs pos="35001">
                      <a:srgbClr val="1A8D48"/>
                    </a:gs>
                    <a:gs pos="52000">
                      <a:srgbClr val="FFFF00"/>
                    </a:gs>
                    <a:gs pos="73000">
                      <a:srgbClr val="EE3F17"/>
                    </a:gs>
                    <a:gs pos="88000">
                      <a:srgbClr val="E81766"/>
                    </a:gs>
                    <a:gs pos="100000">
                      <a:srgbClr val="A603AB"/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hlinkClick r:id="rId8"/>
              </a:rPr>
              <a:t>http</a:t>
            </a:r>
            <a:r>
              <a:rPr lang="ru-RU" sz="2800" b="1" u="sng" dirty="0" smtClean="0">
                <a:gradFill flip="none" rotWithShape="1">
                  <a:gsLst>
                    <a:gs pos="0">
                      <a:srgbClr val="A603AB"/>
                    </a:gs>
                    <a:gs pos="21001">
                      <a:srgbClr val="0819FB"/>
                    </a:gs>
                    <a:gs pos="35001">
                      <a:srgbClr val="1A8D48"/>
                    </a:gs>
                    <a:gs pos="52000">
                      <a:srgbClr val="FFFF00"/>
                    </a:gs>
                    <a:gs pos="73000">
                      <a:srgbClr val="EE3F17"/>
                    </a:gs>
                    <a:gs pos="88000">
                      <a:srgbClr val="E81766"/>
                    </a:gs>
                    <a:gs pos="100000">
                      <a:srgbClr val="A603AB"/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hlinkClick r:id="rId8"/>
              </a:rPr>
              <a:t>://</a:t>
            </a:r>
            <a:r>
              <a:rPr lang="en-US" sz="2800" b="1" u="sng" dirty="0" smtClean="0">
                <a:gradFill flip="none" rotWithShape="1">
                  <a:gsLst>
                    <a:gs pos="0">
                      <a:srgbClr val="A603AB"/>
                    </a:gs>
                    <a:gs pos="21001">
                      <a:srgbClr val="0819FB"/>
                    </a:gs>
                    <a:gs pos="35001">
                      <a:srgbClr val="1A8D48"/>
                    </a:gs>
                    <a:gs pos="52000">
                      <a:srgbClr val="FFFF00"/>
                    </a:gs>
                    <a:gs pos="73000">
                      <a:srgbClr val="EE3F17"/>
                    </a:gs>
                    <a:gs pos="88000">
                      <a:srgbClr val="E81766"/>
                    </a:gs>
                    <a:gs pos="100000">
                      <a:srgbClr val="A603AB"/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hlinkClick r:id="rId8"/>
              </a:rPr>
              <a:t>scholar</a:t>
            </a:r>
            <a:r>
              <a:rPr lang="ru-RU" sz="2800" b="1" u="sng" dirty="0" smtClean="0">
                <a:gradFill flip="none" rotWithShape="1">
                  <a:gsLst>
                    <a:gs pos="0">
                      <a:srgbClr val="A603AB"/>
                    </a:gs>
                    <a:gs pos="21001">
                      <a:srgbClr val="0819FB"/>
                    </a:gs>
                    <a:gs pos="35001">
                      <a:srgbClr val="1A8D48"/>
                    </a:gs>
                    <a:gs pos="52000">
                      <a:srgbClr val="FFFF00"/>
                    </a:gs>
                    <a:gs pos="73000">
                      <a:srgbClr val="EE3F17"/>
                    </a:gs>
                    <a:gs pos="88000">
                      <a:srgbClr val="E81766"/>
                    </a:gs>
                    <a:gs pos="100000">
                      <a:srgbClr val="A603AB"/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hlinkClick r:id="rId8"/>
              </a:rPr>
              <a:t>.</a:t>
            </a:r>
            <a:r>
              <a:rPr lang="en-US" sz="2800" b="1" u="sng" dirty="0" err="1" smtClean="0">
                <a:gradFill flip="none" rotWithShape="1">
                  <a:gsLst>
                    <a:gs pos="0">
                      <a:srgbClr val="A603AB"/>
                    </a:gs>
                    <a:gs pos="21001">
                      <a:srgbClr val="0819FB"/>
                    </a:gs>
                    <a:gs pos="35001">
                      <a:srgbClr val="1A8D48"/>
                    </a:gs>
                    <a:gs pos="52000">
                      <a:srgbClr val="FFFF00"/>
                    </a:gs>
                    <a:gs pos="73000">
                      <a:srgbClr val="EE3F17"/>
                    </a:gs>
                    <a:gs pos="88000">
                      <a:srgbClr val="E81766"/>
                    </a:gs>
                    <a:gs pos="100000">
                      <a:srgbClr val="A603AB"/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hlinkClick r:id="rId8"/>
              </a:rPr>
              <a:t>urc</a:t>
            </a:r>
            <a:r>
              <a:rPr lang="ru-RU" sz="2800" b="1" u="sng" dirty="0" smtClean="0">
                <a:gradFill flip="none" rotWithShape="1">
                  <a:gsLst>
                    <a:gs pos="0">
                      <a:srgbClr val="A603AB"/>
                    </a:gs>
                    <a:gs pos="21001">
                      <a:srgbClr val="0819FB"/>
                    </a:gs>
                    <a:gs pos="35001">
                      <a:srgbClr val="1A8D48"/>
                    </a:gs>
                    <a:gs pos="52000">
                      <a:srgbClr val="FFFF00"/>
                    </a:gs>
                    <a:gs pos="73000">
                      <a:srgbClr val="EE3F17"/>
                    </a:gs>
                    <a:gs pos="88000">
                      <a:srgbClr val="E81766"/>
                    </a:gs>
                    <a:gs pos="100000">
                      <a:srgbClr val="A603AB"/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hlinkClick r:id="rId8"/>
              </a:rPr>
              <a:t>.</a:t>
            </a:r>
            <a:r>
              <a:rPr lang="en-US" sz="2800" b="1" u="sng" dirty="0" smtClean="0">
                <a:gradFill flip="none" rotWithShape="1">
                  <a:gsLst>
                    <a:gs pos="0">
                      <a:srgbClr val="A603AB"/>
                    </a:gs>
                    <a:gs pos="21001">
                      <a:srgbClr val="0819FB"/>
                    </a:gs>
                    <a:gs pos="35001">
                      <a:srgbClr val="1A8D48"/>
                    </a:gs>
                    <a:gs pos="52000">
                      <a:srgbClr val="FFFF00"/>
                    </a:gs>
                    <a:gs pos="73000">
                      <a:srgbClr val="EE3F17"/>
                    </a:gs>
                    <a:gs pos="88000">
                      <a:srgbClr val="E81766"/>
                    </a:gs>
                    <a:gs pos="100000">
                      <a:srgbClr val="A603AB"/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hlinkClick r:id="rId8"/>
              </a:rPr>
              <a:t>ac</a:t>
            </a:r>
            <a:r>
              <a:rPr lang="ru-RU" sz="2800" b="1" u="sng" dirty="0" smtClean="0">
                <a:gradFill flip="none" rotWithShape="1">
                  <a:gsLst>
                    <a:gs pos="0">
                      <a:srgbClr val="A603AB"/>
                    </a:gs>
                    <a:gs pos="21001">
                      <a:srgbClr val="0819FB"/>
                    </a:gs>
                    <a:gs pos="35001">
                      <a:srgbClr val="1A8D48"/>
                    </a:gs>
                    <a:gs pos="52000">
                      <a:srgbClr val="FFFF00"/>
                    </a:gs>
                    <a:gs pos="73000">
                      <a:srgbClr val="EE3F17"/>
                    </a:gs>
                    <a:gs pos="88000">
                      <a:srgbClr val="E81766"/>
                    </a:gs>
                    <a:gs pos="100000">
                      <a:srgbClr val="A603AB"/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hlinkClick r:id="rId8"/>
              </a:rPr>
              <a:t>.</a:t>
            </a:r>
            <a:r>
              <a:rPr lang="en-US" sz="2800" b="1" u="sng" dirty="0" err="1" smtClean="0">
                <a:gradFill flip="none" rotWithShape="1">
                  <a:gsLst>
                    <a:gs pos="0">
                      <a:srgbClr val="A603AB"/>
                    </a:gs>
                    <a:gs pos="21001">
                      <a:srgbClr val="0819FB"/>
                    </a:gs>
                    <a:gs pos="35001">
                      <a:srgbClr val="1A8D48"/>
                    </a:gs>
                    <a:gs pos="52000">
                      <a:srgbClr val="FFFF00"/>
                    </a:gs>
                    <a:gs pos="73000">
                      <a:srgbClr val="EE3F17"/>
                    </a:gs>
                    <a:gs pos="88000">
                      <a:srgbClr val="E81766"/>
                    </a:gs>
                    <a:gs pos="100000">
                      <a:srgbClr val="A603AB"/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hlinkClick r:id="rId8"/>
              </a:rPr>
              <a:t>ru</a:t>
            </a:r>
            <a:r>
              <a:rPr lang="ru-RU" sz="2800" b="1" u="sng" dirty="0" smtClean="0">
                <a:gradFill flip="none" rotWithShape="1">
                  <a:gsLst>
                    <a:gs pos="0">
                      <a:srgbClr val="A603AB"/>
                    </a:gs>
                    <a:gs pos="21001">
                      <a:srgbClr val="0819FB"/>
                    </a:gs>
                    <a:gs pos="35001">
                      <a:srgbClr val="1A8D48"/>
                    </a:gs>
                    <a:gs pos="52000">
                      <a:srgbClr val="FFFF00"/>
                    </a:gs>
                    <a:gs pos="73000">
                      <a:srgbClr val="EE3F17"/>
                    </a:gs>
                    <a:gs pos="88000">
                      <a:srgbClr val="E81766"/>
                    </a:gs>
                    <a:gs pos="100000">
                      <a:srgbClr val="A603AB"/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hlinkClick r:id="rId8"/>
              </a:rPr>
              <a:t>/</a:t>
            </a:r>
            <a:r>
              <a:rPr lang="en-US" sz="2800" b="1" u="sng" dirty="0" smtClean="0">
                <a:gradFill flip="none" rotWithShape="1">
                  <a:gsLst>
                    <a:gs pos="0">
                      <a:srgbClr val="A603AB"/>
                    </a:gs>
                    <a:gs pos="21001">
                      <a:srgbClr val="0819FB"/>
                    </a:gs>
                    <a:gs pos="35001">
                      <a:srgbClr val="1A8D48"/>
                    </a:gs>
                    <a:gs pos="52000">
                      <a:srgbClr val="FFFF00"/>
                    </a:gs>
                    <a:gs pos="73000">
                      <a:srgbClr val="EE3F17"/>
                    </a:gs>
                    <a:gs pos="88000">
                      <a:srgbClr val="E81766"/>
                    </a:gs>
                    <a:gs pos="100000">
                      <a:srgbClr val="A603AB"/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hlinkClick r:id="rId8"/>
              </a:rPr>
              <a:t>courses</a:t>
            </a:r>
            <a:r>
              <a:rPr lang="ru-RU" sz="2800" b="1" u="sng" dirty="0" smtClean="0">
                <a:gradFill flip="none" rotWithShape="1">
                  <a:gsLst>
                    <a:gs pos="0">
                      <a:srgbClr val="A603AB"/>
                    </a:gs>
                    <a:gs pos="21001">
                      <a:srgbClr val="0819FB"/>
                    </a:gs>
                    <a:gs pos="35001">
                      <a:srgbClr val="1A8D48"/>
                    </a:gs>
                    <a:gs pos="52000">
                      <a:srgbClr val="FFFF00"/>
                    </a:gs>
                    <a:gs pos="73000">
                      <a:srgbClr val="EE3F17"/>
                    </a:gs>
                    <a:gs pos="88000">
                      <a:srgbClr val="E81766"/>
                    </a:gs>
                    <a:gs pos="100000">
                      <a:srgbClr val="A603AB"/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hlinkClick r:id="rId8"/>
              </a:rPr>
              <a:t>/</a:t>
            </a:r>
            <a:r>
              <a:rPr lang="en-US" sz="2800" b="1" u="sng" dirty="0" smtClean="0">
                <a:gradFill flip="none" rotWithShape="1">
                  <a:gsLst>
                    <a:gs pos="0">
                      <a:srgbClr val="A603AB"/>
                    </a:gs>
                    <a:gs pos="21001">
                      <a:srgbClr val="0819FB"/>
                    </a:gs>
                    <a:gs pos="35001">
                      <a:srgbClr val="1A8D48"/>
                    </a:gs>
                    <a:gs pos="52000">
                      <a:srgbClr val="FFFF00"/>
                    </a:gs>
                    <a:gs pos="73000">
                      <a:srgbClr val="EE3F17"/>
                    </a:gs>
                    <a:gs pos="88000">
                      <a:srgbClr val="E81766"/>
                    </a:gs>
                    <a:gs pos="100000">
                      <a:srgbClr val="A603AB"/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hlinkClick r:id="rId8"/>
              </a:rPr>
              <a:t>English</a:t>
            </a:r>
            <a:r>
              <a:rPr lang="ru-RU" sz="2800" b="1" u="sng" dirty="0" smtClean="0">
                <a:gradFill flip="none" rotWithShape="1">
                  <a:gsLst>
                    <a:gs pos="0">
                      <a:srgbClr val="A603AB"/>
                    </a:gs>
                    <a:gs pos="21001">
                      <a:srgbClr val="0819FB"/>
                    </a:gs>
                    <a:gs pos="35001">
                      <a:srgbClr val="1A8D48"/>
                    </a:gs>
                    <a:gs pos="52000">
                      <a:srgbClr val="FFFF00"/>
                    </a:gs>
                    <a:gs pos="73000">
                      <a:srgbClr val="EE3F17"/>
                    </a:gs>
                    <a:gs pos="88000">
                      <a:srgbClr val="E81766"/>
                    </a:gs>
                    <a:gs pos="100000">
                      <a:srgbClr val="A603AB"/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hlinkClick r:id="rId8"/>
              </a:rPr>
              <a:t>/</a:t>
            </a:r>
            <a:r>
              <a:rPr lang="en-US" sz="2800" b="1" u="sng" dirty="0" err="1" smtClean="0">
                <a:gradFill flip="none" rotWithShape="1">
                  <a:gsLst>
                    <a:gs pos="0">
                      <a:srgbClr val="A603AB"/>
                    </a:gs>
                    <a:gs pos="21001">
                      <a:srgbClr val="0819FB"/>
                    </a:gs>
                    <a:gs pos="35001">
                      <a:srgbClr val="1A8D48"/>
                    </a:gs>
                    <a:gs pos="52000">
                      <a:srgbClr val="FFFF00"/>
                    </a:gs>
                    <a:gs pos="73000">
                      <a:srgbClr val="EE3F17"/>
                    </a:gs>
                    <a:gs pos="88000">
                      <a:srgbClr val="E81766"/>
                    </a:gs>
                    <a:gs pos="100000">
                      <a:srgbClr val="A603AB"/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hlinkClick r:id="rId8"/>
              </a:rPr>
              <a:t>gref</a:t>
            </a:r>
            <a:r>
              <a:rPr lang="ru-RU" sz="2800" b="1" u="sng" dirty="0" smtClean="0">
                <a:gradFill flip="none" rotWithShape="1">
                  <a:gsLst>
                    <a:gs pos="0">
                      <a:srgbClr val="A603AB"/>
                    </a:gs>
                    <a:gs pos="21001">
                      <a:srgbClr val="0819FB"/>
                    </a:gs>
                    <a:gs pos="35001">
                      <a:srgbClr val="1A8D48"/>
                    </a:gs>
                    <a:gs pos="52000">
                      <a:srgbClr val="FFFF00"/>
                    </a:gs>
                    <a:gs pos="73000">
                      <a:srgbClr val="EE3F17"/>
                    </a:gs>
                    <a:gs pos="88000">
                      <a:srgbClr val="E81766"/>
                    </a:gs>
                    <a:gs pos="100000">
                      <a:srgbClr val="A603AB"/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hlinkClick r:id="rId8"/>
              </a:rPr>
              <a:t>/</a:t>
            </a:r>
            <a:r>
              <a:rPr lang="en-US" sz="2800" b="1" u="sng" dirty="0" smtClean="0">
                <a:gradFill flip="none" rotWithShape="1">
                  <a:gsLst>
                    <a:gs pos="0">
                      <a:srgbClr val="A603AB"/>
                    </a:gs>
                    <a:gs pos="21001">
                      <a:srgbClr val="0819FB"/>
                    </a:gs>
                    <a:gs pos="35001">
                      <a:srgbClr val="1A8D48"/>
                    </a:gs>
                    <a:gs pos="52000">
                      <a:srgbClr val="FFFF00"/>
                    </a:gs>
                    <a:gs pos="73000">
                      <a:srgbClr val="EE3F17"/>
                    </a:gs>
                    <a:gs pos="88000">
                      <a:srgbClr val="E81766"/>
                    </a:gs>
                    <a:gs pos="100000">
                      <a:srgbClr val="A603AB"/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hlinkClick r:id="rId8"/>
              </a:rPr>
              <a:t>numeral</a:t>
            </a:r>
            <a:r>
              <a:rPr lang="ru-RU" sz="2800" b="1" u="sng" dirty="0" smtClean="0">
                <a:gradFill flip="none" rotWithShape="1">
                  <a:gsLst>
                    <a:gs pos="0">
                      <a:srgbClr val="A603AB"/>
                    </a:gs>
                    <a:gs pos="21001">
                      <a:srgbClr val="0819FB"/>
                    </a:gs>
                    <a:gs pos="35001">
                      <a:srgbClr val="1A8D48"/>
                    </a:gs>
                    <a:gs pos="52000">
                      <a:srgbClr val="FFFF00"/>
                    </a:gs>
                    <a:gs pos="73000">
                      <a:srgbClr val="EE3F17"/>
                    </a:gs>
                    <a:gs pos="88000">
                      <a:srgbClr val="E81766"/>
                    </a:gs>
                    <a:gs pos="100000">
                      <a:srgbClr val="A603AB"/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hlinkClick r:id="rId8"/>
              </a:rPr>
              <a:t>/</a:t>
            </a:r>
            <a:r>
              <a:rPr lang="en-US" sz="2800" b="1" u="sng" dirty="0" smtClean="0">
                <a:gradFill flip="none" rotWithShape="1">
                  <a:gsLst>
                    <a:gs pos="0">
                      <a:srgbClr val="A603AB"/>
                    </a:gs>
                    <a:gs pos="21001">
                      <a:srgbClr val="0819FB"/>
                    </a:gs>
                    <a:gs pos="35001">
                      <a:srgbClr val="1A8D48"/>
                    </a:gs>
                    <a:gs pos="52000">
                      <a:srgbClr val="FFFF00"/>
                    </a:gs>
                    <a:gs pos="73000">
                      <a:srgbClr val="EE3F17"/>
                    </a:gs>
                    <a:gs pos="88000">
                      <a:srgbClr val="E81766"/>
                    </a:gs>
                    <a:gs pos="100000">
                      <a:srgbClr val="A603AB"/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hlinkClick r:id="rId8"/>
              </a:rPr>
              <a:t>numeral</a:t>
            </a:r>
            <a:r>
              <a:rPr lang="ru-RU" sz="2800" b="1" u="sng" dirty="0" smtClean="0">
                <a:gradFill flip="none" rotWithShape="1">
                  <a:gsLst>
                    <a:gs pos="0">
                      <a:srgbClr val="A603AB"/>
                    </a:gs>
                    <a:gs pos="21001">
                      <a:srgbClr val="0819FB"/>
                    </a:gs>
                    <a:gs pos="35001">
                      <a:srgbClr val="1A8D48"/>
                    </a:gs>
                    <a:gs pos="52000">
                      <a:srgbClr val="FFFF00"/>
                    </a:gs>
                    <a:gs pos="73000">
                      <a:srgbClr val="EE3F17"/>
                    </a:gs>
                    <a:gs pos="88000">
                      <a:srgbClr val="E81766"/>
                    </a:gs>
                    <a:gs pos="100000">
                      <a:srgbClr val="A603AB"/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hlinkClick r:id="rId8"/>
              </a:rPr>
              <a:t>.</a:t>
            </a:r>
            <a:r>
              <a:rPr lang="en-US" sz="2800" b="1" u="sng" dirty="0" smtClean="0">
                <a:gradFill flip="none" rotWithShape="1">
                  <a:gsLst>
                    <a:gs pos="0">
                      <a:srgbClr val="A603AB"/>
                    </a:gs>
                    <a:gs pos="21001">
                      <a:srgbClr val="0819FB"/>
                    </a:gs>
                    <a:gs pos="35001">
                      <a:srgbClr val="1A8D48"/>
                    </a:gs>
                    <a:gs pos="52000">
                      <a:srgbClr val="FFFF00"/>
                    </a:gs>
                    <a:gs pos="73000">
                      <a:srgbClr val="EE3F17"/>
                    </a:gs>
                    <a:gs pos="88000">
                      <a:srgbClr val="E81766"/>
                    </a:gs>
                    <a:gs pos="100000">
                      <a:srgbClr val="A603AB"/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hlinkClick r:id="rId8"/>
              </a:rPr>
              <a:t>html</a:t>
            </a:r>
            <a:r>
              <a:rPr lang="ru-RU" sz="2800" b="1" u="sng" dirty="0" smtClean="0">
                <a:gradFill flip="none" rotWithShape="1">
                  <a:gsLst>
                    <a:gs pos="0">
                      <a:srgbClr val="A603AB"/>
                    </a:gs>
                    <a:gs pos="21001">
                      <a:srgbClr val="0819FB"/>
                    </a:gs>
                    <a:gs pos="35001">
                      <a:srgbClr val="1A8D48"/>
                    </a:gs>
                    <a:gs pos="52000">
                      <a:srgbClr val="FFFF00"/>
                    </a:gs>
                    <a:gs pos="73000">
                      <a:srgbClr val="EE3F17"/>
                    </a:gs>
                    <a:gs pos="88000">
                      <a:srgbClr val="E81766"/>
                    </a:gs>
                    <a:gs pos="100000">
                      <a:srgbClr val="A603AB"/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hlinkClick r:id="rId8"/>
              </a:rPr>
              <a:t>.</a:t>
            </a:r>
            <a:r>
              <a:rPr lang="en-US" sz="2800" b="1" u="sng" dirty="0" err="1" smtClean="0">
                <a:gradFill flip="none" rotWithShape="1">
                  <a:gsLst>
                    <a:gs pos="0">
                      <a:srgbClr val="A603AB"/>
                    </a:gs>
                    <a:gs pos="21001">
                      <a:srgbClr val="0819FB"/>
                    </a:gs>
                    <a:gs pos="35001">
                      <a:srgbClr val="1A8D48"/>
                    </a:gs>
                    <a:gs pos="52000">
                      <a:srgbClr val="FFFF00"/>
                    </a:gs>
                    <a:gs pos="73000">
                      <a:srgbClr val="EE3F17"/>
                    </a:gs>
                    <a:gs pos="88000">
                      <a:srgbClr val="E81766"/>
                    </a:gs>
                    <a:gs pos="100000">
                      <a:srgbClr val="A603AB"/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hlinkClick r:id="rId8"/>
              </a:rPr>
              <a:t>ru</a:t>
            </a:r>
            <a:endParaRPr lang="ru-RU" sz="2800" b="1" dirty="0" smtClean="0">
              <a:gradFill flip="none" rotWithShape="1">
                <a:gsLst>
                  <a:gs pos="0">
                    <a:srgbClr val="A603AB"/>
                  </a:gs>
                  <a:gs pos="21001">
                    <a:srgbClr val="0819FB"/>
                  </a:gs>
                  <a:gs pos="35001">
                    <a:srgbClr val="1A8D48"/>
                  </a:gs>
                  <a:gs pos="52000">
                    <a:srgbClr val="FFFF00"/>
                  </a:gs>
                  <a:gs pos="73000">
                    <a:srgbClr val="EE3F17"/>
                  </a:gs>
                  <a:gs pos="88000">
                    <a:srgbClr val="E81766"/>
                  </a:gs>
                  <a:gs pos="100000">
                    <a:srgbClr val="A603AB"/>
                  </a:gs>
                </a:gsLst>
                <a:path path="shape">
                  <a:fillToRect l="50000" t="50000" r="50000" b="50000"/>
                </a:path>
                <a:tileRect/>
              </a:gradFill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0">
              <a:srgbClr val="DDEBCF">
                <a:alpha val="13000"/>
              </a:srgbClr>
            </a:gs>
            <a:gs pos="50000">
              <a:srgbClr val="9CB86E"/>
            </a:gs>
            <a:gs pos="100000">
              <a:srgbClr val="156B13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82726"/>
          </a:xfrm>
        </p:spPr>
        <p:txBody>
          <a:bodyPr/>
          <a:lstStyle/>
          <a:p>
            <a:r>
              <a:rPr lang="ru-RU" sz="3600" b="1" dirty="0" smtClean="0">
                <a:gradFill flip="none" rotWithShape="1">
                  <a:gsLst>
                    <a:gs pos="0">
                      <a:srgbClr val="A603AB"/>
                    </a:gs>
                    <a:gs pos="21001">
                      <a:srgbClr val="0819FB"/>
                    </a:gs>
                    <a:gs pos="35001">
                      <a:srgbClr val="1A8D48"/>
                    </a:gs>
                    <a:gs pos="52000">
                      <a:srgbClr val="FFFF00"/>
                    </a:gs>
                    <a:gs pos="73000">
                      <a:srgbClr val="EE3F17"/>
                    </a:gs>
                    <a:gs pos="88000">
                      <a:srgbClr val="E81766"/>
                    </a:gs>
                    <a:gs pos="100000">
                      <a:srgbClr val="A603AB"/>
                    </a:gs>
                  </a:gsLst>
                  <a:path path="shape">
                    <a:fillToRect l="50000" t="50000" r="50000" b="50000"/>
                  </a:path>
                  <a:tileRect/>
                </a:gradFill>
              </a:rPr>
              <a:t>Использованные материалы для иллюстраций</a:t>
            </a:r>
            <a:endParaRPr lang="ru-RU" sz="3600" b="1" dirty="0">
              <a:gradFill flip="none" rotWithShape="1">
                <a:gsLst>
                  <a:gs pos="0">
                    <a:srgbClr val="A603AB"/>
                  </a:gs>
                  <a:gs pos="21001">
                    <a:srgbClr val="0819FB"/>
                  </a:gs>
                  <a:gs pos="35001">
                    <a:srgbClr val="1A8D48"/>
                  </a:gs>
                  <a:gs pos="52000">
                    <a:srgbClr val="FFFF00"/>
                  </a:gs>
                  <a:gs pos="73000">
                    <a:srgbClr val="EE3F17"/>
                  </a:gs>
                  <a:gs pos="88000">
                    <a:srgbClr val="E81766"/>
                  </a:gs>
                  <a:gs pos="100000">
                    <a:srgbClr val="A603AB"/>
                  </a:gs>
                </a:gsLst>
                <a:path path="shape">
                  <a:fillToRect l="50000" t="50000" r="50000" b="50000"/>
                </a:path>
                <a:tileRect/>
              </a:gra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214554"/>
            <a:ext cx="8229600" cy="3911609"/>
          </a:xfrm>
        </p:spPr>
        <p:txBody>
          <a:bodyPr/>
          <a:lstStyle/>
          <a:p>
            <a:r>
              <a:rPr lang="en-US" u="sng" dirty="0" smtClean="0">
                <a:hlinkClick r:id="rId2"/>
              </a:rPr>
              <a:t>http</a:t>
            </a:r>
            <a:r>
              <a:rPr lang="ru-RU" u="sng" dirty="0" smtClean="0">
                <a:hlinkClick r:id="rId2"/>
              </a:rPr>
              <a:t>://</a:t>
            </a:r>
            <a:r>
              <a:rPr lang="en-US" u="sng" dirty="0" err="1" smtClean="0">
                <a:hlinkClick r:id="rId2"/>
              </a:rPr>
              <a:t>allforchildren</a:t>
            </a:r>
            <a:r>
              <a:rPr lang="ru-RU" u="sng" dirty="0" smtClean="0">
                <a:hlinkClick r:id="rId2"/>
              </a:rPr>
              <a:t>.</a:t>
            </a:r>
            <a:r>
              <a:rPr lang="en-US" u="sng" dirty="0" err="1" smtClean="0">
                <a:hlinkClick r:id="rId2"/>
              </a:rPr>
              <a:t>ru</a:t>
            </a:r>
            <a:r>
              <a:rPr lang="ru-RU" u="sng" dirty="0" smtClean="0">
                <a:hlinkClick r:id="rId2"/>
              </a:rPr>
              <a:t>/</a:t>
            </a:r>
            <a:r>
              <a:rPr lang="en-US" u="sng" dirty="0" smtClean="0">
                <a:hlinkClick r:id="rId2"/>
              </a:rPr>
              <a:t>pictures</a:t>
            </a:r>
            <a:r>
              <a:rPr lang="ru-RU" u="sng" dirty="0" smtClean="0">
                <a:hlinkClick r:id="rId2"/>
              </a:rPr>
              <a:t>/</a:t>
            </a:r>
            <a:r>
              <a:rPr lang="en-US" u="sng" dirty="0" err="1" smtClean="0">
                <a:hlinkClick r:id="rId2"/>
              </a:rPr>
              <a:t>mult</a:t>
            </a:r>
            <a:r>
              <a:rPr lang="ru-RU" u="sng" dirty="0" smtClean="0">
                <a:hlinkClick r:id="rId2"/>
              </a:rPr>
              <a:t>.</a:t>
            </a:r>
            <a:r>
              <a:rPr lang="en-US" u="sng" dirty="0" err="1" smtClean="0">
                <a:hlinkClick r:id="rId2"/>
              </a:rPr>
              <a:t>php</a:t>
            </a:r>
            <a:r>
              <a:rPr lang="ru-RU" u="sng" dirty="0" smtClean="0">
                <a:hlinkClick r:id="rId2"/>
              </a:rPr>
              <a:t>?</a:t>
            </a:r>
            <a:r>
              <a:rPr lang="en-US" u="sng" dirty="0" smtClean="0">
                <a:hlinkClick r:id="rId2"/>
              </a:rPr>
              <a:t>page</a:t>
            </a:r>
            <a:r>
              <a:rPr lang="ru-RU" u="sng" dirty="0" smtClean="0">
                <a:hlinkClick r:id="rId2"/>
              </a:rPr>
              <a:t>=3</a:t>
            </a:r>
            <a:endParaRPr lang="ru-RU" u="sng" dirty="0" smtClean="0"/>
          </a:p>
          <a:p>
            <a:r>
              <a:rPr lang="ru-RU" dirty="0" smtClean="0"/>
              <a:t>http://mult-pict.narod.ru/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Другая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394C00"/>
      </a:hlink>
      <a:folHlink>
        <a:srgbClr val="C00000"/>
      </a:folHlink>
    </a:clrScheme>
    <a:fontScheme name="Оформление по умолчанию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1693</TotalTime>
  <Words>940</Words>
  <Application>Microsoft Office PowerPoint</Application>
  <PresentationFormat>Экран (4:3)</PresentationFormat>
  <Paragraphs>273</Paragraphs>
  <Slides>37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37</vt:i4>
      </vt:variant>
    </vt:vector>
  </HeadingPairs>
  <TitlesOfParts>
    <vt:vector size="40" baseType="lpstr">
      <vt:lpstr>Aharoni</vt:lpstr>
      <vt:lpstr>Arial</vt:lpstr>
      <vt:lpstr>Оформление по умолчанию</vt:lpstr>
      <vt:lpstr>«Интерактивная мозаика» </vt:lpstr>
      <vt:lpstr>The Numerals  обозначает количество или порядок предметов при счете </vt:lpstr>
      <vt:lpstr>СОДЕРЖАНИЕ:</vt:lpstr>
      <vt:lpstr>Количественные  Cardinal Numerals    </vt:lpstr>
      <vt:lpstr>По своей структуре числительные делятся на: </vt:lpstr>
      <vt:lpstr>ПРОСТЫЕ ЧИСЛИТЕЛЬНЫЕ</vt:lpstr>
      <vt:lpstr>ПРОИЗВОДНЫЕ</vt:lpstr>
      <vt:lpstr>ДЕСЯТКИ ОБРАЗУЮТСЯ ПРИ ПОМОЩИ СУФФИКСА -TY</vt:lpstr>
      <vt:lpstr>В АНГЛИЙСКОМ ЯЗЫКЕ СЛОВА</vt:lpstr>
      <vt:lpstr>СОСТАВНЫЕ ЧИСЛИТЕЛЬНЫЕ</vt:lpstr>
      <vt:lpstr>Порядковые числительные</vt:lpstr>
      <vt:lpstr>Исключение</vt:lpstr>
      <vt:lpstr>ЗАПОМНИТЕ:</vt:lpstr>
      <vt:lpstr>У ПОРЯДКОВЫХ ЧИСЛИТЕЛЬНЫХ</vt:lpstr>
      <vt:lpstr>У СОСТАВНЫХ ПОРЯДКОВЫХ ЧИСЛИТЕЛЬНЫХ</vt:lpstr>
      <vt:lpstr>ВНИМАНИЕ!</vt:lpstr>
      <vt:lpstr>ЗАПОМНИ!</vt:lpstr>
      <vt:lpstr>ДРОБНЫЕ ЧИСЛИТЕЛЬНЫЕ</vt:lpstr>
      <vt:lpstr>ДРОБНЫЕ ВЕЛИЧИНЫ 1/2 и 1/4</vt:lpstr>
      <vt:lpstr>ЗАПОМНИ!</vt:lpstr>
      <vt:lpstr>ЕСЛИ В ЧИСЛИТЕЛЕ  ЧИСЛО БОЛЕЕ ЕДИНИЦЫ</vt:lpstr>
      <vt:lpstr>ГОДА И ДАТЫ</vt:lpstr>
      <vt:lpstr>РОЛЬ В ПРЕДЛОЖЕНИИ</vt:lpstr>
      <vt:lpstr>LET` S DO SOME EXERCISES</vt:lpstr>
      <vt:lpstr>ВСТАВЬТЕ ПОРЯДКОВОЕ ИЛИ КОЛИЧЕСТВЕННОЕ ЧИСЛИТЕЛЬНЫЕ</vt:lpstr>
      <vt:lpstr>ПРОЧИТАЙТЕ:</vt:lpstr>
      <vt:lpstr>ЗАПИШИ ПОСЛОВИЦЫ СЛОВАМИ</vt:lpstr>
      <vt:lpstr>DO YOU KNOW?</vt:lpstr>
      <vt:lpstr>ВСТАВЬТЕ ПОДХОДЯЩИЕ СЛОВА</vt:lpstr>
      <vt:lpstr>DO YOU KNOW?</vt:lpstr>
      <vt:lpstr>ПРОЧИТАЙТЕ</vt:lpstr>
      <vt:lpstr>THE FIRST FLOOR</vt:lpstr>
      <vt:lpstr>АНГЛИЙСКИЙ ЯЗЫК СОДЕРЖИТ</vt:lpstr>
      <vt:lpstr>САМОЕ СТАРОЕ СЛОВО "TOWN" </vt:lpstr>
      <vt:lpstr>Презентация PowerPoint</vt:lpstr>
      <vt:lpstr>Использованные материалы:</vt:lpstr>
      <vt:lpstr>Использованные материалы для иллюстраций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Олечка</dc:creator>
  <cp:lastModifiedBy>Пользователь Windows</cp:lastModifiedBy>
  <cp:revision>198</cp:revision>
  <dcterms:created xsi:type="dcterms:W3CDTF">2010-09-03T14:33:05Z</dcterms:created>
  <dcterms:modified xsi:type="dcterms:W3CDTF">2020-11-27T07:17:17Z</dcterms:modified>
</cp:coreProperties>
</file>