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63" r:id="rId4"/>
    <p:sldId id="258" r:id="rId5"/>
    <p:sldId id="259" r:id="rId6"/>
    <p:sldId id="260" r:id="rId7"/>
    <p:sldId id="261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6F419C6-19CA-4125-A46F-0860D564A33D}" type="datetimeFigureOut">
              <a:rPr lang="ru-RU" smtClean="0"/>
              <a:t>21.12.2015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C3C4430-3D49-4FF2-83D1-61AABC8D06A2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6F419C6-19CA-4125-A46F-0860D564A33D}" type="datetimeFigureOut">
              <a:rPr lang="ru-RU" smtClean="0"/>
              <a:t>21.12.2015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C3C4430-3D49-4FF2-83D1-61AABC8D06A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6F419C6-19CA-4125-A46F-0860D564A33D}" type="datetimeFigureOut">
              <a:rPr lang="ru-RU" smtClean="0"/>
              <a:t>21.12.2015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C3C4430-3D49-4FF2-83D1-61AABC8D06A2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6F419C6-19CA-4125-A46F-0860D564A33D}" type="datetimeFigureOut">
              <a:rPr lang="ru-RU" smtClean="0"/>
              <a:t>21.12.2015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C3C4430-3D49-4FF2-83D1-61AABC8D06A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6F419C6-19CA-4125-A46F-0860D564A33D}" type="datetimeFigureOut">
              <a:rPr lang="ru-RU" smtClean="0"/>
              <a:t>21.12.2015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C3C4430-3D49-4FF2-83D1-61AABC8D06A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6F419C6-19CA-4125-A46F-0860D564A33D}" type="datetimeFigureOut">
              <a:rPr lang="ru-RU" smtClean="0"/>
              <a:t>21.12.2015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C3C4430-3D49-4FF2-83D1-61AABC8D06A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6F419C6-19CA-4125-A46F-0860D564A33D}" type="datetimeFigureOut">
              <a:rPr lang="ru-RU" smtClean="0"/>
              <a:t>21.12.2015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C3C4430-3D49-4FF2-83D1-61AABC8D06A2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6F419C6-19CA-4125-A46F-0860D564A33D}" type="datetimeFigureOut">
              <a:rPr lang="ru-RU" smtClean="0"/>
              <a:t>21.12.2015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C3C4430-3D49-4FF2-83D1-61AABC8D06A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6F419C6-19CA-4125-A46F-0860D564A33D}" type="datetimeFigureOut">
              <a:rPr lang="ru-RU" smtClean="0"/>
              <a:t>21.12.2015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C3C4430-3D49-4FF2-83D1-61AABC8D06A2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6F419C6-19CA-4125-A46F-0860D564A33D}" type="datetimeFigureOut">
              <a:rPr lang="ru-RU" smtClean="0"/>
              <a:t>21.12.2015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C3C4430-3D49-4FF2-83D1-61AABC8D06A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6F419C6-19CA-4125-A46F-0860D564A33D}" type="datetimeFigureOut">
              <a:rPr lang="ru-RU" smtClean="0"/>
              <a:t>21.12.2015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C3C4430-3D49-4FF2-83D1-61AABC8D06A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E6F419C6-19CA-4125-A46F-0860D564A33D}" type="datetimeFigureOut">
              <a:rPr lang="ru-RU" smtClean="0"/>
              <a:t>21.12.2015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0C3C4430-3D49-4FF2-83D1-61AABC8D06A2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 ТА</a:t>
            </a:r>
            <a:r>
              <a:rPr lang="kk-KZ" dirty="0"/>
              <a:t>Қ</a:t>
            </a:r>
            <a:r>
              <a:rPr lang="ru-RU" dirty="0" smtClean="0"/>
              <a:t>ЫРЫП-10.</a:t>
            </a:r>
            <a:br>
              <a:rPr lang="ru-RU" dirty="0" smtClean="0"/>
            </a:br>
            <a:r>
              <a:rPr lang="ru-RU" dirty="0" smtClean="0"/>
              <a:t>ҮСТЕМЕ </a:t>
            </a:r>
            <a:r>
              <a:rPr lang="ru-RU" dirty="0" smtClean="0"/>
              <a:t>ШЫҒЫСТАР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36134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971600" y="166548"/>
            <a:ext cx="5328592" cy="25202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Жалпы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өндірістік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үстеме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шығыстар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(ЖҮШ) –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нақты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өнімді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дайындауға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кететін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тікелей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мақсатты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шығындардан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басқа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барлық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өндірістік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шығындар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ЖҮШ-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жанама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шығындар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деп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атайды</a:t>
            </a:r>
            <a:r>
              <a:rPr lang="ru-RU" sz="2000" dirty="0" smtClean="0"/>
              <a:t>. </a:t>
            </a:r>
            <a:endParaRPr lang="ru-RU" sz="2000" dirty="0"/>
          </a:p>
        </p:txBody>
      </p:sp>
      <p:sp>
        <p:nvSpPr>
          <p:cNvPr id="5" name="Блок-схема: перфолента 4"/>
          <p:cNvSpPr/>
          <p:nvPr/>
        </p:nvSpPr>
        <p:spPr>
          <a:xfrm>
            <a:off x="2854037" y="2564905"/>
            <a:ext cx="6274684" cy="4258638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Кәсіпорында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жанама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шығындар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2 проблема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туындайды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қалай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оларды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бақылау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қажет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өнім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қызметтің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өзіндік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құнына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қалай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жатқызу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керек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Тікелей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мақсатты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шығындарды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өнімнің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өзіндік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құнына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тікелей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жатқызуға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болса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үстеме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жанама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шығыстар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түсініксіз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оларды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нақты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анықтау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мүмкін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емес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Шығындарды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мақстатқа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сай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бөлу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пайдаланылатын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негіз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бөлу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базасы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шығындар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факторы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деп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аталады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0035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7"/>
            <a:ext cx="7375883" cy="2343871"/>
          </a:xfrm>
        </p:spPr>
        <p:txBody>
          <a:bodyPr>
            <a:normAutofit/>
          </a:bodyPr>
          <a:lstStyle/>
          <a:p>
            <a:r>
              <a:rPr lang="ru-RU" dirty="0" smtClean="0"/>
              <a:t> </a:t>
            </a:r>
            <a:r>
              <a:rPr lang="ru-RU" sz="4000" dirty="0" err="1">
                <a:latin typeface="Times New Roman" pitchFamily="18" charset="0"/>
                <a:cs typeface="Times New Roman" pitchFamily="18" charset="0"/>
              </a:rPr>
              <a:t>Тәжірибеде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>
                <a:latin typeface="Times New Roman" pitchFamily="18" charset="0"/>
                <a:cs typeface="Times New Roman" pitchFamily="18" charset="0"/>
              </a:rPr>
              <a:t>өндірістік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>
                <a:latin typeface="Times New Roman" pitchFamily="18" charset="0"/>
                <a:cs typeface="Times New Roman" pitchFamily="18" charset="0"/>
              </a:rPr>
              <a:t>үстеме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>
                <a:latin typeface="Times New Roman" pitchFamily="18" charset="0"/>
                <a:cs typeface="Times New Roman" pitchFamily="18" charset="0"/>
              </a:rPr>
              <a:t>шығыстарды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>
                <a:latin typeface="Times New Roman" pitchFamily="18" charset="0"/>
                <a:cs typeface="Times New Roman" pitchFamily="18" charset="0"/>
              </a:rPr>
              <a:t>бөлу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>
                <a:latin typeface="Times New Roman" pitchFamily="18" charset="0"/>
                <a:cs typeface="Times New Roman" pitchFamily="18" charset="0"/>
              </a:rPr>
              <a:t>келесі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>
                <a:latin typeface="Times New Roman" pitchFamily="18" charset="0"/>
                <a:cs typeface="Times New Roman" pitchFamily="18" charset="0"/>
              </a:rPr>
              <a:t>базалар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>
                <a:latin typeface="Times New Roman" pitchFamily="18" charset="0"/>
                <a:cs typeface="Times New Roman" pitchFamily="18" charset="0"/>
              </a:rPr>
              <a:t>қолданылады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2494958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2771800" y="90363"/>
            <a:ext cx="4392488" cy="1923598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1.Өндірістік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жұмысшылардың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жұмыс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істеу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уақытысы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адам-сағат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 2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себептер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кең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қолданылады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935596" y="2649725"/>
            <a:ext cx="3672408" cy="2316476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1)</a:t>
            </a:r>
            <a:r>
              <a:rPr lang="ru-RU" dirty="0" err="1" smtClean="0"/>
              <a:t>Қосымша</a:t>
            </a:r>
            <a:r>
              <a:rPr lang="ru-RU" dirty="0" smtClean="0"/>
              <a:t> </a:t>
            </a:r>
            <a:r>
              <a:rPr lang="ru-RU" dirty="0" err="1" smtClean="0"/>
              <a:t>еңбекақы</a:t>
            </a:r>
            <a:r>
              <a:rPr lang="ru-RU" dirty="0" smtClean="0"/>
              <a:t> </a:t>
            </a:r>
            <a:r>
              <a:rPr lang="ru-RU" dirty="0" err="1" smtClean="0"/>
              <a:t>көп</a:t>
            </a:r>
            <a:r>
              <a:rPr lang="ru-RU" dirty="0" smtClean="0"/>
              <a:t> </a:t>
            </a:r>
            <a:r>
              <a:rPr lang="ru-RU" dirty="0" err="1" smtClean="0"/>
              <a:t>жағдайда</a:t>
            </a:r>
            <a:r>
              <a:rPr lang="ru-RU" dirty="0" smtClean="0"/>
              <a:t> </a:t>
            </a:r>
            <a:r>
              <a:rPr lang="ru-RU" dirty="0" err="1" smtClean="0"/>
              <a:t>тікелей</a:t>
            </a:r>
            <a:r>
              <a:rPr lang="ru-RU" dirty="0" smtClean="0"/>
              <a:t> </a:t>
            </a:r>
            <a:r>
              <a:rPr lang="ru-RU" dirty="0" err="1" smtClean="0"/>
              <a:t>еңбек</a:t>
            </a:r>
            <a:r>
              <a:rPr lang="ru-RU" dirty="0" smtClean="0"/>
              <a:t> </a:t>
            </a:r>
            <a:r>
              <a:rPr lang="ru-RU" dirty="0" err="1" smtClean="0"/>
              <a:t>шығынымен</a:t>
            </a:r>
            <a:r>
              <a:rPr lang="ru-RU" dirty="0" smtClean="0"/>
              <a:t> </a:t>
            </a:r>
            <a:r>
              <a:rPr lang="ru-RU" dirty="0" err="1" smtClean="0"/>
              <a:t>тығыз</a:t>
            </a:r>
            <a:r>
              <a:rPr lang="ru-RU" dirty="0" smtClean="0"/>
              <a:t> </a:t>
            </a:r>
            <a:r>
              <a:rPr lang="ru-RU" dirty="0" err="1" smtClean="0"/>
              <a:t>байланысты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6" name="Овал 5"/>
          <p:cNvSpPr/>
          <p:nvPr/>
        </p:nvSpPr>
        <p:spPr>
          <a:xfrm>
            <a:off x="4968044" y="2661945"/>
            <a:ext cx="3852428" cy="2304256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2)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Нақты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өнім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өндірісі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жұмсалған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адам-сағаттары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жайлы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ақпарат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әдетте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нарядта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жұмыс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карталарында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болады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трелка вниз 6"/>
          <p:cNvSpPr/>
          <p:nvPr/>
        </p:nvSpPr>
        <p:spPr>
          <a:xfrm rot="2572777">
            <a:off x="3435833" y="1780017"/>
            <a:ext cx="484632" cy="1012883"/>
          </a:xfrm>
          <a:prstGeom prst="down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низ 7"/>
          <p:cNvSpPr/>
          <p:nvPr/>
        </p:nvSpPr>
        <p:spPr>
          <a:xfrm rot="20140564">
            <a:off x="5976127" y="1787666"/>
            <a:ext cx="484632" cy="978408"/>
          </a:xfrm>
          <a:prstGeom prst="down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3829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2267744" y="205198"/>
            <a:ext cx="5256584" cy="2359705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2.Өндірістік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жұмысшылардың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еңбекақысы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теориялық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түрде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адам-сағат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көп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жағдайда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себепті-салдарлы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байланыстарды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жақсы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бейнелейді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әсіресе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ұқсас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жұмыстарда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әртүрлі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біліктілікті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жұмыскерлердің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еңбегі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қолданылады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трелка вниз 4"/>
          <p:cNvSpPr/>
          <p:nvPr/>
        </p:nvSpPr>
        <p:spPr>
          <a:xfrm>
            <a:off x="3870105" y="2549948"/>
            <a:ext cx="484632" cy="871024"/>
          </a:xfrm>
          <a:prstGeom prst="down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446117" y="2985460"/>
            <a:ext cx="4157040" cy="2808312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Айталық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жұмысшы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20$,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екіншісі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14$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алады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Егер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бөліну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коэффициенті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200%,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онда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берілген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тапсырысқа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бірінші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жағдайда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40$, ал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екіншісі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28$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болады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Осындай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нәтижелердің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алдын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алу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орташа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бағаламаларға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байланысты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есептелетін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стандарттар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қолданылады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трелка вниз 6"/>
          <p:cNvSpPr/>
          <p:nvPr/>
        </p:nvSpPr>
        <p:spPr>
          <a:xfrm rot="17572426">
            <a:off x="4980289" y="3653551"/>
            <a:ext cx="558383" cy="1256742"/>
          </a:xfrm>
          <a:prstGeom prst="down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5568993" y="3780435"/>
            <a:ext cx="3491880" cy="2528885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Бөліну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базасы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ретінде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еңбекақыны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қолдану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қолайлы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егер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үстеме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шығыстардың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көп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үлесін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құрал-жабдықтарды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ұстау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шығыстары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емес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жоғары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төлемді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еңбек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құрайтын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болса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1741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двумя скругленными противолежащими углами 4"/>
          <p:cNvSpPr/>
          <p:nvPr/>
        </p:nvSpPr>
        <p:spPr>
          <a:xfrm>
            <a:off x="971600" y="55417"/>
            <a:ext cx="4656615" cy="2867891"/>
          </a:xfrm>
          <a:prstGeom prst="round2Diag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3.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Машина-сағаттар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жоғары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механикаланған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өндірісте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қолданылады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мұнда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амортизация,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жағар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майлар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материалдар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жанама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еңбекақы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жанды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еңбек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өнімділігінен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анықталатын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болса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онда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мұнда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үстеме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шығыстарының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себепті-салдарына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байланыстары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тікелей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еңбек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сағаттары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өндірістік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жұмысшылардың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өндірістік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базасы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арқылы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анықталады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с двумя скругленными противолежащими углами 5"/>
          <p:cNvSpPr/>
          <p:nvPr/>
        </p:nvSpPr>
        <p:spPr>
          <a:xfrm>
            <a:off x="3995936" y="3068960"/>
            <a:ext cx="4608512" cy="2880320"/>
          </a:xfrm>
          <a:prstGeom prst="round2Diag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Ал </a:t>
            </a:r>
            <a:r>
              <a:rPr lang="ru-RU" dirty="0" err="1" smtClean="0"/>
              <a:t>автоматтандырылған</a:t>
            </a:r>
            <a:r>
              <a:rPr lang="ru-RU" dirty="0" smtClean="0"/>
              <a:t> </a:t>
            </a:r>
            <a:r>
              <a:rPr lang="ru-RU" dirty="0" err="1" smtClean="0"/>
              <a:t>өндірістерде</a:t>
            </a:r>
            <a:r>
              <a:rPr lang="ru-RU" dirty="0" smtClean="0"/>
              <a:t> </a:t>
            </a:r>
            <a:r>
              <a:rPr lang="ru-RU" dirty="0" err="1" smtClean="0"/>
              <a:t>машиналар</a:t>
            </a:r>
            <a:r>
              <a:rPr lang="ru-RU" dirty="0" smtClean="0"/>
              <a:t> </a:t>
            </a:r>
            <a:r>
              <a:rPr lang="ru-RU" dirty="0" err="1" smtClean="0"/>
              <a:t>барлық</a:t>
            </a:r>
            <a:r>
              <a:rPr lang="ru-RU" dirty="0" smtClean="0"/>
              <a:t> </a:t>
            </a:r>
            <a:r>
              <a:rPr lang="ru-RU" dirty="0" err="1" smtClean="0"/>
              <a:t>немесе</a:t>
            </a:r>
            <a:r>
              <a:rPr lang="ru-RU" dirty="0" smtClean="0"/>
              <a:t> </a:t>
            </a:r>
            <a:r>
              <a:rPr lang="ru-RU" dirty="0" err="1" smtClean="0"/>
              <a:t>көпшілік</a:t>
            </a:r>
            <a:r>
              <a:rPr lang="ru-RU" dirty="0" smtClean="0"/>
              <a:t> </a:t>
            </a:r>
            <a:r>
              <a:rPr lang="ru-RU" dirty="0" err="1" smtClean="0"/>
              <a:t>дерлік</a:t>
            </a:r>
            <a:r>
              <a:rPr lang="ru-RU" dirty="0" smtClean="0"/>
              <a:t> </a:t>
            </a:r>
            <a:r>
              <a:rPr lang="ru-RU" dirty="0" err="1" smtClean="0"/>
              <a:t>операцияларды</a:t>
            </a:r>
            <a:r>
              <a:rPr lang="ru-RU" dirty="0" smtClean="0"/>
              <a:t> </a:t>
            </a:r>
            <a:r>
              <a:rPr lang="ru-RU" dirty="0" err="1" smtClean="0"/>
              <a:t>орындайды</a:t>
            </a:r>
            <a:r>
              <a:rPr lang="ru-RU" dirty="0" smtClean="0"/>
              <a:t>. </a:t>
            </a:r>
            <a:r>
              <a:rPr lang="ru-RU" dirty="0" err="1" smtClean="0"/>
              <a:t>Жұмысшылар</a:t>
            </a:r>
            <a:r>
              <a:rPr lang="ru-RU" dirty="0" smtClean="0"/>
              <a:t> тек </a:t>
            </a:r>
            <a:r>
              <a:rPr lang="ru-RU" dirty="0" err="1" smtClean="0"/>
              <a:t>машиналарды</a:t>
            </a:r>
            <a:r>
              <a:rPr lang="ru-RU" dirty="0" smtClean="0"/>
              <a:t> </a:t>
            </a:r>
            <a:r>
              <a:rPr lang="ru-RU" dirty="0" err="1" smtClean="0"/>
              <a:t>қамтамасыз</a:t>
            </a:r>
            <a:r>
              <a:rPr lang="ru-RU" dirty="0" smtClean="0"/>
              <a:t> </a:t>
            </a:r>
            <a:r>
              <a:rPr lang="ru-RU" dirty="0" err="1" smtClean="0"/>
              <a:t>етеді</a:t>
            </a:r>
            <a:r>
              <a:rPr lang="ru-RU" dirty="0" smtClean="0"/>
              <a:t> (</a:t>
            </a:r>
            <a:r>
              <a:rPr lang="ru-RU" dirty="0" err="1" smtClean="0"/>
              <a:t>іске</a:t>
            </a:r>
            <a:r>
              <a:rPr lang="ru-RU" dirty="0" smtClean="0"/>
              <a:t> </a:t>
            </a:r>
            <a:r>
              <a:rPr lang="ru-RU" dirty="0" err="1" smtClean="0"/>
              <a:t>қосады</a:t>
            </a:r>
            <a:r>
              <a:rPr lang="ru-RU" dirty="0" smtClean="0"/>
              <a:t>), </a:t>
            </a:r>
            <a:r>
              <a:rPr lang="ru-RU" dirty="0" err="1" smtClean="0"/>
              <a:t>олар</a:t>
            </a:r>
            <a:r>
              <a:rPr lang="ru-RU" dirty="0" smtClean="0"/>
              <a:t> </a:t>
            </a:r>
            <a:r>
              <a:rPr lang="ru-RU" dirty="0" err="1" smtClean="0"/>
              <a:t>құрал-жабдықтың</a:t>
            </a:r>
            <a:r>
              <a:rPr lang="ru-RU" dirty="0" smtClean="0"/>
              <a:t> </a:t>
            </a:r>
            <a:r>
              <a:rPr lang="ru-RU" dirty="0" err="1" smtClean="0"/>
              <a:t>техникалық</a:t>
            </a:r>
            <a:r>
              <a:rPr lang="ru-RU" dirty="0" smtClean="0"/>
              <a:t> </a:t>
            </a:r>
            <a:r>
              <a:rPr lang="ru-RU" dirty="0" err="1" smtClean="0"/>
              <a:t>жағдайда</a:t>
            </a:r>
            <a:r>
              <a:rPr lang="ru-RU" dirty="0" smtClean="0"/>
              <a:t> </a:t>
            </a:r>
            <a:r>
              <a:rPr lang="ru-RU" dirty="0" err="1" smtClean="0"/>
              <a:t>проблемалардың</a:t>
            </a:r>
            <a:r>
              <a:rPr lang="ru-RU" dirty="0" smtClean="0"/>
              <a:t> </a:t>
            </a:r>
            <a:r>
              <a:rPr lang="ru-RU" dirty="0" err="1" smtClean="0"/>
              <a:t>туындауын</a:t>
            </a:r>
            <a:r>
              <a:rPr lang="ru-RU" dirty="0" smtClean="0"/>
              <a:t> </a:t>
            </a:r>
            <a:r>
              <a:rPr lang="ru-RU" dirty="0" err="1" smtClean="0"/>
              <a:t>қадағалайды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35188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1844824"/>
            <a:ext cx="7498080" cy="2304256"/>
          </a:xfrm>
        </p:spPr>
        <p:txBody>
          <a:bodyPr>
            <a:noAutofit/>
          </a:bodyPr>
          <a:lstStyle/>
          <a:p>
            <a:r>
              <a:rPr lang="ru-RU" sz="6600" dirty="0" err="1" smtClean="0"/>
              <a:t>Назарлары</a:t>
            </a:r>
            <a:r>
              <a:rPr lang="kk-KZ" sz="6600" dirty="0" smtClean="0"/>
              <a:t>ңызға рахмет!!!</a:t>
            </a:r>
            <a:endParaRPr lang="ru-RU" sz="6600" dirty="0"/>
          </a:p>
        </p:txBody>
      </p:sp>
    </p:spTree>
    <p:extLst>
      <p:ext uri="{BB962C8B-B14F-4D97-AF65-F5344CB8AC3E}">
        <p14:creationId xmlns:p14="http://schemas.microsoft.com/office/powerpoint/2010/main" val="605373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50</TotalTime>
  <Words>306</Words>
  <Application>Microsoft Office PowerPoint</Application>
  <PresentationFormat>Экран (4:3)</PresentationFormat>
  <Paragraphs>14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Солнцестояние</vt:lpstr>
      <vt:lpstr> ТАҚЫРЫП-10. ҮСТЕМЕ ШЫҒЫСТАР</vt:lpstr>
      <vt:lpstr>Презентация PowerPoint</vt:lpstr>
      <vt:lpstr> Тәжірибеде өндірістік үстеме шығыстарды бөлу үшін келесі базалар қолданылады:</vt:lpstr>
      <vt:lpstr>Презентация PowerPoint</vt:lpstr>
      <vt:lpstr>Презентация PowerPoint</vt:lpstr>
      <vt:lpstr>Презентация PowerPoint</vt:lpstr>
      <vt:lpstr>Назарларыңызға рахмет!!!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ҮСТЕМЕ ШЫҒЫСТАР</dc:title>
  <dc:creator>Inter</dc:creator>
  <cp:lastModifiedBy>Inter</cp:lastModifiedBy>
  <cp:revision>6</cp:revision>
  <dcterms:created xsi:type="dcterms:W3CDTF">2015-12-21T15:54:48Z</dcterms:created>
  <dcterms:modified xsi:type="dcterms:W3CDTF">2015-12-21T17:03:01Z</dcterms:modified>
</cp:coreProperties>
</file>