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566"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ru-RU" smtClean="0"/>
              <a:t>Образец заголовка</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22.12.2015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22.12.2015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ru-RU" smtClean="0"/>
              <a:t>Образец заголовка</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22.12.2015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B4C71EC6-210F-42DE-9C53-41977AD35B3D}" type="datetimeFigureOut">
              <a:rPr lang="ru-RU" smtClean="0"/>
              <a:t>22.12.2015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ru-RU" smtClean="0"/>
              <a:t>Образец текста</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ru-RU" smtClean="0"/>
              <a:t>Образец текста</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22.12.2015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B4C71EC6-210F-42DE-9C53-41977AD35B3D}" type="datetimeFigureOut">
              <a:rPr lang="ru-RU" smtClean="0"/>
              <a:t>22.12.2015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22.12.2015</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ru-RU" smtClean="0"/>
              <a:t>Образец заголовка</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22.12.2015</a:t>
            </a:fld>
            <a:endParaRPr lang="ru-RU"/>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ru-RU"/>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ru-RU" smtClean="0"/>
              <a:t>Вставка рисунка</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ru-RU" smtClean="0"/>
              <a:t>Образец заголовка</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22.12.2015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22.12.2015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22.12.2015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B4C71EC6-210F-42DE-9C53-41977AD35B3D}" type="datetimeFigureOut">
              <a:rPr lang="ru-RU" smtClean="0"/>
              <a:t>22.12.2015</a:t>
            </a:fld>
            <a:endParaRPr lang="ru-RU"/>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ru-RU"/>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11560" y="1340768"/>
            <a:ext cx="7772400" cy="1470025"/>
          </a:xfrm>
          <a:noFill/>
        </p:spPr>
        <p:txBody>
          <a:bodyPr/>
          <a:lstStyle/>
          <a:p>
            <a:pPr algn="ctr"/>
            <a:r>
              <a:rPr lang="kk-KZ" sz="5400" i="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ҒЗТКЖ ШЫҒЫСТАР</a:t>
            </a:r>
            <a:endParaRPr lang="ru-RU" sz="5400" i="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Подзаголовок 2"/>
          <p:cNvSpPr>
            <a:spLocks noGrp="1"/>
          </p:cNvSpPr>
          <p:nvPr>
            <p:ph type="subTitle" idx="1"/>
          </p:nvPr>
        </p:nvSpPr>
        <p:spPr/>
        <p:txBody>
          <a:bodyPr/>
          <a:lstStyle/>
          <a:p>
            <a:endParaRPr lang="kk-KZ" dirty="0" smtClean="0"/>
          </a:p>
          <a:p>
            <a:endParaRPr lang="ru-RU" dirty="0"/>
          </a:p>
        </p:txBody>
      </p:sp>
      <p:pic>
        <p:nvPicPr>
          <p:cNvPr id="6" name="Picture 30" descr="51780297_51197126_1f16be260df2"/>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804248" y="5805264"/>
            <a:ext cx="1512168" cy="72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90561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b="1" i="1"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Лекция мақсаты: </a:t>
            </a:r>
            <a:endParaRPr lang="ru-RU" b="1" i="1"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Объект 2"/>
          <p:cNvSpPr>
            <a:spLocks noGrp="1"/>
          </p:cNvSpPr>
          <p:nvPr>
            <p:ph idx="1"/>
          </p:nvPr>
        </p:nvSpPr>
        <p:spPr>
          <a:xfrm>
            <a:off x="822960" y="1100628"/>
            <a:ext cx="7520940" cy="4776644"/>
          </a:xfrm>
        </p:spPr>
        <p:txBody>
          <a:bodyPr>
            <a:normAutofit/>
          </a:bodyPr>
          <a:lstStyle/>
          <a:p>
            <a:pPr algn="just"/>
            <a:r>
              <a:rPr lang="kk-KZ" sz="2800" dirty="0" smtClean="0">
                <a:latin typeface="Times New Roman" pitchFamily="18" charset="0"/>
                <a:cs typeface="Times New Roman" pitchFamily="18" charset="0"/>
              </a:rPr>
              <a:t>         студенттерге </a:t>
            </a:r>
            <a:r>
              <a:rPr lang="kk-KZ" sz="2800" dirty="0">
                <a:latin typeface="Times New Roman" pitchFamily="18" charset="0"/>
                <a:cs typeface="Times New Roman" pitchFamily="18" charset="0"/>
              </a:rPr>
              <a:t>ғылыми-зерттеу </a:t>
            </a:r>
            <a:r>
              <a:rPr lang="kk-KZ" sz="2800" dirty="0" smtClean="0">
                <a:latin typeface="Times New Roman" pitchFamily="18" charset="0"/>
                <a:cs typeface="Times New Roman" pitchFamily="18" charset="0"/>
              </a:rPr>
              <a:t>және тәжірибелік-конструкторлық </a:t>
            </a:r>
            <a:r>
              <a:rPr lang="kk-KZ" sz="2800" dirty="0">
                <a:latin typeface="Times New Roman" pitchFamily="18" charset="0"/>
                <a:cs typeface="Times New Roman" pitchFamily="18" charset="0"/>
              </a:rPr>
              <a:t>жұмыстарға жұмсалатын шығындардың құрамы мен құрылымымен </a:t>
            </a:r>
            <a:r>
              <a:rPr lang="kk-KZ" sz="2800" dirty="0" smtClean="0">
                <a:latin typeface="Times New Roman" pitchFamily="18" charset="0"/>
                <a:cs typeface="Times New Roman" pitchFamily="18" charset="0"/>
              </a:rPr>
              <a:t>таныстыру</a:t>
            </a:r>
          </a:p>
          <a:p>
            <a:pPr algn="just"/>
            <a:endParaRPr lang="ru-RU" sz="2800" dirty="0">
              <a:latin typeface="Times New Roman" pitchFamily="18" charset="0"/>
              <a:cs typeface="Times New Roman" pitchFamily="18" charset="0"/>
            </a:endParaRPr>
          </a:p>
          <a:p>
            <a:r>
              <a:rPr lang="kk-KZ" sz="2800" dirty="0">
                <a:latin typeface="Times New Roman" pitchFamily="18" charset="0"/>
                <a:cs typeface="Times New Roman" pitchFamily="18" charset="0"/>
              </a:rPr>
              <a:t>   </a:t>
            </a:r>
            <a:r>
              <a:rPr lang="kk-KZ" sz="2800" i="1" u="sng" dirty="0">
                <a:solidFill>
                  <a:srgbClr val="FF0000"/>
                </a:solidFill>
                <a:latin typeface="Times New Roman" pitchFamily="18" charset="0"/>
                <a:cs typeface="Times New Roman" pitchFamily="18" charset="0"/>
              </a:rPr>
              <a:t>Лекция сұрақтары</a:t>
            </a:r>
            <a:r>
              <a:rPr lang="kk-KZ" sz="2800" i="1" u="sng" dirty="0" smtClean="0">
                <a:solidFill>
                  <a:srgbClr val="FF0000"/>
                </a:solidFill>
                <a:latin typeface="Times New Roman" pitchFamily="18" charset="0"/>
                <a:cs typeface="Times New Roman" pitchFamily="18" charset="0"/>
              </a:rPr>
              <a:t>:</a:t>
            </a:r>
            <a:endParaRPr lang="ru-RU" sz="2800" i="1" u="sng" dirty="0">
              <a:solidFill>
                <a:srgbClr val="FF0000"/>
              </a:solidFill>
              <a:latin typeface="Times New Roman" pitchFamily="18" charset="0"/>
              <a:cs typeface="Times New Roman" pitchFamily="18" charset="0"/>
            </a:endParaRPr>
          </a:p>
          <a:p>
            <a:pPr marL="457200" indent="-457200">
              <a:buFont typeface="Arial" pitchFamily="34" charset="0"/>
              <a:buChar char="•"/>
            </a:pPr>
            <a:r>
              <a:rPr lang="kk-KZ" sz="2800" dirty="0" smtClean="0">
                <a:latin typeface="Times New Roman" pitchFamily="18" charset="0"/>
                <a:cs typeface="Times New Roman" pitchFamily="18" charset="0"/>
              </a:rPr>
              <a:t> </a:t>
            </a:r>
            <a:r>
              <a:rPr lang="kk-KZ" sz="2800" dirty="0">
                <a:latin typeface="Times New Roman" pitchFamily="18" charset="0"/>
                <a:cs typeface="Times New Roman" pitchFamily="18" charset="0"/>
              </a:rPr>
              <a:t>ҒЗТКЖ жұмсалатын шығыстардың мәні.</a:t>
            </a:r>
            <a:endParaRPr lang="ru-RU" sz="2800" dirty="0">
              <a:latin typeface="Times New Roman" pitchFamily="18" charset="0"/>
              <a:cs typeface="Times New Roman" pitchFamily="18" charset="0"/>
            </a:endParaRPr>
          </a:p>
          <a:p>
            <a:pPr marL="457200" indent="-457200">
              <a:buFont typeface="Arial" pitchFamily="34" charset="0"/>
              <a:buChar char="•"/>
            </a:pPr>
            <a:r>
              <a:rPr lang="kk-KZ" sz="2800" dirty="0" smtClean="0">
                <a:latin typeface="Times New Roman" pitchFamily="18" charset="0"/>
                <a:cs typeface="Times New Roman" pitchFamily="18" charset="0"/>
              </a:rPr>
              <a:t>ҒЗТКЖ </a:t>
            </a:r>
            <a:r>
              <a:rPr lang="kk-KZ" sz="2800" dirty="0">
                <a:latin typeface="Times New Roman" pitchFamily="18" charset="0"/>
                <a:cs typeface="Times New Roman" pitchFamily="18" charset="0"/>
              </a:rPr>
              <a:t>шығыстарын есептеу әдістемесі</a:t>
            </a:r>
            <a:endParaRPr lang="ru-RU" sz="2800" dirty="0">
              <a:latin typeface="Times New Roman" pitchFamily="18" charset="0"/>
              <a:cs typeface="Times New Roman" pitchFamily="18" charset="0"/>
            </a:endParaRPr>
          </a:p>
          <a:p>
            <a:endParaRPr lang="ru-RU" dirty="0"/>
          </a:p>
        </p:txBody>
      </p:sp>
      <p:pic>
        <p:nvPicPr>
          <p:cNvPr id="4" name="Picture 13" descr="BS00649_"/>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76256" y="5157192"/>
            <a:ext cx="1655763" cy="150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83901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365760"/>
            <a:ext cx="8712968" cy="903000"/>
          </a:xfrm>
        </p:spPr>
        <p:txBody>
          <a:bodyPr/>
          <a:lstStyle/>
          <a:p>
            <a:pPr algn="ctr"/>
            <a:r>
              <a:rPr lang="kk-KZ" sz="3200" b="1" i="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ҒЗТКЖ </a:t>
            </a:r>
            <a:r>
              <a:rPr lang="kk-KZ" sz="3200" b="1" i="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жұмсалатын шығыстардың мәні.</a:t>
            </a:r>
            <a:r>
              <a:rPr lang="ru-RU" sz="3200" dirty="0">
                <a:latin typeface="Times New Roman" pitchFamily="18" charset="0"/>
                <a:cs typeface="Times New Roman" pitchFamily="18" charset="0"/>
              </a:rPr>
              <a:t/>
            </a:r>
            <a:br>
              <a:rPr lang="ru-RU" sz="3200" dirty="0">
                <a:latin typeface="Times New Roman" pitchFamily="18" charset="0"/>
                <a:cs typeface="Times New Roman" pitchFamily="18" charset="0"/>
              </a:rPr>
            </a:br>
            <a:endParaRPr lang="ru-RU" sz="3200" dirty="0">
              <a:latin typeface="Times New Roman" pitchFamily="18" charset="0"/>
              <a:cs typeface="Times New Roman" pitchFamily="18" charset="0"/>
            </a:endParaRPr>
          </a:p>
        </p:txBody>
      </p:sp>
      <p:sp>
        <p:nvSpPr>
          <p:cNvPr id="3" name="Объект 2"/>
          <p:cNvSpPr>
            <a:spLocks noGrp="1"/>
          </p:cNvSpPr>
          <p:nvPr>
            <p:ph idx="1"/>
          </p:nvPr>
        </p:nvSpPr>
        <p:spPr>
          <a:xfrm>
            <a:off x="323528" y="1100628"/>
            <a:ext cx="8424936" cy="5757372"/>
          </a:xfrm>
        </p:spPr>
        <p:txBody>
          <a:bodyPr>
            <a:normAutofit fontScale="77500" lnSpcReduction="20000"/>
          </a:bodyPr>
          <a:lstStyle/>
          <a:p>
            <a:r>
              <a:rPr lang="kk-KZ" dirty="0"/>
              <a:t> </a:t>
            </a:r>
            <a:endParaRPr lang="ru-RU" dirty="0"/>
          </a:p>
          <a:p>
            <a:pPr algn="just"/>
            <a:r>
              <a:rPr lang="kk-KZ" sz="2600" i="1" dirty="0" smtClean="0">
                <a:latin typeface="Times New Roman" pitchFamily="18" charset="0"/>
                <a:cs typeface="Times New Roman" pitchFamily="18" charset="0"/>
              </a:rPr>
              <a:t>Кәсіпорындағы </a:t>
            </a:r>
            <a:r>
              <a:rPr lang="kk-KZ" sz="2600" i="1" dirty="0">
                <a:latin typeface="Times New Roman" pitchFamily="18" charset="0"/>
                <a:cs typeface="Times New Roman" pitchFamily="18" charset="0"/>
              </a:rPr>
              <a:t>инновацияны жеке жоба деп қарастыруға болады, себебі оған жобалардың барлық белгілері тән</a:t>
            </a:r>
            <a:r>
              <a:rPr lang="kk-KZ" sz="2600" i="1" dirty="0" smtClean="0">
                <a:latin typeface="Times New Roman" pitchFamily="18" charset="0"/>
                <a:cs typeface="Times New Roman" pitchFamily="18" charset="0"/>
              </a:rPr>
              <a:t>:</a:t>
            </a:r>
          </a:p>
          <a:p>
            <a:pPr algn="just"/>
            <a:endParaRPr lang="ru-RU" sz="2600" i="1" dirty="0">
              <a:latin typeface="Times New Roman" pitchFamily="18" charset="0"/>
              <a:cs typeface="Times New Roman" pitchFamily="18" charset="0"/>
            </a:endParaRPr>
          </a:p>
          <a:p>
            <a:pPr marL="457200" indent="-457200" algn="just">
              <a:buFontTx/>
              <a:buChar char="-"/>
            </a:pPr>
            <a:r>
              <a:rPr lang="kk-KZ" sz="2600" dirty="0" smtClean="0">
                <a:latin typeface="Times New Roman" pitchFamily="18" charset="0"/>
                <a:cs typeface="Times New Roman" pitchFamily="18" charset="0"/>
              </a:rPr>
              <a:t>инновациялар </a:t>
            </a:r>
            <a:r>
              <a:rPr lang="kk-KZ" sz="2600" dirty="0">
                <a:latin typeface="Times New Roman" pitchFamily="18" charset="0"/>
                <a:cs typeface="Times New Roman" pitchFamily="18" charset="0"/>
              </a:rPr>
              <a:t>жаңашылдықпен және белгісіздікпен байланысты</a:t>
            </a:r>
            <a:r>
              <a:rPr lang="kk-KZ" sz="2600" dirty="0" smtClean="0">
                <a:latin typeface="Times New Roman" pitchFamily="18" charset="0"/>
                <a:cs typeface="Times New Roman" pitchFamily="18" charset="0"/>
              </a:rPr>
              <a:t>;</a:t>
            </a:r>
          </a:p>
          <a:p>
            <a:pPr marL="457200" indent="-457200" algn="just">
              <a:buFontTx/>
              <a:buChar char="-"/>
            </a:pPr>
            <a:endParaRPr lang="ru-RU" sz="2600" dirty="0">
              <a:latin typeface="Times New Roman" pitchFamily="18" charset="0"/>
              <a:cs typeface="Times New Roman" pitchFamily="18" charset="0"/>
            </a:endParaRPr>
          </a:p>
          <a:p>
            <a:pPr marL="457200" indent="-457200" algn="just">
              <a:buFontTx/>
              <a:buChar char="-"/>
            </a:pPr>
            <a:r>
              <a:rPr lang="kk-KZ" sz="2600" dirty="0" smtClean="0">
                <a:latin typeface="Times New Roman" pitchFamily="18" charset="0"/>
                <a:cs typeface="Times New Roman" pitchFamily="18" charset="0"/>
              </a:rPr>
              <a:t>инновацияға </a:t>
            </a:r>
            <a:r>
              <a:rPr lang="kk-KZ" sz="2600" dirty="0">
                <a:latin typeface="Times New Roman" pitchFamily="18" charset="0"/>
                <a:cs typeface="Times New Roman" pitchFamily="18" charset="0"/>
              </a:rPr>
              <a:t>кешенділік және әлсіз құрылымдану тән </a:t>
            </a:r>
            <a:r>
              <a:rPr lang="kk-KZ" sz="2600" dirty="0" smtClean="0">
                <a:latin typeface="Times New Roman" pitchFamily="18" charset="0"/>
                <a:cs typeface="Times New Roman" pitchFamily="18" charset="0"/>
              </a:rPr>
              <a:t>;</a:t>
            </a:r>
          </a:p>
          <a:p>
            <a:pPr marL="457200" indent="-457200" algn="just">
              <a:buFontTx/>
              <a:buChar char="-"/>
            </a:pPr>
            <a:endParaRPr lang="ru-RU" sz="2600" dirty="0">
              <a:latin typeface="Times New Roman" pitchFamily="18" charset="0"/>
              <a:cs typeface="Times New Roman" pitchFamily="18" charset="0"/>
            </a:endParaRPr>
          </a:p>
          <a:p>
            <a:pPr marL="457200" indent="-457200" algn="just">
              <a:buFontTx/>
              <a:buChar char="-"/>
            </a:pPr>
            <a:r>
              <a:rPr lang="kk-KZ" sz="2600" dirty="0" smtClean="0">
                <a:latin typeface="Times New Roman" pitchFamily="18" charset="0"/>
                <a:cs typeface="Times New Roman" pitchFamily="18" charset="0"/>
              </a:rPr>
              <a:t>инновациялар </a:t>
            </a:r>
            <a:r>
              <a:rPr lang="kk-KZ" sz="2600" dirty="0">
                <a:latin typeface="Times New Roman" pitchFamily="18" charset="0"/>
                <a:cs typeface="Times New Roman" pitchFamily="18" charset="0"/>
              </a:rPr>
              <a:t>тәуекелмен байланысты</a:t>
            </a:r>
            <a:r>
              <a:rPr lang="kk-KZ" sz="2600" dirty="0" smtClean="0">
                <a:latin typeface="Times New Roman" pitchFamily="18" charset="0"/>
                <a:cs typeface="Times New Roman" pitchFamily="18" charset="0"/>
              </a:rPr>
              <a:t>;</a:t>
            </a:r>
          </a:p>
          <a:p>
            <a:pPr marL="457200" indent="-457200" algn="just">
              <a:buFontTx/>
              <a:buChar char="-"/>
            </a:pPr>
            <a:endParaRPr lang="ru-RU" sz="2600" dirty="0">
              <a:latin typeface="Times New Roman" pitchFamily="18" charset="0"/>
              <a:cs typeface="Times New Roman" pitchFamily="18" charset="0"/>
            </a:endParaRPr>
          </a:p>
          <a:p>
            <a:pPr algn="just"/>
            <a:r>
              <a:rPr lang="kk-KZ" sz="2600" dirty="0" smtClean="0">
                <a:latin typeface="Times New Roman" pitchFamily="18" charset="0"/>
                <a:cs typeface="Times New Roman" pitchFamily="18" charset="0"/>
              </a:rPr>
              <a:t>- инновациялардың </a:t>
            </a:r>
            <a:r>
              <a:rPr lang="kk-KZ" sz="2600" dirty="0">
                <a:latin typeface="Times New Roman" pitchFamily="18" charset="0"/>
                <a:cs typeface="Times New Roman" pitchFamily="18" charset="0"/>
              </a:rPr>
              <a:t>нақты анықталған мақсаты </a:t>
            </a:r>
            <a:r>
              <a:rPr lang="kk-KZ" sz="2600" dirty="0" smtClean="0">
                <a:latin typeface="Times New Roman" pitchFamily="18" charset="0"/>
                <a:cs typeface="Times New Roman" pitchFamily="18" charset="0"/>
              </a:rPr>
              <a:t>бар,</a:t>
            </a:r>
          </a:p>
          <a:p>
            <a:pPr algn="just"/>
            <a:r>
              <a:rPr lang="kk-KZ" sz="2600" dirty="0" smtClean="0">
                <a:latin typeface="Times New Roman" pitchFamily="18" charset="0"/>
                <a:cs typeface="Times New Roman" pitchFamily="18" charset="0"/>
              </a:rPr>
              <a:t>мазмұны </a:t>
            </a:r>
            <a:r>
              <a:rPr lang="kk-KZ" sz="2600" dirty="0">
                <a:latin typeface="Times New Roman" pitchFamily="18" charset="0"/>
                <a:cs typeface="Times New Roman" pitchFamily="18" charset="0"/>
              </a:rPr>
              <a:t>бойынша анықталған жобаны жүзеге </a:t>
            </a:r>
            <a:r>
              <a:rPr lang="kk-KZ" sz="2600" dirty="0" smtClean="0">
                <a:latin typeface="Times New Roman" pitchFamily="18" charset="0"/>
                <a:cs typeface="Times New Roman" pitchFamily="18" charset="0"/>
              </a:rPr>
              <a:t>асыру</a:t>
            </a:r>
          </a:p>
          <a:p>
            <a:pPr algn="just"/>
            <a:r>
              <a:rPr lang="kk-KZ" sz="2600" dirty="0" smtClean="0">
                <a:latin typeface="Times New Roman" pitchFamily="18" charset="0"/>
                <a:cs typeface="Times New Roman" pitchFamily="18" charset="0"/>
              </a:rPr>
              <a:t>уақыты </a:t>
            </a:r>
            <a:r>
              <a:rPr lang="kk-KZ" sz="2600" dirty="0">
                <a:latin typeface="Times New Roman" pitchFamily="18" charset="0"/>
                <a:cs typeface="Times New Roman" pitchFamily="18" charset="0"/>
              </a:rPr>
              <a:t>шектеулі және өзгерістерге бағытталған</a:t>
            </a:r>
            <a:r>
              <a:rPr lang="kk-KZ" sz="2600" dirty="0" smtClean="0">
                <a:latin typeface="Times New Roman" pitchFamily="18" charset="0"/>
                <a:cs typeface="Times New Roman" pitchFamily="18" charset="0"/>
              </a:rPr>
              <a:t>;</a:t>
            </a:r>
          </a:p>
          <a:p>
            <a:pPr algn="just"/>
            <a:endParaRPr lang="ru-RU" sz="2600" dirty="0">
              <a:latin typeface="Times New Roman" pitchFamily="18" charset="0"/>
              <a:cs typeface="Times New Roman" pitchFamily="18" charset="0"/>
            </a:endParaRPr>
          </a:p>
          <a:p>
            <a:pPr algn="just"/>
            <a:r>
              <a:rPr lang="kk-KZ" sz="2600" dirty="0">
                <a:latin typeface="Times New Roman" pitchFamily="18" charset="0"/>
                <a:cs typeface="Times New Roman" pitchFamily="18" charset="0"/>
              </a:rPr>
              <a:t>- кез келген жобалар тәрізді инновациялық бюджет шектеулі;</a:t>
            </a:r>
            <a:endParaRPr lang="ru-RU" sz="2600" dirty="0">
              <a:latin typeface="Times New Roman" pitchFamily="18" charset="0"/>
              <a:cs typeface="Times New Roman" pitchFamily="18" charset="0"/>
            </a:endParaRPr>
          </a:p>
          <a:p>
            <a:pPr algn="just"/>
            <a:r>
              <a:rPr lang="kk-KZ" sz="2600" dirty="0">
                <a:latin typeface="Times New Roman" pitchFamily="18" charset="0"/>
                <a:cs typeface="Times New Roman" pitchFamily="18" charset="0"/>
              </a:rPr>
              <a:t>- инновациялық үдеріс аралық мақсаттары мен міндеттері бар фазаларға бөлінуі мүмкін.</a:t>
            </a:r>
            <a:endParaRPr lang="ru-RU" sz="2600" dirty="0">
              <a:latin typeface="Times New Roman" pitchFamily="18" charset="0"/>
              <a:cs typeface="Times New Roman" pitchFamily="18" charset="0"/>
            </a:endParaRPr>
          </a:p>
          <a:p>
            <a:endParaRPr lang="ru-RU" dirty="0"/>
          </a:p>
        </p:txBody>
      </p:sp>
      <p:pic>
        <p:nvPicPr>
          <p:cNvPr id="4" name="Picture 1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08512" y="3429000"/>
            <a:ext cx="2435488" cy="1656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521858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
            </a:r>
            <a:br>
              <a:rPr lang="kk-KZ" dirty="0" smtClean="0"/>
            </a:br>
            <a:endParaRPr lang="ru-RU" dirty="0"/>
          </a:p>
        </p:txBody>
      </p:sp>
      <p:sp>
        <p:nvSpPr>
          <p:cNvPr id="3" name="Объект 2"/>
          <p:cNvSpPr>
            <a:spLocks noGrp="1"/>
          </p:cNvSpPr>
          <p:nvPr>
            <p:ph idx="1"/>
          </p:nvPr>
        </p:nvSpPr>
        <p:spPr>
          <a:xfrm>
            <a:off x="467544" y="620688"/>
            <a:ext cx="8352928" cy="5904656"/>
          </a:xfrm>
        </p:spPr>
        <p:txBody>
          <a:bodyPr>
            <a:normAutofit/>
          </a:bodyPr>
          <a:lstStyle/>
          <a:p>
            <a:pPr algn="just"/>
            <a:r>
              <a:rPr lang="kk-KZ" sz="2400" dirty="0" smtClean="0">
                <a:latin typeface="Times New Roman" pitchFamily="18" charset="0"/>
                <a:cs typeface="Times New Roman" pitchFamily="18" charset="0"/>
              </a:rPr>
              <a:t>		Қазақстан </a:t>
            </a:r>
            <a:r>
              <a:rPr lang="kk-KZ" sz="2400" dirty="0">
                <a:latin typeface="Times New Roman" pitchFamily="18" charset="0"/>
                <a:cs typeface="Times New Roman" pitchFamily="18" charset="0"/>
              </a:rPr>
              <a:t>технологиялық лидерлерден (Жапония, АҚШ, ЕО, Канада, Австралия, Корея, Тайвань) және Ресейден көп укладты технологиялық дамумен, 1-ші және 2-ші укладты сақтап, 3-ші укладтың кеңейтілген үдемелі өндірісінен, 4-ші укладтың біртіндеп енгізілуімен, ал 5–6  технологиялық уклад элементтерінің мүлдем болмауымен ерекшеленеді. Қазақстандық экономика 3 укладты сипатқа ие, 2 укладты ЖІӨ 10%, 3-укладта ЖІӨ 50-60%, 4-укладта ЖІӨ 30% өндіріспен қамтамасыз </a:t>
            </a:r>
            <a:r>
              <a:rPr lang="kk-KZ" sz="2400" dirty="0" smtClean="0">
                <a:latin typeface="Times New Roman" pitchFamily="18" charset="0"/>
                <a:cs typeface="Times New Roman" pitchFamily="18" charset="0"/>
              </a:rPr>
              <a:t>етілген.</a:t>
            </a:r>
            <a:endParaRPr lang="ru-RU" sz="2400" dirty="0">
              <a:latin typeface="Times New Roman" pitchFamily="18" charset="0"/>
              <a:cs typeface="Times New Roman" pitchFamily="18" charset="0"/>
            </a:endParaRPr>
          </a:p>
          <a:p>
            <a:pPr algn="just"/>
            <a:r>
              <a:rPr lang="ru-RU" sz="2400" dirty="0">
                <a:latin typeface="Times New Roman" pitchFamily="18" charset="0"/>
                <a:cs typeface="Times New Roman" pitchFamily="18" charset="0"/>
              </a:rPr>
              <a:t>	</a:t>
            </a:r>
            <a:r>
              <a:rPr lang="ru-RU" sz="2400" dirty="0" smtClean="0">
                <a:latin typeface="Times New Roman" pitchFamily="18" charset="0"/>
                <a:cs typeface="Times New Roman" pitchFamily="18" charset="0"/>
              </a:rPr>
              <a:t>	</a:t>
            </a:r>
            <a:r>
              <a:rPr lang="kk-KZ" sz="2400" dirty="0" smtClean="0">
                <a:latin typeface="Times New Roman" pitchFamily="18" charset="0"/>
                <a:cs typeface="Times New Roman" pitchFamily="18" charset="0"/>
              </a:rPr>
              <a:t>Жаңа </a:t>
            </a:r>
            <a:r>
              <a:rPr lang="kk-KZ" sz="2400" dirty="0">
                <a:latin typeface="Times New Roman" pitchFamily="18" charset="0"/>
                <a:cs typeface="Times New Roman" pitchFamily="18" charset="0"/>
              </a:rPr>
              <a:t>өнімдер мен технологияларды құру жөніндегі жобалық жұмыстарды басқару едәуір тәуекелмен және белгісіздіктермен ұштас болған сайын, оны жүзеге асыру мерзімдеріне, жобаларды басқару жүйесіне қойылатын талаптар жоғары болады. </a:t>
            </a:r>
            <a:endParaRPr lang="ru-RU" sz="2400" dirty="0">
              <a:latin typeface="Times New Roman" pitchFamily="18" charset="0"/>
              <a:cs typeface="Times New Roman" pitchFamily="18" charset="0"/>
            </a:endParaRPr>
          </a:p>
          <a:p>
            <a:endParaRPr lang="ru-RU" dirty="0">
              <a:latin typeface="Times New Roman" pitchFamily="18" charset="0"/>
              <a:cs typeface="Times New Roman" pitchFamily="18" charset="0"/>
            </a:endParaRPr>
          </a:p>
        </p:txBody>
      </p:sp>
      <p:pic>
        <p:nvPicPr>
          <p:cNvPr id="4" name="Picture 7" descr="boo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05675" y="5438775"/>
            <a:ext cx="1838325" cy="141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74161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
            </a:r>
            <a:br>
              <a:rPr lang="kk-KZ" dirty="0" smtClean="0"/>
            </a:br>
            <a:endParaRPr lang="ru-RU" dirty="0"/>
          </a:p>
        </p:txBody>
      </p:sp>
      <p:sp>
        <p:nvSpPr>
          <p:cNvPr id="3" name="Объект 2"/>
          <p:cNvSpPr>
            <a:spLocks noGrp="1"/>
          </p:cNvSpPr>
          <p:nvPr>
            <p:ph idx="1"/>
          </p:nvPr>
        </p:nvSpPr>
        <p:spPr>
          <a:xfrm>
            <a:off x="395536" y="692696"/>
            <a:ext cx="8208912" cy="3987781"/>
          </a:xfrm>
        </p:spPr>
        <p:txBody>
          <a:bodyPr>
            <a:noAutofit/>
          </a:bodyPr>
          <a:lstStyle/>
          <a:p>
            <a:r>
              <a:rPr lang="kk-KZ" sz="2400" dirty="0" smtClean="0">
                <a:latin typeface="Times New Roman" pitchFamily="18" charset="0"/>
                <a:cs typeface="Times New Roman" pitchFamily="18" charset="0"/>
              </a:rPr>
              <a:t>		Қазіргі </a:t>
            </a:r>
            <a:r>
              <a:rPr lang="kk-KZ" sz="2400" dirty="0">
                <a:latin typeface="Times New Roman" pitchFamily="18" charset="0"/>
                <a:cs typeface="Times New Roman" pitchFamily="18" charset="0"/>
              </a:rPr>
              <a:t>таңда инновациялық үдеріс едәуір күрделі. Оның дамуының заңдылықтарын талдау үшін жаңашылдықтарды енгізудің әртүрлі ұйымдастырушылық-экономикалық аспекттерімен айналысатын мамандар, менеджерлер, контроллерлерді жұмылдыру қажет. Нарықты экономикаға өнімдерін жаңартуға ынталы жеке фирмалардың өзара бәсекелесуі, бәсекелес жаңашылдықтар нарығының болуы тән. </a:t>
            </a:r>
            <a:endParaRPr lang="ru-RU" sz="2400" dirty="0">
              <a:latin typeface="Times New Roman" pitchFamily="18" charset="0"/>
              <a:cs typeface="Times New Roman" pitchFamily="18" charset="0"/>
            </a:endParaRPr>
          </a:p>
          <a:p>
            <a:r>
              <a:rPr lang="kk-KZ" sz="2400" dirty="0" smtClean="0">
                <a:latin typeface="Times New Roman" pitchFamily="18" charset="0"/>
                <a:cs typeface="Times New Roman" pitchFamily="18" charset="0"/>
              </a:rPr>
              <a:t>		Халықаралық </a:t>
            </a:r>
            <a:r>
              <a:rPr lang="kk-KZ" sz="2400" dirty="0">
                <a:latin typeface="Times New Roman" pitchFamily="18" charset="0"/>
                <a:cs typeface="Times New Roman" pitchFamily="18" charset="0"/>
              </a:rPr>
              <a:t>экономикалық әдебиеттерде «инновация» ғылыми-техникалық үдерістің шынайы, жаңа өнім мен технологияға айналуы деп қарастырған.</a:t>
            </a:r>
            <a:endParaRPr lang="ru-RU" sz="2400" dirty="0">
              <a:latin typeface="Times New Roman" pitchFamily="18" charset="0"/>
              <a:cs typeface="Times New Roman" pitchFamily="18" charset="0"/>
            </a:endParaRPr>
          </a:p>
        </p:txBody>
      </p:sp>
      <p:pic>
        <p:nvPicPr>
          <p:cNvPr id="4" name="Picture 7" descr="boo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6256" y="5229200"/>
            <a:ext cx="1838325" cy="141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61193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
            </a:r>
            <a:br>
              <a:rPr lang="kk-KZ" dirty="0" smtClean="0"/>
            </a:br>
            <a:endParaRPr lang="ru-RU" dirty="0"/>
          </a:p>
        </p:txBody>
      </p:sp>
      <p:sp>
        <p:nvSpPr>
          <p:cNvPr id="3" name="Объект 2"/>
          <p:cNvSpPr>
            <a:spLocks noGrp="1"/>
          </p:cNvSpPr>
          <p:nvPr>
            <p:ph idx="1"/>
          </p:nvPr>
        </p:nvSpPr>
        <p:spPr>
          <a:xfrm>
            <a:off x="611560" y="548680"/>
            <a:ext cx="8064896" cy="6048672"/>
          </a:xfrm>
        </p:spPr>
        <p:txBody>
          <a:bodyPr>
            <a:normAutofit lnSpcReduction="10000"/>
          </a:bodyPr>
          <a:lstStyle/>
          <a:p>
            <a:pPr algn="just"/>
            <a:r>
              <a:rPr lang="kk-KZ" sz="2400" dirty="0" smtClean="0">
                <a:latin typeface="Times New Roman" pitchFamily="18" charset="0"/>
                <a:cs typeface="Times New Roman" pitchFamily="18" charset="0"/>
              </a:rPr>
              <a:t>		Қазіргі </a:t>
            </a:r>
            <a:r>
              <a:rPr lang="kk-KZ" sz="2400" dirty="0">
                <a:latin typeface="Times New Roman" pitchFamily="18" charset="0"/>
                <a:cs typeface="Times New Roman" pitchFamily="18" charset="0"/>
              </a:rPr>
              <a:t>заманғы экономикалық ілім инновацияны тек жеке мемлекеттердің ғана емес, сондай-ақ жалпы жаһандық экономикалық дамуын анықтайтын экономикалық үдерістердің маңызды элементі ретінде мойындайды.</a:t>
            </a:r>
            <a:endParaRPr lang="ru-RU" sz="2400" dirty="0">
              <a:latin typeface="Times New Roman" pitchFamily="18" charset="0"/>
              <a:cs typeface="Times New Roman" pitchFamily="18" charset="0"/>
            </a:endParaRPr>
          </a:p>
          <a:p>
            <a:pPr algn="just"/>
            <a:r>
              <a:rPr lang="kk-KZ" sz="2400" dirty="0" smtClean="0">
                <a:latin typeface="Times New Roman" pitchFamily="18" charset="0"/>
                <a:cs typeface="Times New Roman" pitchFamily="18" charset="0"/>
              </a:rPr>
              <a:t>		Сонымен</a:t>
            </a:r>
            <a:r>
              <a:rPr lang="kk-KZ" sz="2400" dirty="0">
                <a:latin typeface="Times New Roman" pitchFamily="18" charset="0"/>
                <a:cs typeface="Times New Roman" pitchFamily="18" charset="0"/>
              </a:rPr>
              <a:t>, инновация құбылыс ретінде ғылыми-техникалық прогресс және арнайы жүргізілген ғылыми ізденістермен негізделген нарықтың нақты немесе әлеуетті қажеттіліктерінен туындаған заттай (материализациялық) өзгерістерді білдіреді.</a:t>
            </a:r>
            <a:endParaRPr lang="ru-RU" sz="2400" dirty="0">
              <a:latin typeface="Times New Roman" pitchFamily="18" charset="0"/>
              <a:cs typeface="Times New Roman" pitchFamily="18" charset="0"/>
            </a:endParaRPr>
          </a:p>
          <a:p>
            <a:pPr algn="just"/>
            <a:r>
              <a:rPr lang="kk-KZ" sz="2400" dirty="0" smtClean="0">
                <a:latin typeface="Times New Roman" pitchFamily="18" charset="0"/>
                <a:cs typeface="Times New Roman" pitchFamily="18" charset="0"/>
              </a:rPr>
              <a:t>		Инновациялар </a:t>
            </a:r>
            <a:r>
              <a:rPr lang="kk-KZ" sz="2400" dirty="0">
                <a:latin typeface="Times New Roman" pitchFamily="18" charset="0"/>
                <a:cs typeface="Times New Roman" pitchFamily="18" charset="0"/>
              </a:rPr>
              <a:t>үдеріс ретінде кәсіпорын қызметкерлері жүзеге асыратын тауарға (шығарылған өнімге), технологиялық үдеріске, құжат айналымына, қолданыстағы ұйым құрылымына, шикізат және материал көздеріне, өткізу нарығына және т.б. жүйелі өзгеріс енгізу іс-әрекеттері деп түсінуге болады.</a:t>
            </a:r>
            <a:endParaRPr lang="ru-RU" sz="2400" dirty="0">
              <a:latin typeface="Times New Roman" pitchFamily="18" charset="0"/>
              <a:cs typeface="Times New Roman" pitchFamily="18" charset="0"/>
            </a:endParaRPr>
          </a:p>
          <a:p>
            <a:endParaRPr lang="ru-RU" dirty="0"/>
          </a:p>
        </p:txBody>
      </p:sp>
      <p:pic>
        <p:nvPicPr>
          <p:cNvPr id="5" name="Picture 27" descr="image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41159" y="5473700"/>
            <a:ext cx="1728788"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87312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
            </a:r>
            <a:br>
              <a:rPr lang="kk-KZ" dirty="0" smtClean="0"/>
            </a:br>
            <a:endParaRPr lang="ru-RU" dirty="0"/>
          </a:p>
        </p:txBody>
      </p:sp>
      <p:sp>
        <p:nvSpPr>
          <p:cNvPr id="3" name="Объект 2"/>
          <p:cNvSpPr>
            <a:spLocks noGrp="1"/>
          </p:cNvSpPr>
          <p:nvPr>
            <p:ph idx="1"/>
          </p:nvPr>
        </p:nvSpPr>
        <p:spPr>
          <a:xfrm>
            <a:off x="467544" y="404664"/>
            <a:ext cx="8136904" cy="6192688"/>
          </a:xfrm>
        </p:spPr>
        <p:txBody>
          <a:bodyPr>
            <a:normAutofit fontScale="77500" lnSpcReduction="20000"/>
          </a:bodyPr>
          <a:lstStyle/>
          <a:p>
            <a:pPr algn="ctr"/>
            <a:r>
              <a:rPr lang="kk-KZ" sz="3000" dirty="0" smtClean="0">
                <a:latin typeface="Times New Roman" pitchFamily="18" charset="0"/>
                <a:cs typeface="Times New Roman" pitchFamily="18" charset="0"/>
              </a:rPr>
              <a:t> </a:t>
            </a:r>
            <a:r>
              <a:rPr lang="kk-KZ" sz="3000" i="1" dirty="0">
                <a:latin typeface="Times New Roman" pitchFamily="18" charset="0"/>
                <a:cs typeface="Times New Roman" pitchFamily="18" charset="0"/>
              </a:rPr>
              <a:t>ҒЗТКЖ шығыстарын есептеу әдістемесі</a:t>
            </a:r>
            <a:endParaRPr lang="ru-RU" sz="3000" i="1" dirty="0">
              <a:latin typeface="Times New Roman" pitchFamily="18" charset="0"/>
              <a:cs typeface="Times New Roman" pitchFamily="18" charset="0"/>
            </a:endParaRPr>
          </a:p>
          <a:p>
            <a:pPr algn="just"/>
            <a:r>
              <a:rPr lang="kk-KZ" sz="3000" dirty="0" smtClean="0">
                <a:latin typeface="Times New Roman" pitchFamily="18" charset="0"/>
                <a:cs typeface="Times New Roman" pitchFamily="18" charset="0"/>
              </a:rPr>
              <a:t>		Инновациялар </a:t>
            </a:r>
            <a:r>
              <a:rPr lang="kk-KZ" sz="3000" dirty="0">
                <a:latin typeface="Times New Roman" pitchFamily="18" charset="0"/>
                <a:cs typeface="Times New Roman" pitchFamily="18" charset="0"/>
              </a:rPr>
              <a:t>кәсіпорынның қызмет түрі ретінде белгілі бір кәсіпорынның кез-келген бизнес элементін өзгерту бойынша, кәсіпорындағы қолданыстағы материалды-техникалық базасында жүзеге асырылатын, нақты және әлеуетті нарық талаптарынан туындаған, арнайы жүргізілген ғылыми ізденістермен негізделген. Сонымен қатар материал, тауар (шығарылған өнім), технологиялық үдеріс, құжат айналымы, ұйым құрылымы, шикізаттар мен материалдар көздеріне, басқару стилі мен әдістеріне, өткізу нарығы және инновацияларды өмірге әкелетін т.б. жағдайларға бағытталған жоспарлы мақсатқа сай кешенді іс-әрекеттермен түсіндіріледі. Инновациялық қызмет кәсіпорында өтетін барлық инновациялық үдерісті құрайды. </a:t>
            </a:r>
            <a:endParaRPr lang="ru-RU" sz="3000" dirty="0">
              <a:latin typeface="Times New Roman" pitchFamily="18" charset="0"/>
              <a:cs typeface="Times New Roman" pitchFamily="18" charset="0"/>
            </a:endParaRPr>
          </a:p>
          <a:p>
            <a:pPr algn="just"/>
            <a:r>
              <a:rPr lang="kk-KZ" sz="3000" dirty="0" smtClean="0">
                <a:latin typeface="Times New Roman" pitchFamily="18" charset="0"/>
                <a:cs typeface="Times New Roman" pitchFamily="18" charset="0"/>
              </a:rPr>
              <a:t>		Экономикалық </a:t>
            </a:r>
            <a:r>
              <a:rPr lang="kk-KZ" sz="3000" dirty="0">
                <a:latin typeface="Times New Roman" pitchFamily="18" charset="0"/>
                <a:cs typeface="Times New Roman" pitchFamily="18" charset="0"/>
              </a:rPr>
              <a:t>ғылымда екі түсінік – «инновациялық қызмет» және «инновациялық үдерістің» түсініктерінің негіздеріне әртүрлі көзқарас қырынан сипатталатын бір құбылыстың жататыны анық.</a:t>
            </a:r>
            <a:endParaRPr lang="ru-RU" sz="3000" dirty="0">
              <a:latin typeface="Times New Roman" pitchFamily="18" charset="0"/>
              <a:cs typeface="Times New Roman" pitchFamily="18" charset="0"/>
            </a:endParaRPr>
          </a:p>
          <a:p>
            <a:endParaRPr lang="ru-RU" dirty="0"/>
          </a:p>
        </p:txBody>
      </p:sp>
      <p:pic>
        <p:nvPicPr>
          <p:cNvPr id="4" name="Picture 4" descr="cif9"/>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8450461" y="74872"/>
            <a:ext cx="571500"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40197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
            </a:r>
            <a:br>
              <a:rPr lang="kk-KZ" dirty="0" smtClean="0"/>
            </a:br>
            <a:endParaRPr lang="ru-RU" dirty="0"/>
          </a:p>
        </p:txBody>
      </p:sp>
      <p:sp>
        <p:nvSpPr>
          <p:cNvPr id="3" name="Объект 2"/>
          <p:cNvSpPr>
            <a:spLocks noGrp="1"/>
          </p:cNvSpPr>
          <p:nvPr>
            <p:ph idx="1"/>
          </p:nvPr>
        </p:nvSpPr>
        <p:spPr>
          <a:xfrm>
            <a:off x="539552" y="476672"/>
            <a:ext cx="8136904" cy="5904656"/>
          </a:xfrm>
        </p:spPr>
        <p:txBody>
          <a:bodyPr>
            <a:normAutofit fontScale="92500" lnSpcReduction="20000"/>
          </a:bodyPr>
          <a:lstStyle/>
          <a:p>
            <a:pPr algn="just"/>
            <a:endParaRPr lang="kk-KZ" dirty="0" smtClean="0"/>
          </a:p>
          <a:p>
            <a:pPr algn="just"/>
            <a:r>
              <a:rPr lang="kk-KZ" sz="2600" dirty="0" smtClean="0">
                <a:solidFill>
                  <a:srgbClr val="002060"/>
                </a:solidFill>
                <a:latin typeface="Times New Roman" pitchFamily="18" charset="0"/>
                <a:cs typeface="Times New Roman" pitchFamily="18" charset="0"/>
              </a:rPr>
              <a:t>		«</a:t>
            </a:r>
            <a:r>
              <a:rPr lang="kk-KZ" sz="2600" dirty="0">
                <a:solidFill>
                  <a:srgbClr val="002060"/>
                </a:solidFill>
                <a:latin typeface="Times New Roman" pitchFamily="18" charset="0"/>
                <a:cs typeface="Times New Roman" pitchFamily="18" charset="0"/>
              </a:rPr>
              <a:t>Инновациялық қызметті мемлекеттік қолдау туралы» Қазақстан Республикасының Заңында инновациялық қызмет – инновациялық жобаны іске асыруға бағытталған қызмет, ал инновациялық жоба - инновацияларды енгізуге бағытталған және инвестицияларды көздейтін, сондай-ақ белгілі бір уақыт мерзімі ішінде іске асырылатын және аяқталған сипаты бар іс-шаралар кешені.</a:t>
            </a:r>
            <a:endParaRPr lang="ru-RU" sz="2600" dirty="0">
              <a:solidFill>
                <a:srgbClr val="002060"/>
              </a:solidFill>
              <a:latin typeface="Times New Roman" pitchFamily="18" charset="0"/>
              <a:cs typeface="Times New Roman" pitchFamily="18" charset="0"/>
            </a:endParaRPr>
          </a:p>
          <a:p>
            <a:pPr algn="just"/>
            <a:r>
              <a:rPr lang="kk-KZ" sz="2600" dirty="0" smtClean="0">
                <a:solidFill>
                  <a:srgbClr val="002060"/>
                </a:solidFill>
                <a:latin typeface="Times New Roman" pitchFamily="18" charset="0"/>
                <a:cs typeface="Times New Roman" pitchFamily="18" charset="0"/>
              </a:rPr>
              <a:t>		Инновациялардың </a:t>
            </a:r>
            <a:r>
              <a:rPr lang="kk-KZ" sz="2600" dirty="0">
                <a:solidFill>
                  <a:srgbClr val="002060"/>
                </a:solidFill>
                <a:latin typeface="Times New Roman" pitchFamily="18" charset="0"/>
                <a:cs typeface="Times New Roman" pitchFamily="18" charset="0"/>
              </a:rPr>
              <a:t>қызмет түрі ретіндегі анықтамасын кеңірек ашып қарастырайық. </a:t>
            </a:r>
            <a:endParaRPr lang="ru-RU" sz="2600" dirty="0">
              <a:solidFill>
                <a:srgbClr val="002060"/>
              </a:solidFill>
              <a:latin typeface="Times New Roman" pitchFamily="18" charset="0"/>
              <a:cs typeface="Times New Roman" pitchFamily="18" charset="0"/>
            </a:endParaRPr>
          </a:p>
          <a:p>
            <a:pPr algn="just"/>
            <a:r>
              <a:rPr lang="kk-KZ" sz="2600" dirty="0" smtClean="0">
                <a:solidFill>
                  <a:srgbClr val="002060"/>
                </a:solidFill>
                <a:latin typeface="Times New Roman" pitchFamily="18" charset="0"/>
                <a:cs typeface="Times New Roman" pitchFamily="18" charset="0"/>
              </a:rPr>
              <a:t>		Инновацияларды </a:t>
            </a:r>
            <a:r>
              <a:rPr lang="kk-KZ" sz="2600" dirty="0">
                <a:solidFill>
                  <a:srgbClr val="002060"/>
                </a:solidFill>
                <a:latin typeface="Times New Roman" pitchFamily="18" charset="0"/>
                <a:cs typeface="Times New Roman" pitchFamily="18" charset="0"/>
              </a:rPr>
              <a:t>жоспарлау кәсіпорын жоспарларын жүзеге асыру үшін мақсаттар мен міндеттердің тек уақыттық шектеріне байланысты уақытылы және толық көлемде туындауы, құрылуы, пайдалануы және жойылуы тиіс. Инновациялық қызметтің мақсатқа сай жүзеге асырылу қажеттігі кез-келген кәсіпорындардың белгілі бір мақсатпен қызмет етуінен туады.</a:t>
            </a:r>
            <a:endParaRPr lang="ru-RU" sz="2600" dirty="0">
              <a:solidFill>
                <a:srgbClr val="002060"/>
              </a:solidFill>
              <a:latin typeface="Times New Roman" pitchFamily="18" charset="0"/>
              <a:cs typeface="Times New Roman" pitchFamily="18" charset="0"/>
            </a:endParaRPr>
          </a:p>
          <a:p>
            <a:endParaRPr lang="ru-RU" dirty="0"/>
          </a:p>
        </p:txBody>
      </p:sp>
      <p:pic>
        <p:nvPicPr>
          <p:cNvPr id="4" name="Picture 4" descr="43"/>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125" y="132104"/>
            <a:ext cx="1323975"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80999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
            </a:r>
            <a:br>
              <a:rPr lang="kk-KZ" dirty="0" smtClean="0"/>
            </a:br>
            <a:endParaRPr lang="ru-RU" dirty="0"/>
          </a:p>
        </p:txBody>
      </p:sp>
      <p:sp>
        <p:nvSpPr>
          <p:cNvPr id="3" name="Объект 2"/>
          <p:cNvSpPr>
            <a:spLocks noGrp="1"/>
          </p:cNvSpPr>
          <p:nvPr>
            <p:ph idx="1"/>
          </p:nvPr>
        </p:nvSpPr>
        <p:spPr>
          <a:xfrm>
            <a:off x="0" y="476672"/>
            <a:ext cx="8676456" cy="5976664"/>
          </a:xfrm>
        </p:spPr>
        <p:txBody>
          <a:bodyPr>
            <a:normAutofit fontScale="92500" lnSpcReduction="10000"/>
          </a:bodyPr>
          <a:lstStyle/>
          <a:p>
            <a:pPr algn="just"/>
            <a:r>
              <a:rPr lang="kk-KZ" sz="2000" dirty="0" smtClean="0">
                <a:latin typeface="Times New Roman" pitchFamily="18" charset="0"/>
                <a:cs typeface="Times New Roman" pitchFamily="18" charset="0"/>
              </a:rPr>
              <a:t>		Инновациялардың </a:t>
            </a:r>
            <a:r>
              <a:rPr lang="kk-KZ" sz="2000" dirty="0">
                <a:latin typeface="Times New Roman" pitchFamily="18" charset="0"/>
                <a:cs typeface="Times New Roman" pitchFamily="18" charset="0"/>
              </a:rPr>
              <a:t>кешенділігі бизнес элементтерінің (материал, тауар, стиль технологиясы мен басқару әдісі, өткізу нарығы) тек бір элементіне ғана қатысты емес екендігінде, яғни инновациялық үдерісті ұйымдастыру барлық инновациялардың кәсіпорынның барлық қызметі арқылы жүріп өтетіндігін айқындайды.</a:t>
            </a:r>
            <a:endParaRPr lang="ru-RU" sz="2000" dirty="0">
              <a:latin typeface="Times New Roman" pitchFamily="18" charset="0"/>
              <a:cs typeface="Times New Roman" pitchFamily="18" charset="0"/>
            </a:endParaRPr>
          </a:p>
          <a:p>
            <a:pPr algn="just"/>
            <a:r>
              <a:rPr lang="kk-KZ" sz="2000" dirty="0" smtClean="0">
                <a:latin typeface="Times New Roman" pitchFamily="18" charset="0"/>
                <a:cs typeface="Times New Roman" pitchFamily="18" charset="0"/>
              </a:rPr>
              <a:t>		Инновациялар </a:t>
            </a:r>
            <a:r>
              <a:rPr lang="kk-KZ" sz="2000" dirty="0">
                <a:latin typeface="Times New Roman" pitchFamily="18" charset="0"/>
                <a:cs typeface="Times New Roman" pitchFamily="18" charset="0"/>
              </a:rPr>
              <a:t>қолдағы материалды-техникалық базада жүзеге асырылады, бұл кәсіпорынның негізгі қорларының физикалық және моральды тозығы жетіп отырса да, бір жағынан кәсіпорынның өмірлік циклы үнемі инновацияларды іздеу, құру, жүзеге асырудың тұрақты үдерісін құрайды. Екінші жағынан, құрал-жабдықтарды ауыстыру үдерісі инертті болып табылады. Сондықтан технологияға қатысты және барлық негізгі қорларды немесе оның бір бөлігін ауыстырумен байланысты инновациялар қолданыстағы материалды-техникалық базадан басталады, себебі осы инновацияларды құру және жүзеге асырудың бастапқы сатысында кәсіпорынның ұйымдық құрылымына, оның дәстүріне, кадрлық саясатына, экономикалық көрсеткіштеріне, клиенттер құрамы мен құрылымына, т.б. қатысты дайындық жұмыстар, өзгерістер жүреді, содан кейін құрал-жабдықтарды ауыстыру жұмыстарына көшеді. Сонымен қатар бір мезгілде қолдағы материалдық-техникалық база өндірістік үдерістің жаңа құрал-жабдықтарды іске қосу мен енгізуге дейін үздіксіздігін қамтамасыз етеді.</a:t>
            </a:r>
            <a:endParaRPr lang="ru-RU" sz="2000" dirty="0">
              <a:latin typeface="Times New Roman" pitchFamily="18" charset="0"/>
              <a:cs typeface="Times New Roman" pitchFamily="18" charset="0"/>
            </a:endParaRPr>
          </a:p>
          <a:p>
            <a:endParaRPr lang="ru-RU" dirty="0"/>
          </a:p>
        </p:txBody>
      </p:sp>
      <p:pic>
        <p:nvPicPr>
          <p:cNvPr id="4" name="Picture 23" descr="booc002"/>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084168" y="6165304"/>
            <a:ext cx="936104" cy="936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879118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Углы">
  <a:themeElements>
    <a:clrScheme name="Углы">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Углы">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Углы">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38</TotalTime>
  <Words>41</Words>
  <Application>Microsoft Office PowerPoint</Application>
  <PresentationFormat>Экран (4:3)</PresentationFormat>
  <Paragraphs>45</Paragraphs>
  <Slides>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9</vt:i4>
      </vt:variant>
    </vt:vector>
  </HeadingPairs>
  <TitlesOfParts>
    <vt:vector size="10" baseType="lpstr">
      <vt:lpstr>Углы</vt:lpstr>
      <vt:lpstr>ҒЗТКЖ ШЫҒЫСТАР</vt:lpstr>
      <vt:lpstr>Лекция мақсаты: </vt:lpstr>
      <vt:lpstr>ҒЗТКЖ жұмсалатын шығыстардың мәні. </vt:lpstr>
      <vt:lpstr> </vt:lpstr>
      <vt:lpstr> </vt:lpstr>
      <vt:lpstr> </vt:lpstr>
      <vt:lpstr> </vt:lpstr>
      <vt:lpstr> </vt:lpstr>
      <vt:lpstr>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ҒЗТКЖ ШЫҒЫСТАР</dc:title>
  <dc:creator>Аяулым</dc:creator>
  <cp:lastModifiedBy>User</cp:lastModifiedBy>
  <cp:revision>5</cp:revision>
  <dcterms:created xsi:type="dcterms:W3CDTF">2015-12-21T18:29:50Z</dcterms:created>
  <dcterms:modified xsi:type="dcterms:W3CDTF">2015-12-21T19:18:09Z</dcterms:modified>
</cp:coreProperties>
</file>