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9" r:id="rId1"/>
  </p:sldMasterIdLst>
  <p:notesMasterIdLst>
    <p:notesMasterId r:id="rId2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669088" cy="9820275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14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sldNum" idx="12"/>
          </p:nvPr>
        </p:nvSpPr>
        <p:spPr>
          <a:xfrm>
            <a:off x="3778250" y="9328150"/>
            <a:ext cx="2889250" cy="490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889250" cy="490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5"/>
          <p:cNvSpPr txBox="1">
            <a:spLocks noGrp="1"/>
          </p:cNvSpPr>
          <p:nvPr>
            <p:ph type="dt" idx="10"/>
          </p:nvPr>
        </p:nvSpPr>
        <p:spPr>
          <a:xfrm>
            <a:off x="3778250" y="0"/>
            <a:ext cx="2889250" cy="490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" name="Shape 6"/>
          <p:cNvSpPr>
            <a:spLocks noGrp="1" noRot="1" noChangeAspect="1"/>
          </p:cNvSpPr>
          <p:nvPr>
            <p:ph type="sldImg" idx="3"/>
          </p:nvPr>
        </p:nvSpPr>
        <p:spPr>
          <a:xfrm>
            <a:off x="879475" y="736600"/>
            <a:ext cx="4910137" cy="3683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666750" y="4664075"/>
            <a:ext cx="5335587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ftr" idx="11"/>
          </p:nvPr>
        </p:nvSpPr>
        <p:spPr>
          <a:xfrm>
            <a:off x="0" y="9328150"/>
            <a:ext cx="2889250" cy="490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ldNum" idx="4"/>
          </p:nvPr>
        </p:nvSpPr>
        <p:spPr>
          <a:xfrm>
            <a:off x="3778250" y="9328150"/>
            <a:ext cx="2889250" cy="490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666750" y="4664075"/>
            <a:ext cx="5335587" cy="4419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Shape 31"/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6600"/>
            <a:ext cx="4910138" cy="3683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666750" y="4664075"/>
            <a:ext cx="5335587" cy="4419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Shape 37"/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6600"/>
            <a:ext cx="4910138" cy="3683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666750" y="4664075"/>
            <a:ext cx="5335587" cy="4419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Shape 43"/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6600"/>
            <a:ext cx="4910138" cy="3683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666750" y="4664075"/>
            <a:ext cx="5335587" cy="4419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6600"/>
            <a:ext cx="4910138" cy="3683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666750" y="4664075"/>
            <a:ext cx="5335587" cy="4419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Shape 56"/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6600"/>
            <a:ext cx="4910138" cy="3683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666750" y="4664075"/>
            <a:ext cx="5335587" cy="4419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6600"/>
            <a:ext cx="4910138" cy="3683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666750" y="4664075"/>
            <a:ext cx="5335587" cy="4419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6600"/>
            <a:ext cx="4910138" cy="3683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66750" y="4664075"/>
            <a:ext cx="5335587" cy="4419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6600"/>
            <a:ext cx="4910138" cy="3683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666750" y="4664075"/>
            <a:ext cx="5335587" cy="4419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Shape 97"/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6600"/>
            <a:ext cx="4910138" cy="3683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66750" y="4664075"/>
            <a:ext cx="5335587" cy="4419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Shape 107"/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6600"/>
            <a:ext cx="4910138" cy="3683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666750" y="4664075"/>
            <a:ext cx="5335587" cy="4419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6600"/>
            <a:ext cx="4910138" cy="3683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66750" y="4664075"/>
            <a:ext cx="5335587" cy="4419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6600"/>
            <a:ext cx="4910138" cy="3683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66750" y="4664075"/>
            <a:ext cx="5335587" cy="4419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6600"/>
            <a:ext cx="4910138" cy="3683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66750" y="4664075"/>
            <a:ext cx="5335587" cy="4419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Shape 132"/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6600"/>
            <a:ext cx="4910138" cy="3683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666750" y="4664075"/>
            <a:ext cx="5335587" cy="4419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Shape 139"/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6600"/>
            <a:ext cx="4910138" cy="3683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666750" y="4664075"/>
            <a:ext cx="5335587" cy="4419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Shape 145"/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6600"/>
            <a:ext cx="4910138" cy="3683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666750" y="4664075"/>
            <a:ext cx="5335587" cy="4419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Shape 151"/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6600"/>
            <a:ext cx="4910138" cy="3683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66750" y="4664075"/>
            <a:ext cx="5335587" cy="4419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Shape 157"/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6600"/>
            <a:ext cx="4910138" cy="3683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transition spd="slow"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  <p:sp>
        <p:nvSpPr>
          <p:cNvPr id="34" name="Shape 34"/>
          <p:cNvSpPr txBox="1"/>
          <p:nvPr/>
        </p:nvSpPr>
        <p:spPr>
          <a:xfrm>
            <a:off x="0" y="1752600"/>
            <a:ext cx="9144000" cy="3503612"/>
          </a:xfrm>
          <a:prstGeom prst="rect">
            <a:avLst/>
          </a:prstGeom>
          <a:gradFill>
            <a:gsLst>
              <a:gs pos="0">
                <a:srgbClr val="BBE0E3">
                  <a:alpha val="74901"/>
                </a:srgbClr>
              </a:gs>
              <a:gs pos="50000">
                <a:srgbClr val="66FF33"/>
              </a:gs>
              <a:gs pos="100000">
                <a:srgbClr val="BBE0E3">
                  <a:alpha val="74901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Точное земледелие в настоящее время является одним из самых перспективных направлений в совершенствовании процесса производства растениеводческой продукции, повышения урожайности и снижения себестоимости.</a:t>
            </a:r>
            <a:endParaRPr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  <p:sp>
        <p:nvSpPr>
          <p:cNvPr id="40" name="Shape 40"/>
          <p:cNvSpPr txBox="1"/>
          <p:nvPr/>
        </p:nvSpPr>
        <p:spPr>
          <a:xfrm>
            <a:off x="0" y="1066800"/>
            <a:ext cx="9144000" cy="4446587"/>
          </a:xfrm>
          <a:prstGeom prst="rect">
            <a:avLst/>
          </a:prstGeom>
          <a:gradFill>
            <a:gsLst>
              <a:gs pos="0">
                <a:srgbClr val="BBE0E3">
                  <a:alpha val="74901"/>
                </a:srgbClr>
              </a:gs>
              <a:gs pos="50000">
                <a:srgbClr val="66FF33"/>
              </a:gs>
              <a:gs pos="100000">
                <a:srgbClr val="BBE0E3">
                  <a:alpha val="74901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 sz="2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2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Появление технологии точного земледелия связано с развитием электронно-вычислительной техники, геоинформационных технологий (ГИС), глобальной системы позиционирования. Суть технологии точного земледелия заключается в том, что все полевые операции, такие как посев, внесение удобрений, обработка средствами защиты растений (СРЗ) должны быть дифференцированы не только по полям и во времени, но и в пределах конкретного контура. Почвенное плодородие, содержание минеральных веществ в пахотном слое неоднородны даже в пределах отдельного контура, поэтому применение технологии дифференцированной обработки почвы могло бы помочь в рациональном использовании ресурсов и повышении урожайности.</a:t>
            </a:r>
            <a:r>
              <a:rPr lang="en-US" sz="2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  <p:sp>
        <p:nvSpPr>
          <p:cNvPr id="46" name="Shape 46"/>
          <p:cNvSpPr txBox="1"/>
          <p:nvPr/>
        </p:nvSpPr>
        <p:spPr>
          <a:xfrm>
            <a:off x="0" y="0"/>
            <a:ext cx="9144000" cy="579437"/>
          </a:xfrm>
          <a:prstGeom prst="rect">
            <a:avLst/>
          </a:prstGeom>
          <a:gradFill>
            <a:gsLst>
              <a:gs pos="0">
                <a:srgbClr val="BBE0E3">
                  <a:alpha val="74901"/>
                </a:srgbClr>
              </a:gs>
              <a:gs pos="50000">
                <a:srgbClr val="66FF33"/>
              </a:gs>
              <a:gs pos="100000">
                <a:srgbClr val="BBE0E3">
                  <a:alpha val="74901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Поле обработанное без GPS</a:t>
            </a: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  <p:pic>
        <p:nvPicPr>
          <p:cNvPr id="52" name="Shape 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19400" y="1219200"/>
            <a:ext cx="3270250" cy="2360612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Shape 53"/>
          <p:cNvSpPr txBox="1"/>
          <p:nvPr/>
        </p:nvSpPr>
        <p:spPr>
          <a:xfrm>
            <a:off x="0" y="0"/>
            <a:ext cx="9144000" cy="579437"/>
          </a:xfrm>
          <a:prstGeom prst="rect">
            <a:avLst/>
          </a:prstGeom>
          <a:gradFill>
            <a:gsLst>
              <a:gs pos="0">
                <a:srgbClr val="BBE0E3">
                  <a:alpha val="74901"/>
                </a:srgbClr>
              </a:gs>
              <a:gs pos="50000">
                <a:srgbClr val="66FF33"/>
              </a:gs>
              <a:gs pos="100000">
                <a:srgbClr val="BBE0E3">
                  <a:alpha val="74901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Поле, обработанное с применением GPS</a:t>
            </a: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  <p:sp>
        <p:nvSpPr>
          <p:cNvPr id="59" name="Shape 59"/>
          <p:cNvSpPr txBox="1"/>
          <p:nvPr/>
        </p:nvSpPr>
        <p:spPr>
          <a:xfrm>
            <a:off x="0" y="5213350"/>
            <a:ext cx="9144000" cy="1616075"/>
          </a:xfrm>
          <a:prstGeom prst="rect">
            <a:avLst/>
          </a:prstGeom>
          <a:gradFill>
            <a:gsLst>
              <a:gs pos="0">
                <a:srgbClr val="BBE0E3">
                  <a:alpha val="74901"/>
                </a:srgbClr>
              </a:gs>
              <a:gs pos="50000">
                <a:srgbClr val="66FF33"/>
              </a:gs>
              <a:gs pos="100000">
                <a:srgbClr val="BBE0E3">
                  <a:alpha val="74901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Территория Среднего Урала отличается большим разнообразием как элементов рельефа, так и почвенно-климатических условий. Только в Свердловской области выделено более десяти основных типов почв, существенно различающихся по гранулометрическому составу, водно-физическим и агрохимическим свойствам. </a:t>
            </a:r>
            <a:endParaRPr/>
          </a:p>
        </p:txBody>
      </p:sp>
      <p:pic>
        <p:nvPicPr>
          <p:cNvPr id="60" name="Shape 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76200" y="838200"/>
            <a:ext cx="9372600" cy="4465637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Shape 61"/>
          <p:cNvSpPr txBox="1"/>
          <p:nvPr/>
        </p:nvSpPr>
        <p:spPr>
          <a:xfrm>
            <a:off x="0" y="0"/>
            <a:ext cx="9144000" cy="946150"/>
          </a:xfrm>
          <a:prstGeom prst="rect">
            <a:avLst/>
          </a:prstGeom>
          <a:gradFill>
            <a:gsLst>
              <a:gs pos="0">
                <a:srgbClr val="BBE0E3">
                  <a:alpha val="49803"/>
                </a:srgbClr>
              </a:gs>
              <a:gs pos="50000">
                <a:srgbClr val="66FF33"/>
              </a:gs>
              <a:gs pos="100000">
                <a:srgbClr val="BBE0E3">
                  <a:alpha val="49803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Почвенный покров пахотного фонда Свердловской области</a:t>
            </a:r>
            <a:endParaRPr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  <p:sp>
        <p:nvSpPr>
          <p:cNvPr id="67" name="Shape 67"/>
          <p:cNvSpPr txBox="1"/>
          <p:nvPr/>
        </p:nvSpPr>
        <p:spPr>
          <a:xfrm>
            <a:off x="0" y="0"/>
            <a:ext cx="9144000" cy="1190625"/>
          </a:xfrm>
          <a:prstGeom prst="rect">
            <a:avLst/>
          </a:prstGeom>
          <a:gradFill>
            <a:gsLst>
              <a:gs pos="0">
                <a:srgbClr val="BBE0E3">
                  <a:alpha val="74901"/>
                </a:srgbClr>
              </a:gs>
              <a:gs pos="50000">
                <a:srgbClr val="66FF33"/>
              </a:gs>
              <a:gs pos="100000">
                <a:srgbClr val="BBE0E3">
                  <a:alpha val="74901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Даже в пределах небольшого контура пахотных угодий (не более 5-10 га) может быть выделено несколько более мелких участков, существенно различающихся по содержанию гумуса, механическому составу и содержанию основных питательных веществ.</a:t>
            </a:r>
            <a:endParaRPr/>
          </a:p>
        </p:txBody>
      </p:sp>
      <p:pic>
        <p:nvPicPr>
          <p:cNvPr id="68" name="Shape 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86200" y="5105400"/>
            <a:ext cx="1520825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Shape 6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28800" y="2971800"/>
            <a:ext cx="1520825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Shape 7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58000" y="3810000"/>
            <a:ext cx="1520825" cy="17526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Shape 71"/>
          <p:cNvSpPr txBox="1"/>
          <p:nvPr/>
        </p:nvSpPr>
        <p:spPr>
          <a:xfrm>
            <a:off x="2590800" y="4343400"/>
            <a:ext cx="685800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Азот</a:t>
            </a:r>
            <a:endParaRPr/>
          </a:p>
        </p:txBody>
      </p:sp>
      <p:sp>
        <p:nvSpPr>
          <p:cNvPr id="72" name="Shape 72"/>
          <p:cNvSpPr txBox="1"/>
          <p:nvPr/>
        </p:nvSpPr>
        <p:spPr>
          <a:xfrm>
            <a:off x="4343400" y="6521450"/>
            <a:ext cx="1066800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Фосфор</a:t>
            </a:r>
            <a:endParaRPr/>
          </a:p>
        </p:txBody>
      </p:sp>
      <p:sp>
        <p:nvSpPr>
          <p:cNvPr id="73" name="Shape 73"/>
          <p:cNvSpPr txBox="1"/>
          <p:nvPr/>
        </p:nvSpPr>
        <p:spPr>
          <a:xfrm>
            <a:off x="7543800" y="5181600"/>
            <a:ext cx="838200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Калий</a:t>
            </a:r>
            <a:endParaRPr/>
          </a:p>
        </p:txBody>
      </p:sp>
      <p:sp>
        <p:nvSpPr>
          <p:cNvPr id="74" name="Shape 74"/>
          <p:cNvSpPr/>
          <p:nvPr/>
        </p:nvSpPr>
        <p:spPr>
          <a:xfrm rot="10800000">
            <a:off x="3657600" y="4191000"/>
            <a:ext cx="7620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FF33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Shape 75"/>
          <p:cNvSpPr/>
          <p:nvPr/>
        </p:nvSpPr>
        <p:spPr>
          <a:xfrm>
            <a:off x="5943600" y="3962400"/>
            <a:ext cx="7620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FF33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Shape 76"/>
          <p:cNvSpPr/>
          <p:nvPr/>
        </p:nvSpPr>
        <p:spPr>
          <a:xfrm rot="5400000">
            <a:off x="5029200" y="4648200"/>
            <a:ext cx="5334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FF33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  <p:pic>
        <p:nvPicPr>
          <p:cNvPr id="82" name="Shape 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53243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Shape 83"/>
          <p:cNvSpPr txBox="1"/>
          <p:nvPr/>
        </p:nvSpPr>
        <p:spPr>
          <a:xfrm>
            <a:off x="3810000" y="381000"/>
            <a:ext cx="5105400" cy="1552575"/>
          </a:xfrm>
          <a:prstGeom prst="rect">
            <a:avLst/>
          </a:prstGeom>
          <a:gradFill>
            <a:gsLst>
              <a:gs pos="0">
                <a:srgbClr val="BBE0E3">
                  <a:alpha val="74901"/>
                </a:srgbClr>
              </a:gs>
              <a:gs pos="50000">
                <a:srgbClr val="66FF33"/>
              </a:gs>
              <a:gs pos="100000">
                <a:srgbClr val="BBE0E3">
                  <a:alpha val="74901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Более половины сельскохозяйственных земель Свердловской области подвержены водной эрозии.</a:t>
            </a:r>
            <a:endParaRPr/>
          </a:p>
        </p:txBody>
      </p:sp>
      <p:sp>
        <p:nvSpPr>
          <p:cNvPr id="84" name="Shape 84"/>
          <p:cNvSpPr txBox="1"/>
          <p:nvPr/>
        </p:nvSpPr>
        <p:spPr>
          <a:xfrm>
            <a:off x="4953000" y="5943600"/>
            <a:ext cx="3962400" cy="720725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Почвенно-эрозионная карта Свердловской области</a:t>
            </a:r>
            <a:endParaRPr/>
          </a:p>
        </p:txBody>
      </p:sp>
      <p:pic>
        <p:nvPicPr>
          <p:cNvPr id="85" name="Shape 8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62600" y="2971800"/>
            <a:ext cx="3238500" cy="173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/>
          </a:p>
        </p:txBody>
      </p:sp>
      <p:pic>
        <p:nvPicPr>
          <p:cNvPr id="91" name="Shape 9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53243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Shape 92"/>
          <p:cNvSpPr txBox="1"/>
          <p:nvPr/>
        </p:nvSpPr>
        <p:spPr>
          <a:xfrm>
            <a:off x="3810000" y="381000"/>
            <a:ext cx="5105400" cy="1552575"/>
          </a:xfrm>
          <a:prstGeom prst="rect">
            <a:avLst/>
          </a:prstGeom>
          <a:gradFill>
            <a:gsLst>
              <a:gs pos="0">
                <a:srgbClr val="BBE0E3">
                  <a:alpha val="74901"/>
                </a:srgbClr>
              </a:gs>
              <a:gs pos="50000">
                <a:srgbClr val="66FF33"/>
              </a:gs>
              <a:gs pos="100000">
                <a:srgbClr val="BBE0E3">
                  <a:alpha val="74901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Более половины сельскохозяйственных земель Свердловской области подвержены водной эрозии.</a:t>
            </a:r>
            <a:endParaRPr/>
          </a:p>
        </p:txBody>
      </p:sp>
      <p:sp>
        <p:nvSpPr>
          <p:cNvPr id="93" name="Shape 93"/>
          <p:cNvSpPr txBox="1"/>
          <p:nvPr/>
        </p:nvSpPr>
        <p:spPr>
          <a:xfrm>
            <a:off x="4953000" y="5943600"/>
            <a:ext cx="3962400" cy="720725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Почвенно-эрозионная карта Свердловской области</a:t>
            </a:r>
            <a:endParaRPr/>
          </a:p>
        </p:txBody>
      </p:sp>
      <p:pic>
        <p:nvPicPr>
          <p:cNvPr id="94" name="Shape 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62600" y="2971800"/>
            <a:ext cx="3238500" cy="173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/>
          </a:p>
        </p:txBody>
      </p:sp>
      <p:pic>
        <p:nvPicPr>
          <p:cNvPr id="100" name="Shape 1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6070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Shape 101"/>
          <p:cNvSpPr txBox="1"/>
          <p:nvPr/>
        </p:nvSpPr>
        <p:spPr>
          <a:xfrm>
            <a:off x="4114800" y="152400"/>
            <a:ext cx="4953000" cy="2403475"/>
          </a:xfrm>
          <a:prstGeom prst="rect">
            <a:avLst/>
          </a:prstGeom>
          <a:gradFill>
            <a:gsLst>
              <a:gs pos="0">
                <a:srgbClr val="BBE0E3">
                  <a:alpha val="74901"/>
                </a:srgbClr>
              </a:gs>
              <a:gs pos="50000">
                <a:srgbClr val="66FF33"/>
              </a:gs>
              <a:gs pos="100000">
                <a:srgbClr val="BBE0E3">
                  <a:alpha val="74901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en-US" sz="19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связи с пестротой почвенного покрова на Среднем Урале применение элементов технологии точного земледелия может дать ощутимый экономический эффект, связанный с повышением урожайности, рациональным использованием удобрений, СЗР и др.</a:t>
            </a:r>
            <a:r>
              <a:rPr lang="en-US" sz="19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02" name="Shape 102"/>
          <p:cNvSpPr txBox="1"/>
          <p:nvPr/>
        </p:nvSpPr>
        <p:spPr>
          <a:xfrm>
            <a:off x="5181600" y="5715000"/>
            <a:ext cx="3810000" cy="1025525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Схема агропочвенного районирования Свердловской области</a:t>
            </a:r>
            <a:endParaRPr/>
          </a:p>
        </p:txBody>
      </p:sp>
      <p:pic>
        <p:nvPicPr>
          <p:cNvPr id="103" name="Shape 10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91200" y="3810000"/>
            <a:ext cx="2520950" cy="155257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Shape 104"/>
          <p:cNvSpPr txBox="1"/>
          <p:nvPr/>
        </p:nvSpPr>
        <p:spPr>
          <a:xfrm>
            <a:off x="5105400" y="3124200"/>
            <a:ext cx="38862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Агропочвенные районы Свердловской области:</a:t>
            </a:r>
            <a:endParaRPr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/>
          </a:p>
        </p:txBody>
      </p:sp>
      <p:sp>
        <p:nvSpPr>
          <p:cNvPr id="110" name="Shape 110"/>
          <p:cNvSpPr txBox="1"/>
          <p:nvPr/>
        </p:nvSpPr>
        <p:spPr>
          <a:xfrm>
            <a:off x="0" y="0"/>
            <a:ext cx="9144000" cy="946150"/>
          </a:xfrm>
          <a:prstGeom prst="rect">
            <a:avLst/>
          </a:prstGeom>
          <a:gradFill>
            <a:gsLst>
              <a:gs pos="0">
                <a:srgbClr val="BBE0E3">
                  <a:alpha val="74901"/>
                </a:srgbClr>
              </a:gs>
              <a:gs pos="50000">
                <a:srgbClr val="66FF33"/>
              </a:gs>
              <a:gs pos="100000">
                <a:srgbClr val="BBE0E3">
                  <a:alpha val="74901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Плюсы использования технологии точного вождения</a:t>
            </a:r>
            <a:endParaRPr/>
          </a:p>
        </p:txBody>
      </p:sp>
      <p:sp>
        <p:nvSpPr>
          <p:cNvPr id="111" name="Shape 111"/>
          <p:cNvSpPr txBox="1"/>
          <p:nvPr/>
        </p:nvSpPr>
        <p:spPr>
          <a:xfrm>
            <a:off x="0" y="1295400"/>
            <a:ext cx="9144000" cy="4511675"/>
          </a:xfrm>
          <a:prstGeom prst="rect">
            <a:avLst/>
          </a:prstGeom>
          <a:gradFill>
            <a:gsLst>
              <a:gs pos="0">
                <a:srgbClr val="BBE0E3">
                  <a:alpha val="74901"/>
                </a:srgbClr>
              </a:gs>
              <a:gs pos="50000">
                <a:srgbClr val="66FF33"/>
              </a:gs>
              <a:gs pos="100000">
                <a:srgbClr val="BBE0E3">
                  <a:alpha val="74901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Возможность производить работы ночью и при любой видимости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Сокращение времени выполнения работ за счет быстрого и точного передвижения (увеличение производительности на 13-20%)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Увеличение производительности работ в 1,5-1,8 раза, за счет выполнения работ ночью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Минимизация уплотнения почвы и воздействие на окружающую среду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Избежание «перекрытий» 11% и «пропусков» 4% при обработке посевов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Сокращает затраты за счет параллельного вождения и минимизации перекрытий: химикаты, ГСМ (до 20% на гектар)</a:t>
            </a:r>
            <a:endParaRPr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/>
          </a:p>
        </p:txBody>
      </p:sp>
      <p:sp>
        <p:nvSpPr>
          <p:cNvPr id="117" name="Shape 117"/>
          <p:cNvSpPr txBox="1"/>
          <p:nvPr/>
        </p:nvSpPr>
        <p:spPr>
          <a:xfrm>
            <a:off x="0" y="990600"/>
            <a:ext cx="9144000" cy="4473575"/>
          </a:xfrm>
          <a:prstGeom prst="rect">
            <a:avLst/>
          </a:prstGeom>
          <a:gradFill>
            <a:gsLst>
              <a:gs pos="0">
                <a:srgbClr val="BBE0E3">
                  <a:alpha val="74901"/>
                </a:srgbClr>
              </a:gs>
              <a:gs pos="50000">
                <a:srgbClr val="66FF33"/>
              </a:gs>
              <a:gs pos="100000">
                <a:srgbClr val="BBE0E3">
                  <a:alpha val="74901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Опыт использования ГИС и GPS зарубежными и отечественными сельхозпроизводителями показывает, что экономический эффект от использования новой технологии составляет порядка 250 руб./га за счет ликвидации пропусков и перекрытий, а также рационального использования удобрений и СЗР на таких операциях как опрыскивание посевов и внесение минеральных удобрений. В Свердловской области зерновыми культурами ежегодно засевается 450 тыс. га площади. Применение технологии дифференцированной обработки может дать экономический эффект до 112 млн. руб. даже без учета увеличения урожайности.</a:t>
            </a:r>
            <a:endParaRPr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/>
          </a:p>
        </p:txBody>
      </p:sp>
      <p:sp>
        <p:nvSpPr>
          <p:cNvPr id="123" name="Shape 123"/>
          <p:cNvSpPr txBox="1"/>
          <p:nvPr/>
        </p:nvSpPr>
        <p:spPr>
          <a:xfrm>
            <a:off x="0" y="1676400"/>
            <a:ext cx="9144000" cy="2654300"/>
          </a:xfrm>
          <a:prstGeom prst="rect">
            <a:avLst/>
          </a:prstGeom>
          <a:gradFill>
            <a:gsLst>
              <a:gs pos="0">
                <a:srgbClr val="BBE0E3">
                  <a:alpha val="74901"/>
                </a:srgbClr>
              </a:gs>
              <a:gs pos="50000">
                <a:srgbClr val="66FF33"/>
              </a:gs>
              <a:gs pos="100000">
                <a:srgbClr val="BBE0E3">
                  <a:alpha val="74901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Для использования дифференцированной обработки почвы, внесения удобрений и обработки СЗР с учетом новой технологии необходимо провести агрохимическое обследование почв, составить электронные карты полей.</a:t>
            </a: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/>
          </a:p>
        </p:txBody>
      </p:sp>
      <p:sp>
        <p:nvSpPr>
          <p:cNvPr id="129" name="Shape 129"/>
          <p:cNvSpPr txBox="1"/>
          <p:nvPr/>
        </p:nvSpPr>
        <p:spPr>
          <a:xfrm>
            <a:off x="0" y="1676400"/>
            <a:ext cx="9144000" cy="2654300"/>
          </a:xfrm>
          <a:prstGeom prst="rect">
            <a:avLst/>
          </a:prstGeom>
          <a:gradFill>
            <a:gsLst>
              <a:gs pos="0">
                <a:srgbClr val="BBE0E3">
                  <a:alpha val="74901"/>
                </a:srgbClr>
              </a:gs>
              <a:gs pos="50000">
                <a:srgbClr val="66FF33"/>
              </a:gs>
              <a:gs pos="100000">
                <a:srgbClr val="BBE0E3">
                  <a:alpha val="74901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Для использования дифференцированной обработки почвы, внесения удобрений и обработки СЗР с учетом новой технологии необходимо провести агрохимическое обследование почв, составить электронные карты полей.</a:t>
            </a: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/>
          </a:p>
        </p:txBody>
      </p:sp>
      <p:sp>
        <p:nvSpPr>
          <p:cNvPr id="135" name="Shape 135"/>
          <p:cNvSpPr txBox="1"/>
          <p:nvPr/>
        </p:nvSpPr>
        <p:spPr>
          <a:xfrm>
            <a:off x="0" y="0"/>
            <a:ext cx="9372600" cy="1311275"/>
          </a:xfrm>
          <a:prstGeom prst="rect">
            <a:avLst/>
          </a:prstGeom>
          <a:gradFill>
            <a:gsLst>
              <a:gs pos="0">
                <a:srgbClr val="BBE0E3">
                  <a:alpha val="74901"/>
                </a:srgbClr>
              </a:gs>
              <a:gs pos="50000">
                <a:srgbClr val="66FF33"/>
              </a:gs>
              <a:gs pos="100000">
                <a:srgbClr val="BBE0E3">
                  <a:alpha val="74901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На основании данных обследования (содержание минеральных веществ, уровень урожайности, обмер границ полей) создается многослойная электронная карта, на которой отображаются все данные, имеющие привязку к почвенным контурам.         </a:t>
            </a:r>
            <a:endParaRPr/>
          </a:p>
        </p:txBody>
      </p:sp>
      <p:sp>
        <p:nvSpPr>
          <p:cNvPr id="136" name="Shape 136"/>
          <p:cNvSpPr txBox="1"/>
          <p:nvPr/>
        </p:nvSpPr>
        <p:spPr>
          <a:xfrm>
            <a:off x="0" y="4937125"/>
            <a:ext cx="9144000" cy="1920875"/>
          </a:xfrm>
          <a:prstGeom prst="rect">
            <a:avLst/>
          </a:prstGeom>
          <a:gradFill>
            <a:gsLst>
              <a:gs pos="0">
                <a:srgbClr val="BBE0E3">
                  <a:alpha val="74901"/>
                </a:srgbClr>
              </a:gs>
              <a:gs pos="50000">
                <a:srgbClr val="66FF33"/>
              </a:gs>
              <a:gs pos="100000">
                <a:srgbClr val="BBE0E3">
                  <a:alpha val="74901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Плюсами такой карты является то, что на ней можно разместить большое количество данных, дающих комплексную информацию о состоянии полей того или иного хозяйства. Слои электронной карты могут отображаться по отдельности и в любой комбинации, что облегчает поиск проблемных участков почвенных контуров.</a:t>
            </a:r>
            <a:endParaRPr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15</a:t>
            </a:fld>
            <a:endParaRPr/>
          </a:p>
        </p:txBody>
      </p:sp>
      <p:sp>
        <p:nvSpPr>
          <p:cNvPr id="142" name="Shape 142"/>
          <p:cNvSpPr txBox="1"/>
          <p:nvPr/>
        </p:nvSpPr>
        <p:spPr>
          <a:xfrm>
            <a:off x="0" y="5118100"/>
            <a:ext cx="9144000" cy="1739900"/>
          </a:xfrm>
          <a:prstGeom prst="rect">
            <a:avLst/>
          </a:prstGeom>
          <a:gradFill>
            <a:gsLst>
              <a:gs pos="0">
                <a:srgbClr val="BBE0E3">
                  <a:alpha val="74901"/>
                </a:srgbClr>
              </a:gs>
              <a:gs pos="50000">
                <a:srgbClr val="66FF33"/>
              </a:gs>
              <a:gs pos="100000">
                <a:srgbClr val="BBE0E3">
                  <a:alpha val="74901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Для работы по технологии дифференцированной обработки полей необходимо наличие специальной техники с бортовым компьютером и поддержкой системы GPS. Карта-задание записывается на бортовой компьютер агрегата, при движении по полю бортовой компьютер получает данные с GPS-приемника и руководствуясь картой-заданием автоматически управляет нормой внесения действующих веществ.</a:t>
            </a: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16</a:t>
            </a:fld>
            <a:endParaRPr/>
          </a:p>
        </p:txBody>
      </p:sp>
      <p:sp>
        <p:nvSpPr>
          <p:cNvPr id="148" name="Shape 148"/>
          <p:cNvSpPr txBox="1"/>
          <p:nvPr/>
        </p:nvSpPr>
        <p:spPr>
          <a:xfrm>
            <a:off x="0" y="0"/>
            <a:ext cx="9144000" cy="2225675"/>
          </a:xfrm>
          <a:prstGeom prst="rect">
            <a:avLst/>
          </a:prstGeom>
          <a:gradFill>
            <a:gsLst>
              <a:gs pos="0">
                <a:srgbClr val="BBE0E3">
                  <a:alpha val="74901"/>
                </a:srgbClr>
              </a:gs>
              <a:gs pos="50000">
                <a:srgbClr val="66FF33"/>
              </a:gs>
              <a:gs pos="100000">
                <a:srgbClr val="BBE0E3">
                  <a:alpha val="74901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 данный момент появляется все больше новых технических средств, позволяющих эффективно использовать технологию точного земледелия: комбайны с установленной системой мониторинга урожайности, разбрасыватели удобрений с системой точного внесения. Появление техники для точного земледелия и удешевление системы делают новую технологию все более привлекательной для использования. </a:t>
            </a:r>
            <a:endParaRPr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17</a:t>
            </a:fld>
            <a:endParaRPr/>
          </a:p>
        </p:txBody>
      </p:sp>
      <p:sp>
        <p:nvSpPr>
          <p:cNvPr id="154" name="Shape 154"/>
          <p:cNvSpPr txBox="1"/>
          <p:nvPr/>
        </p:nvSpPr>
        <p:spPr>
          <a:xfrm>
            <a:off x="0" y="3733800"/>
            <a:ext cx="9144000" cy="2225675"/>
          </a:xfrm>
          <a:prstGeom prst="rect">
            <a:avLst/>
          </a:prstGeom>
          <a:gradFill>
            <a:gsLst>
              <a:gs pos="0">
                <a:srgbClr val="BBE0E3">
                  <a:alpha val="74901"/>
                </a:srgbClr>
              </a:gs>
              <a:gs pos="50000">
                <a:srgbClr val="66FF33"/>
              </a:gs>
              <a:gs pos="100000">
                <a:srgbClr val="BBE0E3">
                  <a:alpha val="74901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</a:t>
            </a:r>
            <a:r>
              <a:rPr lang="en-US" sz="2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Начиная с 2007 года в ГНУ Уральский НИИСХ ведутся исследования по изучению технологии точного земледелия и эффективности ее применения на Среднем Урале. Оборудование GPS и бортовой компьютер используются в полевых опытах и при агрохимическом обследовании почв, а также в производственной деятельности отделения «Наука» на таких операциях как посев, внесение минеральных удобрений, опрыскивание растений.</a:t>
            </a:r>
            <a:endParaRPr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18</a:t>
            </a:fld>
            <a:endParaRPr/>
          </a:p>
        </p:txBody>
      </p:sp>
      <p:sp>
        <p:nvSpPr>
          <p:cNvPr id="160" name="Shape 160"/>
          <p:cNvSpPr/>
          <p:nvPr/>
        </p:nvSpPr>
        <p:spPr>
          <a:xfrm>
            <a:off x="381000" y="2362200"/>
            <a:ext cx="8534400" cy="14478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1"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solidFill>
                  <a:srgbClr val="66FF33"/>
                </a:solidFill>
                <a:latin typeface="Times New Roman"/>
              </a:rPr>
              <a:t>Спасибо за внимание!</a:t>
            </a:r>
          </a:p>
        </p:txBody>
      </p:sp>
    </p:spTree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BBE0E3"/>
      </a:accent4>
      <a:accent5>
        <a:srgbClr val="333399"/>
      </a:accent5>
      <a:accent6>
        <a:srgbClr val="FFFFFF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616</Words>
  <Application>Microsoft Office PowerPoint</Application>
  <PresentationFormat>Экран (4:3)</PresentationFormat>
  <Paragraphs>51</Paragraphs>
  <Slides>18</Slides>
  <Notes>18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modified xsi:type="dcterms:W3CDTF">2020-10-19T21:05:43Z</dcterms:modified>
</cp:coreProperties>
</file>