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7" r:id="rId4"/>
    <p:sldId id="270" r:id="rId5"/>
    <p:sldId id="276" r:id="rId6"/>
    <p:sldId id="277" r:id="rId7"/>
    <p:sldId id="269" r:id="rId8"/>
    <p:sldId id="278" r:id="rId9"/>
    <p:sldId id="279" r:id="rId10"/>
    <p:sldId id="274" r:id="rId11"/>
    <p:sldId id="275"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8" d="100"/>
          <a:sy n="68" d="100"/>
        </p:scale>
        <p:origin x="-1008" y="-54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3A13B33-DD97-428B-8D19-90F3C84AC83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406519C2-3A34-4281-89FF-077F21D74E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77D5D38E-CF48-471F-8875-3E1273CD8912}"/>
              </a:ext>
            </a:extLst>
          </p:cNvPr>
          <p:cNvSpPr>
            <a:spLocks noGrp="1"/>
          </p:cNvSpPr>
          <p:nvPr>
            <p:ph type="dt" sz="half" idx="10"/>
          </p:nvPr>
        </p:nvSpPr>
        <p:spPr/>
        <p:txBody>
          <a:bodyPr/>
          <a:lstStyle/>
          <a:p>
            <a:fld id="{F218FB37-CF5B-40D2-931D-7BA6D42729EC}" type="datetimeFigureOut">
              <a:rPr lang="ru-RU" smtClean="0"/>
              <a:pPr/>
              <a:t>16.09.2020</a:t>
            </a:fld>
            <a:endParaRPr lang="ru-RU" dirty="0"/>
          </a:p>
        </p:txBody>
      </p:sp>
      <p:sp>
        <p:nvSpPr>
          <p:cNvPr id="5" name="Нижний колонтитул 4">
            <a:extLst>
              <a:ext uri="{FF2B5EF4-FFF2-40B4-BE49-F238E27FC236}">
                <a16:creationId xmlns:a16="http://schemas.microsoft.com/office/drawing/2014/main" xmlns="" id="{E31A4358-C226-4326-A19C-AB7E2EB4E48E}"/>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xmlns="" id="{F69A45CC-8A48-4BEB-986B-509B4605C19C}"/>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p14="http://schemas.microsoft.com/office/powerpoint/2010/main" xmlns="" val="410101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0156B4A-1C8D-4E55-8008-C5D224CFB20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919AA530-4DD5-43EC-96D4-06E5D5A68E4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27B4B25E-7CCF-4677-9A74-B4AB52E03824}"/>
              </a:ext>
            </a:extLst>
          </p:cNvPr>
          <p:cNvSpPr>
            <a:spLocks noGrp="1"/>
          </p:cNvSpPr>
          <p:nvPr>
            <p:ph type="dt" sz="half" idx="10"/>
          </p:nvPr>
        </p:nvSpPr>
        <p:spPr/>
        <p:txBody>
          <a:bodyPr/>
          <a:lstStyle/>
          <a:p>
            <a:fld id="{F218FB37-CF5B-40D2-931D-7BA6D42729EC}" type="datetimeFigureOut">
              <a:rPr lang="ru-RU" smtClean="0"/>
              <a:pPr/>
              <a:t>16.09.2020</a:t>
            </a:fld>
            <a:endParaRPr lang="ru-RU" dirty="0"/>
          </a:p>
        </p:txBody>
      </p:sp>
      <p:sp>
        <p:nvSpPr>
          <p:cNvPr id="5" name="Нижний колонтитул 4">
            <a:extLst>
              <a:ext uri="{FF2B5EF4-FFF2-40B4-BE49-F238E27FC236}">
                <a16:creationId xmlns:a16="http://schemas.microsoft.com/office/drawing/2014/main" xmlns="" id="{5FF77512-5E93-4C8A-A7CE-6730992EA3BD}"/>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xmlns="" id="{EFB20F5F-02B2-412E-B1F0-37AB0A019B0A}"/>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p14="http://schemas.microsoft.com/office/powerpoint/2010/main" xmlns="" val="3134062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3BD487F-0C9B-4371-8817-6FE3B11271C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C324C4F8-C9C8-449B-8E9C-D10B93AD9F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4824B940-8308-49FC-B399-ED78DD946992}"/>
              </a:ext>
            </a:extLst>
          </p:cNvPr>
          <p:cNvSpPr>
            <a:spLocks noGrp="1"/>
          </p:cNvSpPr>
          <p:nvPr>
            <p:ph type="dt" sz="half" idx="10"/>
          </p:nvPr>
        </p:nvSpPr>
        <p:spPr/>
        <p:txBody>
          <a:bodyPr/>
          <a:lstStyle/>
          <a:p>
            <a:fld id="{F218FB37-CF5B-40D2-931D-7BA6D42729EC}" type="datetimeFigureOut">
              <a:rPr lang="ru-RU" smtClean="0"/>
              <a:pPr/>
              <a:t>16.09.2020</a:t>
            </a:fld>
            <a:endParaRPr lang="ru-RU" dirty="0"/>
          </a:p>
        </p:txBody>
      </p:sp>
      <p:sp>
        <p:nvSpPr>
          <p:cNvPr id="5" name="Нижний колонтитул 4">
            <a:extLst>
              <a:ext uri="{FF2B5EF4-FFF2-40B4-BE49-F238E27FC236}">
                <a16:creationId xmlns:a16="http://schemas.microsoft.com/office/drawing/2014/main" xmlns="" id="{CC7E510A-B986-4BE8-B9A3-BD41D65C3501}"/>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xmlns="" id="{2022EE27-7A93-41DD-A7B2-422659CCB0C6}"/>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p14="http://schemas.microsoft.com/office/powerpoint/2010/main" xmlns="" val="2083477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8D51C28-C9E7-4B86-8407-91CF244397D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CA42373F-4B53-426D-B41F-524DCCD401C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1725AB26-9905-4940-88E6-25CA28DF8423}"/>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C3A2A379-9982-44F3-B679-8A8D7DF06912}"/>
              </a:ext>
            </a:extLst>
          </p:cNvPr>
          <p:cNvSpPr>
            <a:spLocks noGrp="1"/>
          </p:cNvSpPr>
          <p:nvPr>
            <p:ph type="dt" sz="half" idx="10"/>
          </p:nvPr>
        </p:nvSpPr>
        <p:spPr/>
        <p:txBody>
          <a:bodyPr/>
          <a:lstStyle/>
          <a:p>
            <a:fld id="{F218FB37-CF5B-40D2-931D-7BA6D42729EC}" type="datetimeFigureOut">
              <a:rPr lang="ru-RU" smtClean="0"/>
              <a:pPr/>
              <a:t>16.09.2020</a:t>
            </a:fld>
            <a:endParaRPr lang="ru-RU" dirty="0"/>
          </a:p>
        </p:txBody>
      </p:sp>
      <p:sp>
        <p:nvSpPr>
          <p:cNvPr id="6" name="Нижний колонтитул 5">
            <a:extLst>
              <a:ext uri="{FF2B5EF4-FFF2-40B4-BE49-F238E27FC236}">
                <a16:creationId xmlns:a16="http://schemas.microsoft.com/office/drawing/2014/main" xmlns="" id="{11103BE4-B5AF-4902-A885-D7FAAC02E92B}"/>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xmlns="" id="{C2420F8D-60C3-4105-8C33-95F522AE0C27}"/>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p14="http://schemas.microsoft.com/office/powerpoint/2010/main" xmlns="" val="3674744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6E326A2-2950-4FEC-B802-FD1BDC44E13D}"/>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1F44678A-75F5-4B0D-A82C-C1F3283014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B21C4CBB-7B52-4F8A-9031-6C104A3AFF1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DED8F3D4-6B85-4367-8096-7D34454F67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5DCB6C6E-E3E3-4591-BE55-BC8A62CFB28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32EBD3DE-745E-4837-AC0F-87862CF2C791}"/>
              </a:ext>
            </a:extLst>
          </p:cNvPr>
          <p:cNvSpPr>
            <a:spLocks noGrp="1"/>
          </p:cNvSpPr>
          <p:nvPr>
            <p:ph type="dt" sz="half" idx="10"/>
          </p:nvPr>
        </p:nvSpPr>
        <p:spPr/>
        <p:txBody>
          <a:bodyPr/>
          <a:lstStyle/>
          <a:p>
            <a:fld id="{F218FB37-CF5B-40D2-931D-7BA6D42729EC}" type="datetimeFigureOut">
              <a:rPr lang="ru-RU" smtClean="0"/>
              <a:pPr/>
              <a:t>16.09.2020</a:t>
            </a:fld>
            <a:endParaRPr lang="ru-RU" dirty="0"/>
          </a:p>
        </p:txBody>
      </p:sp>
      <p:sp>
        <p:nvSpPr>
          <p:cNvPr id="8" name="Нижний колонтитул 7">
            <a:extLst>
              <a:ext uri="{FF2B5EF4-FFF2-40B4-BE49-F238E27FC236}">
                <a16:creationId xmlns:a16="http://schemas.microsoft.com/office/drawing/2014/main" xmlns="" id="{BF50D906-0512-4948-BCDD-4410E3D534EF}"/>
              </a:ext>
            </a:extLst>
          </p:cNvPr>
          <p:cNvSpPr>
            <a:spLocks noGrp="1"/>
          </p:cNvSpPr>
          <p:nvPr>
            <p:ph type="ftr" sz="quarter" idx="11"/>
          </p:nvPr>
        </p:nvSpPr>
        <p:spPr/>
        <p:txBody>
          <a:bodyPr/>
          <a:lstStyle/>
          <a:p>
            <a:endParaRPr lang="ru-RU" dirty="0"/>
          </a:p>
        </p:txBody>
      </p:sp>
      <p:sp>
        <p:nvSpPr>
          <p:cNvPr id="9" name="Номер слайда 8">
            <a:extLst>
              <a:ext uri="{FF2B5EF4-FFF2-40B4-BE49-F238E27FC236}">
                <a16:creationId xmlns:a16="http://schemas.microsoft.com/office/drawing/2014/main" xmlns="" id="{5A61AF7A-4374-4F31-80AF-1AB6F8DB4742}"/>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p14="http://schemas.microsoft.com/office/powerpoint/2010/main" xmlns="" val="146253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9E4D39B-B7B6-4F2B-9074-C0713C60C00C}"/>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0C1D6984-58EA-4383-A68B-9DAC1F3E5D4A}"/>
              </a:ext>
            </a:extLst>
          </p:cNvPr>
          <p:cNvSpPr>
            <a:spLocks noGrp="1"/>
          </p:cNvSpPr>
          <p:nvPr>
            <p:ph type="dt" sz="half" idx="10"/>
          </p:nvPr>
        </p:nvSpPr>
        <p:spPr/>
        <p:txBody>
          <a:bodyPr/>
          <a:lstStyle/>
          <a:p>
            <a:fld id="{F218FB37-CF5B-40D2-931D-7BA6D42729EC}" type="datetimeFigureOut">
              <a:rPr lang="ru-RU" smtClean="0"/>
              <a:pPr/>
              <a:t>16.09.2020</a:t>
            </a:fld>
            <a:endParaRPr lang="ru-RU" dirty="0"/>
          </a:p>
        </p:txBody>
      </p:sp>
      <p:sp>
        <p:nvSpPr>
          <p:cNvPr id="4" name="Нижний колонтитул 3">
            <a:extLst>
              <a:ext uri="{FF2B5EF4-FFF2-40B4-BE49-F238E27FC236}">
                <a16:creationId xmlns:a16="http://schemas.microsoft.com/office/drawing/2014/main" xmlns="" id="{6ED3C8D6-8899-4D3E-A4A2-EDA707F691E7}"/>
              </a:ext>
            </a:extLst>
          </p:cNvPr>
          <p:cNvSpPr>
            <a:spLocks noGrp="1"/>
          </p:cNvSpPr>
          <p:nvPr>
            <p:ph type="ftr" sz="quarter" idx="11"/>
          </p:nvPr>
        </p:nvSpPr>
        <p:spPr/>
        <p:txBody>
          <a:bodyPr/>
          <a:lstStyle/>
          <a:p>
            <a:endParaRPr lang="ru-RU" dirty="0"/>
          </a:p>
        </p:txBody>
      </p:sp>
      <p:sp>
        <p:nvSpPr>
          <p:cNvPr id="5" name="Номер слайда 4">
            <a:extLst>
              <a:ext uri="{FF2B5EF4-FFF2-40B4-BE49-F238E27FC236}">
                <a16:creationId xmlns:a16="http://schemas.microsoft.com/office/drawing/2014/main" xmlns="" id="{B013B373-E8AA-4FF9-B863-AF14694CE320}"/>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p14="http://schemas.microsoft.com/office/powerpoint/2010/main" xmlns="" val="2019631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270FB6FE-E119-45D8-835C-2B26F9476656}"/>
              </a:ext>
            </a:extLst>
          </p:cNvPr>
          <p:cNvSpPr>
            <a:spLocks noGrp="1"/>
          </p:cNvSpPr>
          <p:nvPr>
            <p:ph type="dt" sz="half" idx="10"/>
          </p:nvPr>
        </p:nvSpPr>
        <p:spPr/>
        <p:txBody>
          <a:bodyPr/>
          <a:lstStyle/>
          <a:p>
            <a:fld id="{F218FB37-CF5B-40D2-931D-7BA6D42729EC}" type="datetimeFigureOut">
              <a:rPr lang="ru-RU" smtClean="0"/>
              <a:pPr/>
              <a:t>16.09.2020</a:t>
            </a:fld>
            <a:endParaRPr lang="ru-RU" dirty="0"/>
          </a:p>
        </p:txBody>
      </p:sp>
      <p:sp>
        <p:nvSpPr>
          <p:cNvPr id="3" name="Нижний колонтитул 2">
            <a:extLst>
              <a:ext uri="{FF2B5EF4-FFF2-40B4-BE49-F238E27FC236}">
                <a16:creationId xmlns:a16="http://schemas.microsoft.com/office/drawing/2014/main" xmlns="" id="{747443E3-8CBA-47B5-9C66-2C2B345BE49B}"/>
              </a:ext>
            </a:extLst>
          </p:cNvPr>
          <p:cNvSpPr>
            <a:spLocks noGrp="1"/>
          </p:cNvSpPr>
          <p:nvPr>
            <p:ph type="ftr" sz="quarter" idx="11"/>
          </p:nvPr>
        </p:nvSpPr>
        <p:spPr/>
        <p:txBody>
          <a:bodyPr/>
          <a:lstStyle/>
          <a:p>
            <a:endParaRPr lang="ru-RU" dirty="0"/>
          </a:p>
        </p:txBody>
      </p:sp>
      <p:sp>
        <p:nvSpPr>
          <p:cNvPr id="4" name="Номер слайда 3">
            <a:extLst>
              <a:ext uri="{FF2B5EF4-FFF2-40B4-BE49-F238E27FC236}">
                <a16:creationId xmlns:a16="http://schemas.microsoft.com/office/drawing/2014/main" xmlns="" id="{4E9F6F5C-DB9C-4F3E-80E4-E1BCCA520412}"/>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p14="http://schemas.microsoft.com/office/powerpoint/2010/main" xmlns="" val="1661971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7CD1603-7018-478F-86F2-1AE44D5ADBB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55B8B7E4-181F-41B5-ADC5-0F48B0B67F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DA95BA03-6A5D-4072-9C3F-0536924705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4C769482-12AD-45A2-AC9B-AEF15F9FA2D8}"/>
              </a:ext>
            </a:extLst>
          </p:cNvPr>
          <p:cNvSpPr>
            <a:spLocks noGrp="1"/>
          </p:cNvSpPr>
          <p:nvPr>
            <p:ph type="dt" sz="half" idx="10"/>
          </p:nvPr>
        </p:nvSpPr>
        <p:spPr/>
        <p:txBody>
          <a:bodyPr/>
          <a:lstStyle/>
          <a:p>
            <a:fld id="{F218FB37-CF5B-40D2-931D-7BA6D42729EC}" type="datetimeFigureOut">
              <a:rPr lang="ru-RU" smtClean="0"/>
              <a:pPr/>
              <a:t>16.09.2020</a:t>
            </a:fld>
            <a:endParaRPr lang="ru-RU" dirty="0"/>
          </a:p>
        </p:txBody>
      </p:sp>
      <p:sp>
        <p:nvSpPr>
          <p:cNvPr id="6" name="Нижний колонтитул 5">
            <a:extLst>
              <a:ext uri="{FF2B5EF4-FFF2-40B4-BE49-F238E27FC236}">
                <a16:creationId xmlns:a16="http://schemas.microsoft.com/office/drawing/2014/main" xmlns="" id="{93DE9491-9272-4EFD-92D8-A856AB1255AF}"/>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xmlns="" id="{A3EBADEE-57EE-4D60-A64A-93A228C3A3CB}"/>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p14="http://schemas.microsoft.com/office/powerpoint/2010/main" xmlns="" val="844329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88B9AE4-C28D-468E-A424-DDAE8F2C1D6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6E1DE4C7-6195-4D9F-BF92-F66D9DD66C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a:extLst>
              <a:ext uri="{FF2B5EF4-FFF2-40B4-BE49-F238E27FC236}">
                <a16:creationId xmlns:a16="http://schemas.microsoft.com/office/drawing/2014/main" xmlns="" id="{9B392DDD-DABC-45F2-AF66-9BF66A802B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A2BFC48E-88B1-4696-AA4F-5BC187D9D33D}"/>
              </a:ext>
            </a:extLst>
          </p:cNvPr>
          <p:cNvSpPr>
            <a:spLocks noGrp="1"/>
          </p:cNvSpPr>
          <p:nvPr>
            <p:ph type="dt" sz="half" idx="10"/>
          </p:nvPr>
        </p:nvSpPr>
        <p:spPr/>
        <p:txBody>
          <a:bodyPr/>
          <a:lstStyle/>
          <a:p>
            <a:fld id="{F218FB37-CF5B-40D2-931D-7BA6D42729EC}" type="datetimeFigureOut">
              <a:rPr lang="ru-RU" smtClean="0"/>
              <a:pPr/>
              <a:t>16.09.2020</a:t>
            </a:fld>
            <a:endParaRPr lang="ru-RU" dirty="0"/>
          </a:p>
        </p:txBody>
      </p:sp>
      <p:sp>
        <p:nvSpPr>
          <p:cNvPr id="6" name="Нижний колонтитул 5">
            <a:extLst>
              <a:ext uri="{FF2B5EF4-FFF2-40B4-BE49-F238E27FC236}">
                <a16:creationId xmlns:a16="http://schemas.microsoft.com/office/drawing/2014/main" xmlns="" id="{FAB6233D-13D0-4C36-AD46-45CA949575E0}"/>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xmlns="" id="{9A2BCD65-2457-448E-B1BD-9E0193A98465}"/>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p14="http://schemas.microsoft.com/office/powerpoint/2010/main" xmlns="" val="910051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44E3D29-8AE9-40A6-9491-052AED6449E1}"/>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9A4A2881-A6D9-4CB4-945B-C226589EEF6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FDF30A2F-D601-4D87-91B0-E27CD6853FEC}"/>
              </a:ext>
            </a:extLst>
          </p:cNvPr>
          <p:cNvSpPr>
            <a:spLocks noGrp="1"/>
          </p:cNvSpPr>
          <p:nvPr>
            <p:ph type="dt" sz="half" idx="10"/>
          </p:nvPr>
        </p:nvSpPr>
        <p:spPr/>
        <p:txBody>
          <a:bodyPr/>
          <a:lstStyle/>
          <a:p>
            <a:fld id="{F218FB37-CF5B-40D2-931D-7BA6D42729EC}" type="datetimeFigureOut">
              <a:rPr lang="ru-RU" smtClean="0"/>
              <a:pPr/>
              <a:t>16.09.2020</a:t>
            </a:fld>
            <a:endParaRPr lang="ru-RU" dirty="0"/>
          </a:p>
        </p:txBody>
      </p:sp>
      <p:sp>
        <p:nvSpPr>
          <p:cNvPr id="5" name="Нижний колонтитул 4">
            <a:extLst>
              <a:ext uri="{FF2B5EF4-FFF2-40B4-BE49-F238E27FC236}">
                <a16:creationId xmlns:a16="http://schemas.microsoft.com/office/drawing/2014/main" xmlns="" id="{A4371115-156A-48F2-AA41-8515A8F7184E}"/>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xmlns="" id="{DB0EC452-E567-41E7-AA8A-56AFBBE8E66E}"/>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p14="http://schemas.microsoft.com/office/powerpoint/2010/main" xmlns="" val="2847276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01A6ABA6-6559-4B33-A77F-234D166CE36E}"/>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CA5ED610-4CE2-4D50-8F46-2DDF482EB7B5}"/>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BDAE3AAD-2DE1-4A84-A66B-68E2C4BBC6DE}"/>
              </a:ext>
            </a:extLst>
          </p:cNvPr>
          <p:cNvSpPr>
            <a:spLocks noGrp="1"/>
          </p:cNvSpPr>
          <p:nvPr>
            <p:ph type="dt" sz="half" idx="10"/>
          </p:nvPr>
        </p:nvSpPr>
        <p:spPr/>
        <p:txBody>
          <a:bodyPr/>
          <a:lstStyle/>
          <a:p>
            <a:fld id="{F218FB37-CF5B-40D2-931D-7BA6D42729EC}" type="datetimeFigureOut">
              <a:rPr lang="ru-RU" smtClean="0"/>
              <a:pPr/>
              <a:t>16.09.2020</a:t>
            </a:fld>
            <a:endParaRPr lang="ru-RU" dirty="0"/>
          </a:p>
        </p:txBody>
      </p:sp>
      <p:sp>
        <p:nvSpPr>
          <p:cNvPr id="5" name="Нижний колонтитул 4">
            <a:extLst>
              <a:ext uri="{FF2B5EF4-FFF2-40B4-BE49-F238E27FC236}">
                <a16:creationId xmlns:a16="http://schemas.microsoft.com/office/drawing/2014/main" xmlns="" id="{65E4EDA5-7028-42CD-943A-5678E7633143}"/>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xmlns="" id="{95279EF6-1B26-4D29-B0BE-8E74843E1543}"/>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p14="http://schemas.microsoft.com/office/powerpoint/2010/main" xmlns="" val="3502294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6194965-A12F-4D31-98E8-240D61F2E2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AF9A640C-B45F-48FD-9CA7-0D7E1B6860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62DDA678-0BF3-45BF-B548-C3576DF7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18FB37-CF5B-40D2-931D-7BA6D42729EC}" type="datetimeFigureOut">
              <a:rPr lang="ru-RU" smtClean="0"/>
              <a:pPr/>
              <a:t>16.09.2020</a:t>
            </a:fld>
            <a:endParaRPr lang="ru-RU" dirty="0"/>
          </a:p>
        </p:txBody>
      </p:sp>
      <p:sp>
        <p:nvSpPr>
          <p:cNvPr id="5" name="Нижний колонтитул 4">
            <a:extLst>
              <a:ext uri="{FF2B5EF4-FFF2-40B4-BE49-F238E27FC236}">
                <a16:creationId xmlns:a16="http://schemas.microsoft.com/office/drawing/2014/main" xmlns="" id="{F3BCD652-0977-4B60-BD9D-61B464926D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a:extLst>
              <a:ext uri="{FF2B5EF4-FFF2-40B4-BE49-F238E27FC236}">
                <a16:creationId xmlns:a16="http://schemas.microsoft.com/office/drawing/2014/main" xmlns="" id="{54DED0D6-F512-400C-88F8-C952EB3FAF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AF1516-B7F3-47F5-85F5-07896377C953}" type="slidenum">
              <a:rPr lang="ru-RU" smtClean="0"/>
              <a:pPr/>
              <a:t>‹#›</a:t>
            </a:fld>
            <a:endParaRPr lang="ru-RU" dirty="0"/>
          </a:p>
        </p:txBody>
      </p:sp>
    </p:spTree>
    <p:extLst>
      <p:ext uri="{BB962C8B-B14F-4D97-AF65-F5344CB8AC3E}">
        <p14:creationId xmlns:p14="http://schemas.microsoft.com/office/powerpoint/2010/main" xmlns="" val="2352471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7CFE1D1-B57E-4EDC-BBD4-4876461241BE}"/>
              </a:ext>
            </a:extLst>
          </p:cNvPr>
          <p:cNvSpPr>
            <a:spLocks noGrp="1"/>
          </p:cNvSpPr>
          <p:nvPr>
            <p:ph type="ctrTitle"/>
          </p:nvPr>
        </p:nvSpPr>
        <p:spPr/>
        <p:txBody>
          <a:bodyPr/>
          <a:lstStyle/>
          <a:p>
            <a:endParaRPr lang="ru-RU" dirty="0"/>
          </a:p>
        </p:txBody>
      </p:sp>
      <p:sp>
        <p:nvSpPr>
          <p:cNvPr id="3" name="Подзаголовок 2">
            <a:extLst>
              <a:ext uri="{FF2B5EF4-FFF2-40B4-BE49-F238E27FC236}">
                <a16:creationId xmlns:a16="http://schemas.microsoft.com/office/drawing/2014/main" xmlns="" id="{00DF879B-EF56-439F-BDFC-C1858BC82BAD}"/>
              </a:ext>
            </a:extLst>
          </p:cNvPr>
          <p:cNvSpPr>
            <a:spLocks noGrp="1"/>
          </p:cNvSpPr>
          <p:nvPr>
            <p:ph type="subTitle" idx="1"/>
          </p:nvPr>
        </p:nvSpPr>
        <p:spPr/>
        <p:txBody>
          <a:bodyPr/>
          <a:lstStyle/>
          <a:p>
            <a:endParaRPr lang="ru-RU" dirty="0"/>
          </a:p>
        </p:txBody>
      </p:sp>
      <p:pic>
        <p:nvPicPr>
          <p:cNvPr id="4" name="Picture 4" descr="ÐÐ¾ÑÐ¾Ð¶ÐµÐµ Ð¸Ð·Ð¾Ð±ÑÐ°Ð¶ÐµÐ½Ð¸Ðµ">
            <a:extLst>
              <a:ext uri="{FF2B5EF4-FFF2-40B4-BE49-F238E27FC236}">
                <a16:creationId xmlns:a16="http://schemas.microsoft.com/office/drawing/2014/main" xmlns="" id="{4537FC77-DDAF-4A9E-9BA8-C2D8D86F11C6}"/>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5588" y="0"/>
            <a:ext cx="9897378"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a:extLst>
              <a:ext uri="{FF2B5EF4-FFF2-40B4-BE49-F238E27FC236}">
                <a16:creationId xmlns:a16="http://schemas.microsoft.com/office/drawing/2014/main" xmlns="" id="{7671384F-735D-442C-9547-5124F34D9406}"/>
              </a:ext>
            </a:extLst>
          </p:cNvPr>
          <p:cNvSpPr txBox="1"/>
          <p:nvPr/>
        </p:nvSpPr>
        <p:spPr>
          <a:xfrm>
            <a:off x="5022166" y="1294227"/>
            <a:ext cx="5556739" cy="3108543"/>
          </a:xfrm>
          <a:prstGeom prst="rect">
            <a:avLst/>
          </a:prstGeom>
          <a:noFill/>
        </p:spPr>
        <p:txBody>
          <a:bodyPr wrap="square" rtlCol="0">
            <a:spAutoFit/>
          </a:bodyPr>
          <a:lstStyle/>
          <a:p>
            <a:pPr algn="ctr"/>
            <a:r>
              <a:rPr lang="kk-KZ" sz="2800" b="1" dirty="0" smtClean="0"/>
              <a:t>Өнім мен қызмет сапасын анықтау әдістері.</a:t>
            </a:r>
            <a:endParaRPr lang="ru-RU" sz="2800" dirty="0" smtClean="0"/>
          </a:p>
          <a:p>
            <a:pPr algn="ctr"/>
            <a:r>
              <a:rPr lang="kk-KZ" sz="2800" b="1" dirty="0" smtClean="0"/>
              <a:t>Квалиметрия ғылым ретінде, оның рөлі, әдістері және практикалық қолдану саласы. Квалиметриядағы сапаны өлшеудің мәні.</a:t>
            </a:r>
            <a:endParaRPr lang="ru-RU" sz="2800" dirty="0"/>
          </a:p>
        </p:txBody>
      </p:sp>
      <p:sp>
        <p:nvSpPr>
          <p:cNvPr id="7" name="TextBox 6">
            <a:extLst>
              <a:ext uri="{FF2B5EF4-FFF2-40B4-BE49-F238E27FC236}">
                <a16:creationId xmlns:a16="http://schemas.microsoft.com/office/drawing/2014/main" xmlns="" id="{9F02ED1C-794B-4AC0-8DDA-90C1319C4368}"/>
              </a:ext>
            </a:extLst>
          </p:cNvPr>
          <p:cNvSpPr txBox="1"/>
          <p:nvPr/>
        </p:nvSpPr>
        <p:spPr>
          <a:xfrm>
            <a:off x="6035040" y="5566433"/>
            <a:ext cx="4586068" cy="646331"/>
          </a:xfrm>
          <a:prstGeom prst="rect">
            <a:avLst/>
          </a:prstGeom>
          <a:noFill/>
        </p:spPr>
        <p:txBody>
          <a:bodyPr wrap="square" rtlCol="0">
            <a:spAutoFit/>
          </a:bodyPr>
          <a:lstStyle/>
          <a:p>
            <a:r>
              <a:rPr lang="kk-KZ" b="1" dirty="0" smtClean="0">
                <a:latin typeface="Times New Roman" panose="02020603050405020304" pitchFamily="18" charset="0"/>
                <a:cs typeface="Times New Roman" panose="02020603050405020304" pitchFamily="18" charset="0"/>
              </a:rPr>
              <a:t>Бизнес және кәсіпкерлік мектебінің аға</a:t>
            </a:r>
            <a:r>
              <a:rPr lang="en-US" b="1" dirty="0" smtClean="0">
                <a:latin typeface="Times New Roman" panose="02020603050405020304" pitchFamily="18" charset="0"/>
                <a:cs typeface="Times New Roman" panose="02020603050405020304" pitchFamily="18" charset="0"/>
              </a:rPr>
              <a:t>-</a:t>
            </a:r>
            <a:r>
              <a:rPr lang="kk-KZ" b="1" dirty="0" smtClean="0">
                <a:latin typeface="Times New Roman" panose="02020603050405020304" pitchFamily="18" charset="0"/>
                <a:cs typeface="Times New Roman" panose="02020603050405020304" pitchFamily="18" charset="0"/>
              </a:rPr>
              <a:t>оқытушысы: Сырымбек Маржан</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39408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 descr="ÐÐ°ÑÑÐ¸Ð½ÐºÐ¸ Ð¿Ð¾ Ð·Ð°Ð¿ÑÐ¾ÑÑ thinking emoji cost price">
            <a:extLst>
              <a:ext uri="{FF2B5EF4-FFF2-40B4-BE49-F238E27FC236}">
                <a16:creationId xmlns:a16="http://schemas.microsoft.com/office/drawing/2014/main" xmlns="" id="{200AEF05-268A-4DE8-BF85-0D2E21954643}"/>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394526" y="5335398"/>
            <a:ext cx="713064" cy="71306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Облачко с текстом: овальное 3">
            <a:extLst>
              <a:ext uri="{FF2B5EF4-FFF2-40B4-BE49-F238E27FC236}">
                <a16:creationId xmlns:a16="http://schemas.microsoft.com/office/drawing/2014/main" xmlns="" id="{51774C82-8060-4AD7-9089-75B90A10EE41}"/>
              </a:ext>
            </a:extLst>
          </p:cNvPr>
          <p:cNvSpPr/>
          <p:nvPr/>
        </p:nvSpPr>
        <p:spPr>
          <a:xfrm>
            <a:off x="1254881" y="4482606"/>
            <a:ext cx="1714822" cy="852792"/>
          </a:xfrm>
          <a:prstGeom prst="wedgeEllipseCallout">
            <a:avLst>
              <a:gd name="adj1" fmla="val -56783"/>
              <a:gd name="adj2" fmla="val 48599"/>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Picture 4" descr="ÐÐ°ÑÑÐ¸Ð½ÐºÐ¸ Ð¿Ð¾ Ð·Ð°Ð¿ÑÐ¾ÑÑ ISO">
            <a:extLst>
              <a:ext uri="{FF2B5EF4-FFF2-40B4-BE49-F238E27FC236}">
                <a16:creationId xmlns:a16="http://schemas.microsoft.com/office/drawing/2014/main" xmlns="" id="{D379AC96-646E-404A-9779-C39CD1A7908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75348" y="4507913"/>
            <a:ext cx="999198" cy="827080"/>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8" descr="ÐÐ°ÑÑÐ¸Ð½ÐºÐ¸ Ð¿Ð¾ Ð·Ð°Ð¿ÑÐ¾ÑÑ quality">
            <a:extLst>
              <a:ext uri="{FF2B5EF4-FFF2-40B4-BE49-F238E27FC236}">
                <a16:creationId xmlns:a16="http://schemas.microsoft.com/office/drawing/2014/main" xmlns="" id="{50E781D9-ACB4-4A11-8023-62E6E9B75728}"/>
              </a:ext>
            </a:extLst>
          </p:cNvPr>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2702" t="12293" r="11714" b="12122"/>
          <a:stretch/>
        </p:blipFill>
        <p:spPr bwMode="auto">
          <a:xfrm>
            <a:off x="3024010" y="4812101"/>
            <a:ext cx="421348" cy="421349"/>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Прямоугольник: скругленные углы 11">
            <a:extLst>
              <a:ext uri="{FF2B5EF4-FFF2-40B4-BE49-F238E27FC236}">
                <a16:creationId xmlns:a16="http://schemas.microsoft.com/office/drawing/2014/main" xmlns="" id="{E2CDC025-CD0F-4292-B546-1DEC8F4B8BA3}"/>
              </a:ext>
            </a:extLst>
          </p:cNvPr>
          <p:cNvSpPr/>
          <p:nvPr/>
        </p:nvSpPr>
        <p:spPr>
          <a:xfrm>
            <a:off x="1107590" y="645582"/>
            <a:ext cx="10536330" cy="1963024"/>
          </a:xfrm>
          <a:prstGeom prst="roundRect">
            <a:avLst/>
          </a:prstGeom>
          <a:solidFill>
            <a:schemeClr val="bg1"/>
          </a:solid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pic>
        <p:nvPicPr>
          <p:cNvPr id="16" name="Picture 8" descr="ÐÐ°ÑÑÐ¸Ð½ÐºÐ¸ Ð¿Ð¾ Ð·Ð°Ð¿ÑÐ¾ÑÑ quality">
            <a:extLst>
              <a:ext uri="{FF2B5EF4-FFF2-40B4-BE49-F238E27FC236}">
                <a16:creationId xmlns:a16="http://schemas.microsoft.com/office/drawing/2014/main" xmlns="" id="{97A45F66-F1B6-446B-B3CB-06EE944B0889}"/>
              </a:ext>
            </a:extLst>
          </p:cNvPr>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2702" t="12293" r="11714" b="12122"/>
          <a:stretch/>
        </p:blipFill>
        <p:spPr bwMode="auto">
          <a:xfrm>
            <a:off x="872197" y="3254692"/>
            <a:ext cx="1097279" cy="819261"/>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8" descr="ÐÐ°ÑÑÐ¸Ð½ÐºÐ¸ Ð¿Ð¾ Ð·Ð°Ð¿ÑÐ¾ÑÑ quality">
            <a:extLst>
              <a:ext uri="{FF2B5EF4-FFF2-40B4-BE49-F238E27FC236}">
                <a16:creationId xmlns:a16="http://schemas.microsoft.com/office/drawing/2014/main" xmlns="" id="{9142D74E-AD9F-46B2-9C37-021BE9511578}"/>
              </a:ext>
            </a:extLst>
          </p:cNvPr>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2702" t="12293" r="11714" b="12122"/>
          <a:stretch/>
        </p:blipFill>
        <p:spPr bwMode="auto">
          <a:xfrm>
            <a:off x="3035288" y="5892441"/>
            <a:ext cx="421348" cy="421349"/>
          </a:xfrm>
          <a:prstGeom prst="rect">
            <a:avLst/>
          </a:prstGeom>
          <a:noFill/>
          <a:extLst>
            <a:ext uri="{909E8E84-426E-40DD-AFC4-6F175D3DCCD1}">
              <a14:hiddenFill xmlns:a14="http://schemas.microsoft.com/office/drawing/2010/main" xmlns="">
                <a:solidFill>
                  <a:srgbClr val="FFFFFF"/>
                </a:solidFill>
              </a14:hiddenFill>
            </a:ext>
          </a:extLst>
        </p:spPr>
      </p:pic>
      <p:sp>
        <p:nvSpPr>
          <p:cNvPr id="10241" name="Rectangle 1"/>
          <p:cNvSpPr>
            <a:spLocks noChangeArrowheads="1"/>
          </p:cNvSpPr>
          <p:nvPr/>
        </p:nvSpPr>
        <p:spPr bwMode="auto">
          <a:xfrm>
            <a:off x="1223889" y="741793"/>
            <a:ext cx="10367889"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76213" algn="just" defTabSz="914400" rtl="0" eaLnBrk="1" fontAlgn="base" latinLnBrk="0" hangingPunct="1">
              <a:lnSpc>
                <a:spcPct val="100000"/>
              </a:lnSpc>
              <a:spcBef>
                <a:spcPct val="0"/>
              </a:spcBef>
              <a:spcAft>
                <a:spcPct val="0"/>
              </a:spcAft>
              <a:buClrTx/>
              <a:buSzTx/>
              <a:buFontTx/>
              <a:buNone/>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Квалиметрия (латынша qualitas </a:t>
            </a:r>
            <a:r>
              <a:rPr kumimoji="0" lang="kk-KZ" sz="2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sz="2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қандай, сапасы қандай</a:t>
            </a:r>
            <a:r>
              <a:rPr kumimoji="0" lang="kk-KZ" sz="2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metreo </a:t>
            </a:r>
            <a:r>
              <a:rPr kumimoji="0" lang="kk-KZ" sz="2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sz="2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өлшеу</a:t>
            </a:r>
            <a:r>
              <a:rPr kumimoji="0" lang="kk-KZ" sz="2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өнімнің адам қызметі процестерінің сапасын, өнім сапасын басқару мен стандарттауда қабылданатын шешімдерді негіздеу үшін қолданылатын, сандық бағалау әдістерін біріктіретін ғылым саласы.</a:t>
            </a:r>
            <a:endParaRPr kumimoji="0" lang="kk-KZ" sz="2400" b="0" i="0" u="none" strike="noStrike" cap="none" normalizeH="0" baseline="0" dirty="0" smtClean="0">
              <a:ln>
                <a:noFill/>
              </a:ln>
              <a:solidFill>
                <a:schemeClr val="tx1"/>
              </a:solidFill>
              <a:effectLst/>
              <a:latin typeface="Arial" pitchFamily="34" charset="0"/>
            </a:endParaRPr>
          </a:p>
        </p:txBody>
      </p:sp>
      <p:sp>
        <p:nvSpPr>
          <p:cNvPr id="10242" name="Rectangle 2"/>
          <p:cNvSpPr>
            <a:spLocks noChangeArrowheads="1"/>
          </p:cNvSpPr>
          <p:nvPr/>
        </p:nvSpPr>
        <p:spPr bwMode="auto">
          <a:xfrm>
            <a:off x="2658793" y="3427243"/>
            <a:ext cx="9355015" cy="830997"/>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176213" algn="ctr" defTabSz="914400" rtl="0" eaLnBrk="1" fontAlgn="base" latinLnBrk="0" hangingPunct="1">
              <a:lnSpc>
                <a:spcPct val="100000"/>
              </a:lnSpc>
              <a:spcBef>
                <a:spcPct val="0"/>
              </a:spcBef>
              <a:spcAft>
                <a:spcPct val="0"/>
              </a:spcAft>
              <a:buClrTx/>
              <a:buSzTx/>
              <a:buFontTx/>
              <a:buNone/>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Квалиметрияның міндеті </a:t>
            </a:r>
            <a:r>
              <a:rPr kumimoji="0" lang="kk-KZ" sz="2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сапаны бағалаудың барлық әдістерін әзірлеу және дамыту.</a:t>
            </a:r>
            <a:endParaRPr kumimoji="0" lang="kk-KZ" sz="24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185845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927274" y="956603"/>
            <a:ext cx="8975188" cy="4462760"/>
          </a:xfrm>
          <a:prstGeom prst="rect">
            <a:avLst/>
          </a:prstGeom>
        </p:spPr>
        <p:txBody>
          <a:bodyPr wrap="square">
            <a:spAutoFit/>
          </a:bodyPr>
          <a:lstStyle/>
          <a:p>
            <a:pPr algn="just"/>
            <a:r>
              <a:rPr lang="kk-KZ" sz="2800" dirty="0" smtClean="0">
                <a:latin typeface="Times New Roman" pitchFamily="18" charset="0"/>
                <a:cs typeface="Times New Roman" pitchFamily="18" charset="0"/>
              </a:rPr>
              <a:t>        </a:t>
            </a:r>
            <a:r>
              <a:rPr lang="kk-KZ" sz="3200" b="1" dirty="0" smtClean="0">
                <a:latin typeface="Times New Roman" pitchFamily="18" charset="0"/>
                <a:cs typeface="Times New Roman" pitchFamily="18" charset="0"/>
              </a:rPr>
              <a:t>Квалиметрияның </a:t>
            </a:r>
            <a:r>
              <a:rPr lang="kk-KZ" sz="3200" b="1" dirty="0" smtClean="0">
                <a:latin typeface="Times New Roman" pitchFamily="18" charset="0"/>
                <a:cs typeface="Times New Roman" pitchFamily="18" charset="0"/>
              </a:rPr>
              <a:t>басты мақсаттары</a:t>
            </a:r>
            <a:r>
              <a:rPr lang="kk-KZ" sz="3200" b="1" dirty="0" smtClean="0">
                <a:latin typeface="Times New Roman" pitchFamily="18" charset="0"/>
                <a:cs typeface="Times New Roman" pitchFamily="18" charset="0"/>
              </a:rPr>
              <a:t>:</a:t>
            </a:r>
          </a:p>
          <a:p>
            <a:pPr algn="just"/>
            <a:r>
              <a:rPr lang="kk-KZ" sz="2800" dirty="0" smtClean="0">
                <a:latin typeface="Times New Roman" pitchFamily="18" charset="0"/>
                <a:cs typeface="Times New Roman" pitchFamily="18" charset="0"/>
              </a:rPr>
              <a:t> </a:t>
            </a:r>
          </a:p>
          <a:p>
            <a:pPr algn="just">
              <a:buFont typeface="Wingdings" pitchFamily="2" charset="2"/>
              <a:buChar char="ü"/>
            </a:pPr>
            <a:r>
              <a:rPr lang="kk-KZ" sz="2800" dirty="0" smtClean="0">
                <a:latin typeface="Times New Roman" pitchFamily="18" charset="0"/>
                <a:cs typeface="Times New Roman" pitchFamily="18" charset="0"/>
              </a:rPr>
              <a:t>сапа </a:t>
            </a:r>
            <a:r>
              <a:rPr lang="kk-KZ" sz="2800" dirty="0" smtClean="0">
                <a:latin typeface="Times New Roman" pitchFamily="18" charset="0"/>
                <a:cs typeface="Times New Roman" pitchFamily="18" charset="0"/>
              </a:rPr>
              <a:t>көрсеткіштері номенклатурасын негіздеу, </a:t>
            </a:r>
            <a:endParaRPr lang="kk-KZ" sz="2800" dirty="0" smtClean="0">
              <a:latin typeface="Times New Roman" pitchFamily="18" charset="0"/>
              <a:cs typeface="Times New Roman" pitchFamily="18" charset="0"/>
            </a:endParaRPr>
          </a:p>
          <a:p>
            <a:pPr algn="just">
              <a:buFont typeface="Wingdings" pitchFamily="2" charset="2"/>
              <a:buChar char="ü"/>
            </a:pPr>
            <a:r>
              <a:rPr lang="kk-KZ" sz="2800" dirty="0" smtClean="0">
                <a:latin typeface="Times New Roman" pitchFamily="18" charset="0"/>
                <a:cs typeface="Times New Roman" pitchFamily="18" charset="0"/>
              </a:rPr>
              <a:t>оларды </a:t>
            </a:r>
            <a:r>
              <a:rPr lang="kk-KZ" sz="2800" dirty="0" smtClean="0">
                <a:latin typeface="Times New Roman" pitchFamily="18" charset="0"/>
                <a:cs typeface="Times New Roman" pitchFamily="18" charset="0"/>
              </a:rPr>
              <a:t>анықтау мен ықшамдау әдістерін жасау</a:t>
            </a:r>
            <a:r>
              <a:rPr lang="kk-KZ" sz="2800" dirty="0" smtClean="0">
                <a:latin typeface="Times New Roman" pitchFamily="18" charset="0"/>
                <a:cs typeface="Times New Roman" pitchFamily="18" charset="0"/>
              </a:rPr>
              <a:t>,</a:t>
            </a:r>
          </a:p>
          <a:p>
            <a:pPr algn="just">
              <a:buFont typeface="Wingdings" pitchFamily="2" charset="2"/>
              <a:buChar char="ü"/>
            </a:pPr>
            <a:r>
              <a:rPr lang="kk-KZ" sz="2800" dirty="0" smtClean="0">
                <a:latin typeface="Times New Roman" pitchFamily="18" charset="0"/>
                <a:cs typeface="Times New Roman" pitchFamily="18" charset="0"/>
              </a:rPr>
              <a:t>бұйымдардың </a:t>
            </a:r>
            <a:r>
              <a:rPr lang="kk-KZ" sz="2800" dirty="0" smtClean="0">
                <a:latin typeface="Times New Roman" pitchFamily="18" charset="0"/>
                <a:cs typeface="Times New Roman" pitchFamily="18" charset="0"/>
              </a:rPr>
              <a:t>типтік өлшемдері мен параметрлік қатарларын ықшамдау, </a:t>
            </a:r>
            <a:endParaRPr lang="kk-KZ" sz="2800" dirty="0" smtClean="0">
              <a:latin typeface="Times New Roman" pitchFamily="18" charset="0"/>
              <a:cs typeface="Times New Roman" pitchFamily="18" charset="0"/>
            </a:endParaRPr>
          </a:p>
          <a:p>
            <a:pPr algn="just">
              <a:buFont typeface="Wingdings" pitchFamily="2" charset="2"/>
              <a:buChar char="ü"/>
            </a:pPr>
            <a:r>
              <a:rPr lang="kk-KZ" sz="2800" dirty="0" smtClean="0">
                <a:latin typeface="Times New Roman" pitchFamily="18" charset="0"/>
                <a:cs typeface="Times New Roman" pitchFamily="18" charset="0"/>
              </a:rPr>
              <a:t>жалпылама </a:t>
            </a:r>
            <a:r>
              <a:rPr lang="kk-KZ" sz="2800" dirty="0" smtClean="0">
                <a:latin typeface="Times New Roman" pitchFamily="18" charset="0"/>
                <a:cs typeface="Times New Roman" pitchFamily="18" charset="0"/>
              </a:rPr>
              <a:t>сапа көрсеткіштерін құру принциптерін өңдеу </a:t>
            </a:r>
            <a:endParaRPr lang="kk-KZ" sz="2800" dirty="0" smtClean="0">
              <a:latin typeface="Times New Roman" pitchFamily="18" charset="0"/>
              <a:cs typeface="Times New Roman" pitchFamily="18" charset="0"/>
            </a:endParaRPr>
          </a:p>
          <a:p>
            <a:pPr algn="just">
              <a:buFont typeface="Wingdings" pitchFamily="2" charset="2"/>
              <a:buChar char="ü"/>
            </a:pPr>
            <a:r>
              <a:rPr lang="kk-KZ" sz="2800" dirty="0" smtClean="0">
                <a:latin typeface="Times New Roman" pitchFamily="18" charset="0"/>
                <a:cs typeface="Times New Roman" pitchFamily="18" charset="0"/>
              </a:rPr>
              <a:t>және </a:t>
            </a:r>
            <a:r>
              <a:rPr lang="kk-KZ" sz="2800" dirty="0" smtClean="0">
                <a:latin typeface="Times New Roman" pitchFamily="18" charset="0"/>
                <a:cs typeface="Times New Roman" pitchFamily="18" charset="0"/>
              </a:rPr>
              <a:t>оларды стандарттау мақсаттары мен сапа басқаруда қолдану шарттарын негіздеу.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1339833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1589656" y="1247021"/>
            <a:ext cx="9453489" cy="2246769"/>
          </a:xfrm>
          <a:prstGeom prst="rect">
            <a:avLst/>
          </a:prstGeom>
          <a:solidFill>
            <a:schemeClr val="accent6">
              <a:lumMod val="20000"/>
              <a:lumOff val="8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76213" algn="ctr" defTabSz="914400" rtl="0" eaLnBrk="1" fontAlgn="base" latinLnBrk="0" hangingPunct="1">
              <a:lnSpc>
                <a:spcPct val="100000"/>
              </a:lnSpc>
              <a:spcBef>
                <a:spcPct val="0"/>
              </a:spcBef>
              <a:spcAft>
                <a:spcPct val="0"/>
              </a:spcAft>
              <a:buClrTx/>
              <a:buSzTx/>
              <a:buFontTx/>
              <a:buNone/>
              <a:tabLst/>
            </a:pPr>
            <a:r>
              <a:rPr kumimoji="0" lang="kk-KZ" sz="2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Квалиметрия нормативті құжаттардағы сапа көрсеткіштерін регламенттеу бойынша, сапа деңгейін бағалау мен сапа басқару бойынша қызметтің негізінде жатқан мәселелерді шешу методологиясы мен әдістемелерін зерттейді.</a:t>
            </a:r>
            <a:endParaRPr kumimoji="0" lang="kk-KZ" sz="2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3363329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3200" dirty="0" smtClean="0"/>
              <a:t>Квалиметрия </a:t>
            </a:r>
            <a:r>
              <a:rPr lang="kk-KZ" sz="3200" b="1" i="1" dirty="0" smtClean="0"/>
              <a:t>теориялық</a:t>
            </a:r>
            <a:r>
              <a:rPr lang="kk-KZ" sz="3200" dirty="0" smtClean="0"/>
              <a:t> және </a:t>
            </a:r>
            <a:r>
              <a:rPr lang="kk-KZ" sz="3200" b="1" i="1" dirty="0" smtClean="0"/>
              <a:t>қолданбалы</a:t>
            </a:r>
            <a:r>
              <a:rPr lang="kk-KZ" sz="3200" dirty="0" smtClean="0"/>
              <a:t> болып бөлінеді. </a:t>
            </a:r>
            <a:endParaRPr lang="ru-RU" sz="3200" dirty="0"/>
          </a:p>
        </p:txBody>
      </p:sp>
      <p:sp>
        <p:nvSpPr>
          <p:cNvPr id="3" name="Содержимое 2"/>
          <p:cNvSpPr>
            <a:spLocks noGrp="1"/>
          </p:cNvSpPr>
          <p:nvPr>
            <p:ph idx="1"/>
          </p:nvPr>
        </p:nvSpPr>
        <p:spPr/>
        <p:txBody>
          <a:bodyPr/>
          <a:lstStyle/>
          <a:p>
            <a:pPr>
              <a:buFont typeface="Wingdings" pitchFamily="2" charset="2"/>
              <a:buChar char="§"/>
            </a:pPr>
            <a:r>
              <a:rPr lang="kk-KZ" dirty="0" smtClean="0"/>
              <a:t>Теориялық квалиметрия, нақты объектілерді дерексіздендіре отырып, сапаның сандық бағалауының принциптерін, классификациясын, жалпы әдістер мен арнайы мәселелерді негіздеп жасайды. </a:t>
            </a:r>
            <a:endParaRPr lang="kk-KZ" dirty="0" smtClean="0"/>
          </a:p>
          <a:p>
            <a:pPr>
              <a:buFont typeface="Wingdings" pitchFamily="2" charset="2"/>
              <a:buChar char="§"/>
            </a:pPr>
            <a:r>
              <a:rPr lang="kk-KZ" dirty="0" smtClean="0"/>
              <a:t>Қолданбалы метрологияның басты мақсаты - өнімнің нақты түрлерінің ерекшеліктерін есепке алатын сапаны сандық бағалаудың әдістерін жасау. </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1223888" y="-56741"/>
            <a:ext cx="10410093"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76213" algn="just" defTabSz="914400" rtl="0" eaLnBrk="1" fontAlgn="base" latinLnBrk="0" hangingPunct="1">
              <a:lnSpc>
                <a:spcPct val="100000"/>
              </a:lnSpc>
              <a:spcBef>
                <a:spcPct val="0"/>
              </a:spcBef>
              <a:spcAft>
                <a:spcPct val="0"/>
              </a:spcAft>
              <a:buClrTx/>
              <a:buSzTx/>
              <a:buFontTx/>
              <a:buNone/>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Квалиметрия ғылым ретінде, жалпылық дәрежесімен, өлшеу мен бағалау құралдары мен әдістерімен ажыратылатын теориялардың өзара байланысқан жүйесі түрінде көрінеді. </a:t>
            </a:r>
          </a:p>
          <a:p>
            <a:pPr marL="0" marR="0" lvl="0" indent="176213" algn="just" defTabSz="914400" rtl="0" eaLnBrk="1" fontAlgn="base" latinLnBrk="0" hangingPunct="1">
              <a:lnSpc>
                <a:spcPct val="100000"/>
              </a:lnSpc>
              <a:spcBef>
                <a:spcPct val="0"/>
              </a:spcBef>
              <a:spcAft>
                <a:spcPct val="0"/>
              </a:spcAft>
              <a:buClrTx/>
              <a:buSzTx/>
              <a:buFontTx/>
              <a:buNone/>
              <a:tabLst/>
            </a:pPr>
            <a:endParaRPr lang="kk-KZ" sz="2400" dirty="0" smtClean="0">
              <a:latin typeface="Times New Roman" pitchFamily="18" charset="0"/>
              <a:ea typeface="Calibri" pitchFamily="34" charset="0"/>
              <a:cs typeface="Times New Roman" pitchFamily="18" charset="0"/>
            </a:endParaRPr>
          </a:p>
          <a:p>
            <a:pPr marL="0" marR="0" lvl="0" indent="176213" algn="just" defTabSz="914400" rtl="0" eaLnBrk="1" fontAlgn="base" latinLnBrk="0" hangingPunct="1">
              <a:lnSpc>
                <a:spcPct val="100000"/>
              </a:lnSpc>
              <a:spcBef>
                <a:spcPct val="0"/>
              </a:spcBef>
              <a:spcAft>
                <a:spcPct val="0"/>
              </a:spcAft>
              <a:buClrTx/>
              <a:buSzTx/>
              <a:buFontTx/>
              <a:buNone/>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Мұндай теорияларға: жалпы квалиметрия, арнайы квалиметрия және пән квалиметриясы жатады.</a:t>
            </a:r>
          </a:p>
          <a:p>
            <a:pPr marL="0" marR="0" lvl="0" indent="176213" algn="just" defTabSz="914400" rtl="0" eaLnBrk="1" fontAlgn="base" latinLnBrk="0" hangingPunct="1">
              <a:lnSpc>
                <a:spcPct val="100000"/>
              </a:lnSpc>
              <a:spcBef>
                <a:spcPct val="0"/>
              </a:spcBef>
              <a:spcAft>
                <a:spcPct val="0"/>
              </a:spcAft>
              <a:buClrTx/>
              <a:buSzTx/>
              <a:buFontTx/>
              <a:buNone/>
              <a:tabLst/>
            </a:pPr>
            <a:endParaRPr lang="kk-KZ" sz="2400" dirty="0" smtClean="0">
              <a:latin typeface="Times New Roman" pitchFamily="18" charset="0"/>
              <a:ea typeface="Calibri" pitchFamily="34" charset="0"/>
              <a:cs typeface="Times New Roman" pitchFamily="18" charset="0"/>
            </a:endParaRPr>
          </a:p>
          <a:p>
            <a:pPr marL="0" marR="0" lvl="0" indent="176213" algn="just" defTabSz="914400" rtl="0" eaLnBrk="1" fontAlgn="base" latinLnBrk="0" hangingPunct="1">
              <a:lnSpc>
                <a:spcPct val="100000"/>
              </a:lnSpc>
              <a:spcBef>
                <a:spcPct val="0"/>
              </a:spcBef>
              <a:spcAft>
                <a:spcPct val="0"/>
              </a:spcAft>
              <a:buClrTx/>
              <a:buSzTx/>
              <a:buFontTx/>
              <a:buNone/>
              <a:tabLst/>
            </a:pPr>
            <a:r>
              <a:rPr kumimoji="0" lang="kk-KZ"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Жалпы квалиметрияда</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жалпытеориялық мәселелер: түсініктер жүйесі, бағалау теориясы (заңдар мен әдістер), квалиметрияның аксиоматикасы (аксиомалар мен ережелер), квалиметриялық шкалалау теориясы (өлшеулер, салмақтылық, өлшем жүргізу) қарастырылады.</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76213" algn="just" defTabSz="914400" rtl="0" eaLnBrk="0" fontAlgn="base" latinLnBrk="0" hangingPunct="0">
              <a:lnSpc>
                <a:spcPct val="100000"/>
              </a:lnSpc>
              <a:spcBef>
                <a:spcPct val="0"/>
              </a:spcBef>
              <a:spcAft>
                <a:spcPct val="0"/>
              </a:spcAft>
              <a:buClrTx/>
              <a:buSzTx/>
              <a:buFontTx/>
              <a:buNone/>
              <a:tabLst/>
            </a:pPr>
            <a:r>
              <a:rPr kumimoji="0" lang="kk-KZ"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Арнайы квалиметрияда </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бағалаудың модельдері мен алгоритмдері, бағалаудың дәлдігі мен сенімділігі: экспертті квалиметрия, ықтималдық-статистикалық квалиметрия, индексті квалиметрия, квалиметриялық таксономия, квалификациялар мен жүйелілеу теориясы қарастырылады.</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76213" algn="just" defTabSz="914400" rtl="0" eaLnBrk="0" fontAlgn="base" latinLnBrk="0" hangingPunct="0">
              <a:lnSpc>
                <a:spcPct val="100000"/>
              </a:lnSpc>
              <a:spcBef>
                <a:spcPct val="0"/>
              </a:spcBef>
              <a:spcAft>
                <a:spcPct val="0"/>
              </a:spcAft>
              <a:buClrTx/>
              <a:buSzTx/>
              <a:buFontTx/>
              <a:buNone/>
              <a:tabLst/>
            </a:pPr>
            <a:r>
              <a:rPr kumimoji="0" lang="kk-KZ"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Пәндік квалиметрия </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объектілер бойынша бағалауды қарастырады (өнім мен техника квалиметриясы, еңбек пен қызмет квалиметриясы, шешімдер мен жобалар квалиметриясы, процестер квалиметриясы.</a:t>
            </a:r>
            <a:endParaRPr kumimoji="0" lang="kk-KZ"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ÐÐ¾ÑÐ¾Ð¶ÐµÐµ Ð¸Ð·Ð¾Ð±ÑÐ°Ð¶ÐµÐ½Ð¸Ðµ">
            <a:extLst>
              <a:ext uri="{FF2B5EF4-FFF2-40B4-BE49-F238E27FC236}">
                <a16:creationId xmlns:a16="http://schemas.microsoft.com/office/drawing/2014/main" xmlns="" id="{34B98C39-E6E2-42DF-93ED-90FD210335FF}"/>
              </a:ext>
            </a:extLst>
          </p:cNvP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24094" t="2259" r="31641" b="3811"/>
          <a:stretch/>
        </p:blipFill>
        <p:spPr bwMode="auto">
          <a:xfrm>
            <a:off x="4399847" y="2094793"/>
            <a:ext cx="2027208" cy="211458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Прямоугольник: скругленные углы 4">
            <a:extLst>
              <a:ext uri="{FF2B5EF4-FFF2-40B4-BE49-F238E27FC236}">
                <a16:creationId xmlns:a16="http://schemas.microsoft.com/office/drawing/2014/main" xmlns="" id="{57C32538-5744-4C6C-A17B-4DFA04529A80}"/>
              </a:ext>
            </a:extLst>
          </p:cNvPr>
          <p:cNvSpPr/>
          <p:nvPr/>
        </p:nvSpPr>
        <p:spPr>
          <a:xfrm>
            <a:off x="134113" y="240724"/>
            <a:ext cx="3989147" cy="4141496"/>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Прямоугольник 3">
            <a:extLst>
              <a:ext uri="{FF2B5EF4-FFF2-40B4-BE49-F238E27FC236}">
                <a16:creationId xmlns:a16="http://schemas.microsoft.com/office/drawing/2014/main" xmlns="" id="{ABE4E035-9C5E-4821-B001-CA52B8F55F19}"/>
              </a:ext>
            </a:extLst>
          </p:cNvPr>
          <p:cNvSpPr/>
          <p:nvPr/>
        </p:nvSpPr>
        <p:spPr>
          <a:xfrm>
            <a:off x="227999" y="240724"/>
            <a:ext cx="3801373" cy="2554545"/>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Технологиялық әдістер</a:t>
            </a:r>
          </a:p>
          <a:p>
            <a:pPr algn="ctr"/>
            <a:r>
              <a:rPr lang="ru-RU" sz="1600" dirty="0">
                <a:latin typeface="Times New Roman" panose="02020603050405020304" pitchFamily="18" charset="0"/>
                <a:cs typeface="Times New Roman" panose="02020603050405020304" pitchFamily="18" charset="0"/>
              </a:rPr>
              <a:t> (өндірістік процесті жеке және </a:t>
            </a:r>
            <a:r>
              <a:rPr lang="kk-KZ" sz="1600" dirty="0">
                <a:latin typeface="Times New Roman" panose="02020603050405020304" pitchFamily="18" charset="0"/>
                <a:cs typeface="Times New Roman" panose="02020603050405020304" pitchFamily="18" charset="0"/>
              </a:rPr>
              <a:t>тұтас</a:t>
            </a:r>
            <a:r>
              <a:rPr lang="ru-RU" sz="1600" dirty="0">
                <a:latin typeface="Times New Roman" panose="02020603050405020304" pitchFamily="18" charset="0"/>
                <a:cs typeface="Times New Roman" panose="02020603050405020304" pitchFamily="18" charset="0"/>
              </a:rPr>
              <a:t> бақылау ғана емес, оның нәтижелерін де бақылау). Ол үшін инженерияның қазіргі заманауй құралдары қолданылады. Ең объективті нәтижелер ұйым қызметкерлерінің қатысуынсыз әр түрлі параметрлерді өлшей және бағалай алатын </a:t>
            </a:r>
            <a:r>
              <a:rPr lang="ru-RU" sz="1600" b="1" dirty="0">
                <a:solidFill>
                  <a:srgbClr val="FF0000"/>
                </a:solidFill>
                <a:latin typeface="Times New Roman" panose="02020603050405020304" pitchFamily="18" charset="0"/>
                <a:cs typeface="Times New Roman" panose="02020603050405020304" pitchFamily="18" charset="0"/>
              </a:rPr>
              <a:t>автоматтандырылған аспаптарға</a:t>
            </a:r>
            <a:r>
              <a:rPr lang="ru-RU" sz="1600" dirty="0">
                <a:latin typeface="Times New Roman" panose="02020603050405020304" pitchFamily="18" charset="0"/>
                <a:cs typeface="Times New Roman" panose="02020603050405020304" pitchFamily="18" charset="0"/>
              </a:rPr>
              <a:t>.</a:t>
            </a:r>
          </a:p>
        </p:txBody>
      </p:sp>
      <p:pic>
        <p:nvPicPr>
          <p:cNvPr id="13318" name="Picture 6" descr="ÐÐ¾ÑÐ¾Ð¶ÐµÐµ Ð¸Ð·Ð¾Ð±ÑÐ°Ð¶ÐµÐ½Ð¸Ðµ">
            <a:extLst>
              <a:ext uri="{FF2B5EF4-FFF2-40B4-BE49-F238E27FC236}">
                <a16:creationId xmlns:a16="http://schemas.microsoft.com/office/drawing/2014/main" xmlns="" id="{2A58E868-0C1C-4B34-8D35-C7F6D1B10642}"/>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7226" b="17436"/>
          <a:stretch/>
        </p:blipFill>
        <p:spPr bwMode="auto">
          <a:xfrm>
            <a:off x="410700" y="2743198"/>
            <a:ext cx="3435970" cy="1466182"/>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Прямоугольник: скругленные углы 9">
            <a:extLst>
              <a:ext uri="{FF2B5EF4-FFF2-40B4-BE49-F238E27FC236}">
                <a16:creationId xmlns:a16="http://schemas.microsoft.com/office/drawing/2014/main" xmlns="" id="{BC38F1FC-1F25-487E-A311-64FB2C00CD63}"/>
              </a:ext>
            </a:extLst>
          </p:cNvPr>
          <p:cNvSpPr/>
          <p:nvPr/>
        </p:nvSpPr>
        <p:spPr>
          <a:xfrm>
            <a:off x="4177405" y="68196"/>
            <a:ext cx="7786596" cy="1976265"/>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a:t>
            </a:r>
          </a:p>
        </p:txBody>
      </p:sp>
      <p:sp>
        <p:nvSpPr>
          <p:cNvPr id="7" name="Прямоугольник 6">
            <a:extLst>
              <a:ext uri="{FF2B5EF4-FFF2-40B4-BE49-F238E27FC236}">
                <a16:creationId xmlns:a16="http://schemas.microsoft.com/office/drawing/2014/main" xmlns="" id="{2E8B5D12-C0E5-47D2-88BC-CB454062D47D}"/>
              </a:ext>
            </a:extLst>
          </p:cNvPr>
          <p:cNvSpPr/>
          <p:nvPr/>
        </p:nvSpPr>
        <p:spPr>
          <a:xfrm>
            <a:off x="4217146" y="76509"/>
            <a:ext cx="4495533" cy="1815882"/>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Статистикалық әдістер </a:t>
            </a:r>
          </a:p>
          <a:p>
            <a:pPr algn="ctr"/>
            <a:r>
              <a:rPr lang="ru-RU" sz="1600" dirty="0">
                <a:latin typeface="Times New Roman" panose="02020603050405020304" pitchFamily="18" charset="0"/>
                <a:cs typeface="Times New Roman" panose="02020603050405020304" pitchFamily="18" charset="0"/>
              </a:rPr>
              <a:t>(өнімнің сандық және сапалық көрсеткіштерін жинау). Одан әрі әртүрлі кезеңдерде алынған деректер үрдісті (оң немесе теріс) анықтау үшін </a:t>
            </a:r>
            <a:r>
              <a:rPr lang="ru-RU" sz="1600" b="1" dirty="0">
                <a:solidFill>
                  <a:srgbClr val="FF0000"/>
                </a:solidFill>
                <a:latin typeface="Times New Roman" panose="02020603050405020304" pitchFamily="18" charset="0"/>
                <a:cs typeface="Times New Roman" panose="02020603050405020304" pitchFamily="18" charset="0"/>
              </a:rPr>
              <a:t>салыстырады</a:t>
            </a:r>
            <a:r>
              <a:rPr lang="ru-RU" sz="1600" dirty="0">
                <a:latin typeface="Times New Roman" panose="02020603050405020304" pitchFamily="18" charset="0"/>
                <a:cs typeface="Times New Roman" panose="02020603050405020304" pitchFamily="18" charset="0"/>
              </a:rPr>
              <a:t>. Мұндай талдаудың нәтижелері сапаны басқару жүйесін жетілдіру туралы шешім қабылдауға негіз бола алады.</a:t>
            </a:r>
          </a:p>
        </p:txBody>
      </p:sp>
      <p:pic>
        <p:nvPicPr>
          <p:cNvPr id="13320" name="Picture 8" descr="ÐÐ¾ÑÐ¾Ð¶ÐµÐµ Ð¸Ð·Ð¾Ð±ÑÐ°Ð¶ÐµÐ½Ð¸Ðµ">
            <a:extLst>
              <a:ext uri="{FF2B5EF4-FFF2-40B4-BE49-F238E27FC236}">
                <a16:creationId xmlns:a16="http://schemas.microsoft.com/office/drawing/2014/main" xmlns="" id="{80E46AE4-48FC-4AD7-9355-7F3BB1D8DDA6}"/>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005979" y="161338"/>
            <a:ext cx="2386640" cy="1789980"/>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Прямоугольник: скругленные углы 12">
            <a:extLst>
              <a:ext uri="{FF2B5EF4-FFF2-40B4-BE49-F238E27FC236}">
                <a16:creationId xmlns:a16="http://schemas.microsoft.com/office/drawing/2014/main" xmlns="" id="{676ED7A6-10A2-4D48-A46F-02CD226D7C44}"/>
              </a:ext>
            </a:extLst>
          </p:cNvPr>
          <p:cNvSpPr/>
          <p:nvPr/>
        </p:nvSpPr>
        <p:spPr>
          <a:xfrm>
            <a:off x="6703642" y="2104530"/>
            <a:ext cx="5260358" cy="1976265"/>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a:t>
            </a:r>
          </a:p>
        </p:txBody>
      </p:sp>
      <p:sp>
        <p:nvSpPr>
          <p:cNvPr id="8" name="Прямоугольник 7">
            <a:extLst>
              <a:ext uri="{FF2B5EF4-FFF2-40B4-BE49-F238E27FC236}">
                <a16:creationId xmlns:a16="http://schemas.microsoft.com/office/drawing/2014/main" xmlns="" id="{741FB7FB-1DB0-4823-87A9-A85B01C6C75E}"/>
              </a:ext>
            </a:extLst>
          </p:cNvPr>
          <p:cNvSpPr/>
          <p:nvPr/>
        </p:nvSpPr>
        <p:spPr>
          <a:xfrm>
            <a:off x="8538083" y="2415844"/>
            <a:ext cx="3242615" cy="1323439"/>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Экономикалық әдістер </a:t>
            </a:r>
            <a:endParaRPr lang="en-US" sz="1600" b="1" dirty="0">
              <a:latin typeface="Times New Roman" panose="02020603050405020304" pitchFamily="18" charset="0"/>
              <a:cs typeface="Times New Roman" panose="02020603050405020304" pitchFamily="18" charset="0"/>
            </a:endParaRPr>
          </a:p>
          <a:p>
            <a:pPr algn="ctr"/>
            <a:r>
              <a:rPr lang="ru-RU" sz="1600" dirty="0">
                <a:latin typeface="Times New Roman" panose="02020603050405020304" pitchFamily="18" charset="0"/>
                <a:cs typeface="Times New Roman" panose="02020603050405020304" pitchFamily="18" charset="0"/>
              </a:rPr>
              <a:t>(өнімді сапалы жақсарту үшін жүргізілген іс-шаралардың құнын </a:t>
            </a:r>
            <a:r>
              <a:rPr lang="ru-RU" sz="1600" b="1" dirty="0">
                <a:solidFill>
                  <a:srgbClr val="FF0000"/>
                </a:solidFill>
                <a:latin typeface="Times New Roman" panose="02020603050405020304" pitchFamily="18" charset="0"/>
                <a:cs typeface="Times New Roman" panose="02020603050405020304" pitchFamily="18" charset="0"/>
              </a:rPr>
              <a:t>бағалау</a:t>
            </a:r>
            <a:r>
              <a:rPr lang="ru-RU" sz="1600" dirty="0">
                <a:latin typeface="Times New Roman" panose="02020603050405020304" pitchFamily="18" charset="0"/>
                <a:cs typeface="Times New Roman" panose="02020603050405020304" pitchFamily="18" charset="0"/>
              </a:rPr>
              <a:t> және олардан кейінгі </a:t>
            </a:r>
            <a:r>
              <a:rPr lang="ru-RU" sz="1600" b="1" dirty="0">
                <a:solidFill>
                  <a:srgbClr val="FF0000"/>
                </a:solidFill>
                <a:latin typeface="Times New Roman" panose="02020603050405020304" pitchFamily="18" charset="0"/>
                <a:cs typeface="Times New Roman" panose="02020603050405020304" pitchFamily="18" charset="0"/>
              </a:rPr>
              <a:t>қаржылық нәтижені талдау</a:t>
            </a:r>
            <a:r>
              <a:rPr lang="ru-RU" sz="1600" dirty="0">
                <a:latin typeface="Times New Roman" panose="02020603050405020304" pitchFamily="18" charset="0"/>
                <a:cs typeface="Times New Roman" panose="02020603050405020304" pitchFamily="18" charset="0"/>
              </a:rPr>
              <a:t>).</a:t>
            </a:r>
          </a:p>
        </p:txBody>
      </p:sp>
      <p:pic>
        <p:nvPicPr>
          <p:cNvPr id="13324" name="Picture 12" descr="ÐÐ°ÑÑÐ¸Ð½ÐºÐ¸ Ð¿Ð¾ Ð·Ð°Ð¿ÑÐ¾ÑÑ economics">
            <a:extLst>
              <a:ext uri="{FF2B5EF4-FFF2-40B4-BE49-F238E27FC236}">
                <a16:creationId xmlns:a16="http://schemas.microsoft.com/office/drawing/2014/main" xmlns="" id="{9614DB13-3504-48A3-8B4F-87C511237A06}"/>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061539" y="2446040"/>
            <a:ext cx="1293243" cy="1293243"/>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Прямоугольник: скругленные углы 16">
            <a:extLst>
              <a:ext uri="{FF2B5EF4-FFF2-40B4-BE49-F238E27FC236}">
                <a16:creationId xmlns:a16="http://schemas.microsoft.com/office/drawing/2014/main" xmlns="" id="{78353D29-8141-483F-9040-04ED7E04548F}"/>
              </a:ext>
            </a:extLst>
          </p:cNvPr>
          <p:cNvSpPr/>
          <p:nvPr/>
        </p:nvSpPr>
        <p:spPr>
          <a:xfrm>
            <a:off x="134113" y="4437577"/>
            <a:ext cx="6785162" cy="1976265"/>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a:t>
            </a:r>
          </a:p>
        </p:txBody>
      </p:sp>
      <p:sp>
        <p:nvSpPr>
          <p:cNvPr id="9" name="Прямоугольник 8">
            <a:extLst>
              <a:ext uri="{FF2B5EF4-FFF2-40B4-BE49-F238E27FC236}">
                <a16:creationId xmlns:a16="http://schemas.microsoft.com/office/drawing/2014/main" xmlns="" id="{F8AEADD1-2415-438E-948B-10894A979B19}"/>
              </a:ext>
            </a:extLst>
          </p:cNvPr>
          <p:cNvSpPr/>
          <p:nvPr/>
        </p:nvSpPr>
        <p:spPr>
          <a:xfrm>
            <a:off x="187774" y="4517768"/>
            <a:ext cx="4029372" cy="1815882"/>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Психологиялық әдістер </a:t>
            </a:r>
          </a:p>
          <a:p>
            <a:pPr algn="ctr"/>
            <a:r>
              <a:rPr lang="ru-RU" sz="1600" dirty="0">
                <a:latin typeface="Times New Roman" panose="02020603050405020304" pitchFamily="18" charset="0"/>
                <a:cs typeface="Times New Roman" panose="02020603050405020304" pitchFamily="18" charset="0"/>
              </a:rPr>
              <a:t>(қызметкерлерге </a:t>
            </a:r>
            <a:r>
              <a:rPr lang="ru-RU" sz="1600" b="1" dirty="0">
                <a:solidFill>
                  <a:srgbClr val="FF0000"/>
                </a:solidFill>
                <a:latin typeface="Times New Roman" panose="02020603050405020304" pitchFamily="18" charset="0"/>
                <a:cs typeface="Times New Roman" panose="02020603050405020304" pitchFamily="18" charset="0"/>
              </a:rPr>
              <a:t>көрсетілетін әсері </a:t>
            </a:r>
            <a:r>
              <a:rPr lang="ru-RU" sz="1600" dirty="0">
                <a:latin typeface="Times New Roman" panose="02020603050405020304" pitchFamily="18" charset="0"/>
                <a:cs typeface="Times New Roman" panose="02020603050405020304" pitchFamily="18" charset="0"/>
              </a:rPr>
              <a:t>және олардың жоғары сапалы көрсеткіштерге қол жеткізуін </a:t>
            </a:r>
            <a:r>
              <a:rPr lang="ru-RU" sz="1600" b="1" dirty="0">
                <a:solidFill>
                  <a:srgbClr val="FF0000"/>
                </a:solidFill>
                <a:latin typeface="Times New Roman" panose="02020603050405020304" pitchFamily="18" charset="0"/>
                <a:cs typeface="Times New Roman" panose="02020603050405020304" pitchFamily="18" charset="0"/>
              </a:rPr>
              <a:t>ынталандырады</a:t>
            </a:r>
            <a:r>
              <a:rPr lang="ru-RU" sz="1600" dirty="0">
                <a:latin typeface="Times New Roman" panose="02020603050405020304" pitchFamily="18" charset="0"/>
                <a:cs typeface="Times New Roman" panose="02020603050405020304" pitchFamily="18" charset="0"/>
              </a:rPr>
              <a:t>). Бұл жерде жұмыс ұжымының өзіндік тәртібі де, ондағы атмосфера да, әр қызметкердің жеке сипаттамалары де есепке алынады.</a:t>
            </a:r>
          </a:p>
        </p:txBody>
      </p:sp>
      <p:pic>
        <p:nvPicPr>
          <p:cNvPr id="13326" name="Picture 14" descr="ÐÐ¾ÑÐ¾Ð¶ÐµÐµ Ð¸Ð·Ð¾Ð±ÑÐ°Ð¶ÐµÐ½Ð¸Ðµ">
            <a:extLst>
              <a:ext uri="{FF2B5EF4-FFF2-40B4-BE49-F238E27FC236}">
                <a16:creationId xmlns:a16="http://schemas.microsoft.com/office/drawing/2014/main" xmlns="" id="{37F1BA5F-77CF-4766-B1E8-25695CA0E3FC}"/>
              </a:ext>
            </a:extLst>
          </p:cNvPr>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686668" y="4786369"/>
            <a:ext cx="2016974" cy="1134548"/>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Прямоугольник: скругленные углы 19">
            <a:extLst>
              <a:ext uri="{FF2B5EF4-FFF2-40B4-BE49-F238E27FC236}">
                <a16:creationId xmlns:a16="http://schemas.microsoft.com/office/drawing/2014/main" xmlns="" id="{67066CF7-C288-4463-B4D0-655F1D91117B}"/>
              </a:ext>
            </a:extLst>
          </p:cNvPr>
          <p:cNvSpPr/>
          <p:nvPr/>
        </p:nvSpPr>
        <p:spPr>
          <a:xfrm>
            <a:off x="6972937" y="4140864"/>
            <a:ext cx="4991064" cy="2272977"/>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a:t>
            </a:r>
          </a:p>
        </p:txBody>
      </p:sp>
      <p:sp>
        <p:nvSpPr>
          <p:cNvPr id="11" name="Прямоугольник 10">
            <a:extLst>
              <a:ext uri="{FF2B5EF4-FFF2-40B4-BE49-F238E27FC236}">
                <a16:creationId xmlns:a16="http://schemas.microsoft.com/office/drawing/2014/main" xmlns="" id="{20D13A60-0EB0-43EA-BE68-79FA379B8EA5}"/>
              </a:ext>
            </a:extLst>
          </p:cNvPr>
          <p:cNvSpPr/>
          <p:nvPr/>
        </p:nvSpPr>
        <p:spPr>
          <a:xfrm>
            <a:off x="6987159" y="4492522"/>
            <a:ext cx="3101847" cy="1815882"/>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Әкімшілік әдістер </a:t>
            </a:r>
            <a:endParaRPr lang="en-US" sz="1600" b="1" dirty="0">
              <a:latin typeface="Times New Roman" panose="02020603050405020304" pitchFamily="18" charset="0"/>
              <a:cs typeface="Times New Roman" panose="02020603050405020304" pitchFamily="18" charset="0"/>
            </a:endParaRPr>
          </a:p>
          <a:p>
            <a:pPr algn="ctr"/>
            <a:r>
              <a:rPr lang="ru-RU" sz="1600" dirty="0">
                <a:latin typeface="Times New Roman" panose="02020603050405020304" pitchFamily="18" charset="0"/>
                <a:cs typeface="Times New Roman" panose="02020603050405020304" pitchFamily="18" charset="0"/>
              </a:rPr>
              <a:t>(орындауға міндетті). Оларға: </a:t>
            </a:r>
            <a:endParaRPr lang="en-US" sz="1600" dirty="0">
              <a:latin typeface="Times New Roman" panose="02020603050405020304" pitchFamily="18" charset="0"/>
              <a:cs typeface="Times New Roman" panose="02020603050405020304" pitchFamily="18" charset="0"/>
            </a:endParaRPr>
          </a:p>
          <a:p>
            <a:pPr algn="ctr"/>
            <a:r>
              <a:rPr lang="ru-RU" sz="1600" b="1" dirty="0">
                <a:solidFill>
                  <a:srgbClr val="FF0000"/>
                </a:solidFill>
                <a:latin typeface="Times New Roman" panose="02020603050405020304" pitchFamily="18" charset="0"/>
                <a:cs typeface="Times New Roman" panose="02020603050405020304" pitchFamily="18" charset="0"/>
              </a:rPr>
              <a:t>нормалар; </a:t>
            </a:r>
            <a:endParaRPr lang="en-US" sz="1600" b="1" dirty="0">
              <a:solidFill>
                <a:srgbClr val="FF0000"/>
              </a:solidFill>
              <a:latin typeface="Times New Roman" panose="02020603050405020304" pitchFamily="18" charset="0"/>
              <a:cs typeface="Times New Roman" panose="02020603050405020304" pitchFamily="18" charset="0"/>
            </a:endParaRPr>
          </a:p>
          <a:p>
            <a:pPr algn="ctr"/>
            <a:r>
              <a:rPr lang="ru-RU" sz="1600" b="1" dirty="0">
                <a:solidFill>
                  <a:srgbClr val="FF0000"/>
                </a:solidFill>
                <a:latin typeface="Times New Roman" panose="02020603050405020304" pitchFamily="18" charset="0"/>
                <a:cs typeface="Times New Roman" panose="02020603050405020304" pitchFamily="18" charset="0"/>
              </a:rPr>
              <a:t>стандарттар; </a:t>
            </a:r>
            <a:endParaRPr lang="en-US" sz="1600" b="1" dirty="0">
              <a:solidFill>
                <a:srgbClr val="FF0000"/>
              </a:solidFill>
              <a:latin typeface="Times New Roman" panose="02020603050405020304" pitchFamily="18" charset="0"/>
              <a:cs typeface="Times New Roman" panose="02020603050405020304" pitchFamily="18" charset="0"/>
            </a:endParaRPr>
          </a:p>
          <a:p>
            <a:pPr algn="ctr"/>
            <a:r>
              <a:rPr lang="ru-RU" sz="1600" b="1" dirty="0">
                <a:solidFill>
                  <a:srgbClr val="FF0000"/>
                </a:solidFill>
                <a:latin typeface="Times New Roman" panose="02020603050405020304" pitchFamily="18" charset="0"/>
                <a:cs typeface="Times New Roman" panose="02020603050405020304" pitchFamily="18" charset="0"/>
              </a:rPr>
              <a:t>нұсқаулықтар; </a:t>
            </a:r>
            <a:endParaRPr lang="en-US" sz="1600" b="1" dirty="0">
              <a:solidFill>
                <a:srgbClr val="FF0000"/>
              </a:solidFill>
              <a:latin typeface="Times New Roman" panose="02020603050405020304" pitchFamily="18" charset="0"/>
              <a:cs typeface="Times New Roman" panose="02020603050405020304" pitchFamily="18" charset="0"/>
            </a:endParaRPr>
          </a:p>
          <a:p>
            <a:pPr algn="ctr"/>
            <a:r>
              <a:rPr lang="ru-RU" sz="1600" b="1" dirty="0">
                <a:solidFill>
                  <a:srgbClr val="FF0000"/>
                </a:solidFill>
                <a:latin typeface="Times New Roman" panose="02020603050405020304" pitchFamily="18" charset="0"/>
                <a:cs typeface="Times New Roman" panose="02020603050405020304" pitchFamily="18" charset="0"/>
              </a:rPr>
              <a:t>басшылықтың өкімдері жатады</a:t>
            </a:r>
            <a:r>
              <a:rPr lang="ru-RU" sz="1600" dirty="0">
                <a:latin typeface="Times New Roman" panose="02020603050405020304" pitchFamily="18" charset="0"/>
                <a:cs typeface="Times New Roman" panose="02020603050405020304" pitchFamily="18" charset="0"/>
              </a:rPr>
              <a:t>.</a:t>
            </a:r>
          </a:p>
        </p:txBody>
      </p:sp>
      <p:pic>
        <p:nvPicPr>
          <p:cNvPr id="13328" name="Picture 16" descr="ÐÐ°ÑÑÐ¸Ð½ÐºÐ¸ Ð¿Ð¾ Ð·Ð°Ð¿ÑÐ¾ÑÑ administrative rules">
            <a:extLst>
              <a:ext uri="{FF2B5EF4-FFF2-40B4-BE49-F238E27FC236}">
                <a16:creationId xmlns:a16="http://schemas.microsoft.com/office/drawing/2014/main" xmlns="" id="{D1AF3D46-C1B8-466A-BD71-60F60F1F8560}"/>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9789972" y="4289219"/>
            <a:ext cx="1906365" cy="197626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38399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266092" y="811634"/>
            <a:ext cx="100584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76213" algn="just" defTabSz="914400" rtl="0" eaLnBrk="1" fontAlgn="base" latinLnBrk="0" hangingPunct="1">
              <a:lnSpc>
                <a:spcPct val="100000"/>
              </a:lnSpc>
              <a:spcBef>
                <a:spcPct val="0"/>
              </a:spcBef>
              <a:spcAft>
                <a:spcPct val="0"/>
              </a:spcAft>
              <a:buClrTx/>
              <a:buSzTx/>
              <a:buFontTx/>
              <a:buNone/>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Сапаны анықтайтын әдістер сапамен қамтамасыз ету процесінде әдетте экономика-математикалық әдістер қолданылады,оларға мыналар жатады:</a:t>
            </a:r>
          </a:p>
          <a:p>
            <a:pPr marL="0" marR="0" lvl="0" indent="176213" algn="just"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Сызықтық әдіс</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Сызықтық емес әдіс</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Динамикалық программалау</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Сараптамалық жоспарлау</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Эммитациондық модельдеу</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Массалық қызмет көрсету теориясы</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Теория расписания</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Функционалды құнды талдау </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Корреляциондық қатынастар әдісі</a:t>
            </a:r>
            <a:endParaRPr kumimoji="0" lang="kk-KZ"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886265" y="51881"/>
            <a:ext cx="10508566"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Өнім сапасын басқару жүйесінің маңызды элементі </a:t>
            </a:r>
            <a:r>
              <a:rPr kumimoji="0" lang="kk-KZ" sz="24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стандарттау</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болып табылады.  </a:t>
            </a:r>
            <a:r>
              <a:rPr kumimoji="0" lang="kk-KZ"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Стандарттаудың негізгі мақсаты </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өнімнің прогресивті талаптарын анықтайтын нормативті техникалық құжаттар жүйесін құру. Сонымен қатар осы құжаттардың дұрыс пайдалануына бақылау жасау болып табылады. </a:t>
            </a: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Ал, </a:t>
            </a:r>
            <a:r>
              <a:rPr kumimoji="0" lang="kk-KZ"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стандарт</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белгілі бір объектілермен қойылған талаптар, әдістемелер, сипаттамалар және жалпы принциптер негізінде тағайындалған құжат тек осы стандарттарда өндірілетін өнім сапасы бекітіледі. </a:t>
            </a:r>
          </a:p>
          <a:p>
            <a:pPr marL="0" marR="0" lvl="0" indent="457200" algn="just" defTabSz="914400" rtl="0" eaLnBrk="1" fontAlgn="base" latinLnBrk="0" hangingPunct="1">
              <a:lnSpc>
                <a:spcPct val="100000"/>
              </a:lnSpc>
              <a:spcBef>
                <a:spcPct val="0"/>
              </a:spcBef>
              <a:spcAft>
                <a:spcPct val="0"/>
              </a:spcAft>
              <a:buClrTx/>
              <a:buSzTx/>
              <a:buFontTx/>
              <a:buNone/>
              <a:tabLst/>
            </a:pPr>
            <a:endParaRPr lang="kk-KZ" sz="2400" dirty="0" smtClean="0">
              <a:latin typeface="Times New Roman" pitchFamily="18" charset="0"/>
              <a:ea typeface="Calibri" pitchFamily="34"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kk-KZ"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Стандарттау бойынша нормативті құжаттардың келесі түрлері бар:</a:t>
            </a:r>
            <a:endParaRPr kumimoji="0" lang="ru-RU" sz="24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Қазақстан республикасының мемлекеттік стандарттары (ГОСТ);</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Салалық стандарттар;</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Техникалық шарттар;</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Кәсіпорындардың бірлестіктерінің ассоцияциялардың, концерн стандарттары бар;</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Халықаралық стандарттар;</a:t>
            </a:r>
            <a:endParaRPr kumimoji="0" lang="kk-KZ"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00C666FC-770B-403F-9BBE-AB5B781088D1}"/>
              </a:ext>
            </a:extLst>
          </p:cNvPr>
          <p:cNvSpPr/>
          <p:nvPr/>
        </p:nvSpPr>
        <p:spPr>
          <a:xfrm>
            <a:off x="0" y="0"/>
            <a:ext cx="12192000" cy="646331"/>
          </a:xfrm>
          <a:prstGeom prst="rect">
            <a:avLst/>
          </a:prstGeom>
        </p:spPr>
        <p:txBody>
          <a:bodyPr wrap="square">
            <a:spAutoFit/>
          </a:bodyPr>
          <a:lstStyle/>
          <a:p>
            <a:pPr algn="ctr"/>
            <a:r>
              <a:rPr lang="ru-RU" sz="3600" b="1" dirty="0">
                <a:latin typeface="Times New Roman" panose="02020603050405020304" pitchFamily="18" charset="0"/>
                <a:cs typeface="Times New Roman" panose="02020603050405020304" pitchFamily="18" charset="0"/>
              </a:rPr>
              <a:t>Процестің ағындық диаграммасы</a:t>
            </a:r>
          </a:p>
        </p:txBody>
      </p:sp>
      <p:sp>
        <p:nvSpPr>
          <p:cNvPr id="6" name="Прямоугольник: скругленные углы 5">
            <a:extLst>
              <a:ext uri="{FF2B5EF4-FFF2-40B4-BE49-F238E27FC236}">
                <a16:creationId xmlns:a16="http://schemas.microsoft.com/office/drawing/2014/main" xmlns="" id="{9F3A0F1C-EBD9-482F-9D33-8EA8EF83D806}"/>
              </a:ext>
            </a:extLst>
          </p:cNvPr>
          <p:cNvSpPr/>
          <p:nvPr/>
        </p:nvSpPr>
        <p:spPr>
          <a:xfrm>
            <a:off x="245097" y="772098"/>
            <a:ext cx="11708989" cy="1820273"/>
          </a:xfrm>
          <a:prstGeom prst="roundRect">
            <a:avLst/>
          </a:prstGeom>
          <a:solidFill>
            <a:schemeClr val="bg1"/>
          </a:solid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7" name="Прямоугольник: скругленные углы 6">
            <a:extLst>
              <a:ext uri="{FF2B5EF4-FFF2-40B4-BE49-F238E27FC236}">
                <a16:creationId xmlns:a16="http://schemas.microsoft.com/office/drawing/2014/main" xmlns="" id="{3485CA87-58C8-425D-BF2A-49FCE5BA915F}"/>
              </a:ext>
            </a:extLst>
          </p:cNvPr>
          <p:cNvSpPr/>
          <p:nvPr/>
        </p:nvSpPr>
        <p:spPr>
          <a:xfrm>
            <a:off x="2196445" y="897270"/>
            <a:ext cx="9587059" cy="1589344"/>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xmlns="" id="{2E335613-95BB-43B0-9CDB-1D9AA499B3E7}"/>
              </a:ext>
            </a:extLst>
          </p:cNvPr>
          <p:cNvSpPr/>
          <p:nvPr/>
        </p:nvSpPr>
        <p:spPr>
          <a:xfrm>
            <a:off x="2196446" y="943570"/>
            <a:ext cx="9587058" cy="1477328"/>
          </a:xfrm>
          <a:prstGeom prst="rect">
            <a:avLst/>
          </a:prstGeom>
        </p:spPr>
        <p:txBody>
          <a:bodyPr wrap="square">
            <a:spAutoFit/>
          </a:bodyPr>
          <a:lstStyle/>
          <a:p>
            <a:pPr algn="ctr"/>
            <a:r>
              <a:rPr lang="ru-RU" dirty="0">
                <a:latin typeface="Times New Roman" panose="02020603050405020304" pitchFamily="18" charset="0"/>
                <a:cs typeface="Times New Roman" panose="02020603050405020304" pitchFamily="18" charset="0"/>
              </a:rPr>
              <a:t>Бұл құрал процесс кезеңдерін графикалық бейнелейтін диаграмма болып табылады, бұл қажет болған жағдайда жақсарту мүмкіндігін зерттеуге өте ыңғайлы (процесс және оның ағуы туралы толық ақпаратты жинақтаудың арқасында). Ағындық диаграмма үдерістердің бір-бірімен байланысын талдауға мүмкіндік береді, бұл жағымсыз әлеуетті көздерді анықтауға мүмкіндік береді.</a:t>
            </a:r>
          </a:p>
        </p:txBody>
      </p:sp>
      <p:pic>
        <p:nvPicPr>
          <p:cNvPr id="18438" name="Picture 6" descr="ÐÐ¾ÑÐ¾Ð¶ÐµÐµ Ð¸Ð·Ð¾Ð±ÑÐ°Ð¶ÐµÐ½Ð¸Ðµ">
            <a:extLst>
              <a:ext uri="{FF2B5EF4-FFF2-40B4-BE49-F238E27FC236}">
                <a16:creationId xmlns:a16="http://schemas.microsoft.com/office/drawing/2014/main" xmlns="" id="{88BC5FDF-4743-4A28-92FC-48DF1917E608}"/>
              </a:ext>
            </a:extLst>
          </p:cNvP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b="10396"/>
          <a:stretch/>
        </p:blipFill>
        <p:spPr bwMode="auto">
          <a:xfrm>
            <a:off x="339709" y="1057057"/>
            <a:ext cx="1762125" cy="1250353"/>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Прямоугольник: скругленные углы 11">
            <a:extLst>
              <a:ext uri="{FF2B5EF4-FFF2-40B4-BE49-F238E27FC236}">
                <a16:creationId xmlns:a16="http://schemas.microsoft.com/office/drawing/2014/main" xmlns="" id="{24DE06BD-AF59-4002-AAEF-D3147D488B59}"/>
              </a:ext>
            </a:extLst>
          </p:cNvPr>
          <p:cNvSpPr/>
          <p:nvPr/>
        </p:nvSpPr>
        <p:spPr>
          <a:xfrm>
            <a:off x="245097" y="3045512"/>
            <a:ext cx="11708989" cy="3883190"/>
          </a:xfrm>
          <a:prstGeom prst="roundRect">
            <a:avLst/>
          </a:prstGeom>
          <a:solidFill>
            <a:schemeClr val="bg1"/>
          </a:solid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11" name="Прямоугольник 10">
            <a:extLst>
              <a:ext uri="{FF2B5EF4-FFF2-40B4-BE49-F238E27FC236}">
                <a16:creationId xmlns:a16="http://schemas.microsoft.com/office/drawing/2014/main" xmlns="" id="{8AC6D2CB-0A30-4F1B-999E-1B619D20583E}"/>
              </a:ext>
            </a:extLst>
          </p:cNvPr>
          <p:cNvSpPr/>
          <p:nvPr/>
        </p:nvSpPr>
        <p:spPr>
          <a:xfrm>
            <a:off x="2329992" y="3177635"/>
            <a:ext cx="8735504" cy="3416320"/>
          </a:xfrm>
          <a:prstGeom prst="rect">
            <a:avLst/>
          </a:prstGeom>
        </p:spPr>
        <p:txBody>
          <a:bodyPr wrap="square">
            <a:spAutoFit/>
          </a:bodyPr>
          <a:lstStyle/>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Оның бастапқы және соңғы нүктесін анықтау; </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kk-KZ" dirty="0">
                <a:latin typeface="Times New Roman" panose="02020603050405020304" pitchFamily="18" charset="0"/>
                <a:cs typeface="Times New Roman" panose="02020603050405020304" pitchFamily="18" charset="0"/>
              </a:rPr>
              <a:t>Б</a:t>
            </a:r>
            <a:r>
              <a:rPr lang="ru-RU" dirty="0">
                <a:latin typeface="Times New Roman" panose="02020603050405020304" pitchFamily="18" charset="0"/>
                <a:cs typeface="Times New Roman" panose="02020603050405020304" pitchFamily="18" charset="0"/>
              </a:rPr>
              <a:t>асынан аяғына дейін бақылауды ұйымдастыру;</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 Іс жүргізу кезеңдерін анықтау (ағындар, шешімдер, әрекеттер, олардың кезектілігі және т. б.); </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Қара ағынды диаграмма құру; зерттелетін процеске қатысқан қызметкерлермен қара диаграмманы талдау; </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Оны қызметкерлермен қарағаннан кейін қара нұсқаны жақсарту (анықталған кемшіліктер мен түзетулер негізінде); </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Алынған диаграмманы іс жүзіндегі іс жүргізу кезеңдерімен салыстыру.; </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Онда процестің өту орнын, атауын, жасалған күнін, диаграмма жасауға қатысқан қызметкерлер туралы мәліметтерді, сондай-ақ назар аударуға лайықты өзге де ақпаратты көрсету.</a:t>
            </a:r>
          </a:p>
        </p:txBody>
      </p:sp>
    </p:spTree>
    <p:extLst>
      <p:ext uri="{BB962C8B-B14F-4D97-AF65-F5344CB8AC3E}">
        <p14:creationId xmlns:p14="http://schemas.microsoft.com/office/powerpoint/2010/main" xmlns="" val="3347194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715763A-7577-4D90-AFC7-E4CA4EA3887E}"/>
              </a:ext>
            </a:extLst>
          </p:cNvPr>
          <p:cNvSpPr>
            <a:spLocks noGrp="1"/>
          </p:cNvSpPr>
          <p:nvPr>
            <p:ph type="title"/>
          </p:nvPr>
        </p:nvSpPr>
        <p:spPr/>
        <p:txBody>
          <a:bodyPr/>
          <a:lstStyle/>
          <a:p>
            <a:endParaRPr lang="ru-RU" dirty="0"/>
          </a:p>
        </p:txBody>
      </p:sp>
      <p:sp>
        <p:nvSpPr>
          <p:cNvPr id="3" name="Объект 2">
            <a:extLst>
              <a:ext uri="{FF2B5EF4-FFF2-40B4-BE49-F238E27FC236}">
                <a16:creationId xmlns:a16="http://schemas.microsoft.com/office/drawing/2014/main" xmlns="" id="{3D3376D1-44C6-4FD0-B89D-0ECDA0FB9644}"/>
              </a:ext>
            </a:extLst>
          </p:cNvPr>
          <p:cNvSpPr>
            <a:spLocks noGrp="1"/>
          </p:cNvSpPr>
          <p:nvPr>
            <p:ph idx="1"/>
          </p:nvPr>
        </p:nvSpPr>
        <p:spPr/>
        <p:txBody>
          <a:bodyPr/>
          <a:lstStyle/>
          <a:p>
            <a:endParaRPr lang="ru-RU" dirty="0"/>
          </a:p>
        </p:txBody>
      </p:sp>
      <p:pic>
        <p:nvPicPr>
          <p:cNvPr id="4" name="Picture 2" descr="ÐÐ¾ÑÐ¾Ð¶ÐµÐµ Ð¸Ð·Ð¾Ð±ÑÐ°Ð¶ÐµÐ½Ð¸Ðµ">
            <a:extLst>
              <a:ext uri="{FF2B5EF4-FFF2-40B4-BE49-F238E27FC236}">
                <a16:creationId xmlns:a16="http://schemas.microsoft.com/office/drawing/2014/main" xmlns="" id="{A6F59311-B858-4D0E-9C4F-6E3866B7B42B}"/>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a:extLst>
              <a:ext uri="{FF2B5EF4-FFF2-40B4-BE49-F238E27FC236}">
                <a16:creationId xmlns:a16="http://schemas.microsoft.com/office/drawing/2014/main" xmlns="" id="{F40F702E-110C-447E-B3B1-D519A9685F7E}"/>
              </a:ext>
            </a:extLst>
          </p:cNvPr>
          <p:cNvSpPr txBox="1"/>
          <p:nvPr/>
        </p:nvSpPr>
        <p:spPr>
          <a:xfrm>
            <a:off x="2479249" y="2846794"/>
            <a:ext cx="6736109" cy="646331"/>
          </a:xfrm>
          <a:prstGeom prst="rect">
            <a:avLst/>
          </a:prstGeom>
          <a:noFill/>
        </p:spPr>
        <p:txBody>
          <a:bodyPr wrap="square" rtlCol="0">
            <a:spAutoFit/>
          </a:bodyPr>
          <a:lstStyle/>
          <a:p>
            <a:r>
              <a:rPr lang="kk-KZ" sz="3600" b="1" dirty="0">
                <a:ln w="22225">
                  <a:solidFill>
                    <a:srgbClr val="002060"/>
                  </a:solidFill>
                  <a:prstDash val="solid"/>
                </a:ln>
                <a:latin typeface="Times New Roman" panose="02020603050405020304" pitchFamily="18" charset="0"/>
                <a:cs typeface="Times New Roman" panose="02020603050405020304" pitchFamily="18" charset="0"/>
              </a:rPr>
              <a:t>НАЗАРЫҢЫЗҒА РАХМЕТ</a:t>
            </a:r>
            <a:r>
              <a:rPr lang="en-US" sz="3600" b="1" dirty="0">
                <a:ln w="22225">
                  <a:solidFill>
                    <a:srgbClr val="002060"/>
                  </a:solidFill>
                  <a:prstDash val="solid"/>
                </a:ln>
                <a:latin typeface="Times New Roman" panose="02020603050405020304" pitchFamily="18" charset="0"/>
                <a:cs typeface="Times New Roman" panose="02020603050405020304" pitchFamily="18" charset="0"/>
              </a:rPr>
              <a:t>!</a:t>
            </a:r>
            <a:endParaRPr lang="ru-RU" sz="3600" b="1" dirty="0">
              <a:ln w="22225">
                <a:solidFill>
                  <a:srgbClr val="002060"/>
                </a:solidFill>
                <a:prstDash val="solid"/>
              </a:ln>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5678496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TotalTime>
  <Words>761</Words>
  <Application>Microsoft Office PowerPoint</Application>
  <PresentationFormat>Произвольный</PresentationFormat>
  <Paragraphs>72</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Слайд 1</vt:lpstr>
      <vt:lpstr>Слайд 2</vt:lpstr>
      <vt:lpstr>Слайд 3</vt:lpstr>
      <vt:lpstr>Слайд 4</vt:lpstr>
      <vt:lpstr>Квалиметрия теориялық және қолданбалы болып бөлінеді. </vt:lpstr>
      <vt:lpstr>Слайд 6</vt:lpstr>
      <vt:lpstr>Слайд 7</vt:lpstr>
      <vt:lpstr>Слайд 8</vt:lpstr>
      <vt:lpstr>Слайд 9</vt:lpstr>
      <vt:lpstr>Слайд 10</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Карлыгаш Ежембаева</dc:creator>
  <cp:lastModifiedBy>WORK</cp:lastModifiedBy>
  <cp:revision>69</cp:revision>
  <dcterms:created xsi:type="dcterms:W3CDTF">2018-11-22T16:04:13Z</dcterms:created>
  <dcterms:modified xsi:type="dcterms:W3CDTF">2020-09-16T09:09:32Z</dcterms:modified>
</cp:coreProperties>
</file>