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257" r:id="rId3"/>
    <p:sldId id="271" r:id="rId4"/>
    <p:sldId id="270" r:id="rId5"/>
    <p:sldId id="277" r:id="rId6"/>
    <p:sldId id="278" r:id="rId7"/>
    <p:sldId id="279" r:id="rId8"/>
    <p:sldId id="272" r:id="rId9"/>
    <p:sldId id="273" r:id="rId10"/>
    <p:sldId id="274" r:id="rId11"/>
    <p:sldId id="275" r:id="rId12"/>
    <p:sldId id="276" r:id="rId13"/>
    <p:sldId id="280" r:id="rId14"/>
    <p:sldId id="281" r:id="rId15"/>
    <p:sldId id="263" r:id="rId16"/>
    <p:sldId id="264" r:id="rId17"/>
    <p:sldId id="265" r:id="rId18"/>
    <p:sldId id="282" r:id="rId19"/>
    <p:sldId id="26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F11423-8571-4F27-8D27-27B6BFE842F8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FA6AC8-7323-4FB7-8F91-72C90F9664B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0388" y="405467"/>
            <a:ext cx="5051612" cy="1325563"/>
          </a:xfrm>
        </p:spPr>
        <p:txBody>
          <a:bodyPr>
            <a:noAutofit/>
          </a:bodyPr>
          <a:lstStyle/>
          <a:p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3186" y="2043954"/>
            <a:ext cx="10763026" cy="42761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  <a:p>
            <a:r>
              <a:rPr lang="kk-KZ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</a:p>
          <a:p>
            <a:pPr marL="0" indent="0">
              <a:buNone/>
            </a:pPr>
            <a:r>
              <a:rPr lang="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научной информации. Сущность предмета и его функции. Структурно-смысловой анализ научного текста.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Монологическая и диалогическая речь.</a:t>
            </a:r>
          </a:p>
          <a:p>
            <a:pPr marL="0" indent="0">
              <a:buNone/>
            </a:pPr>
            <a:r>
              <a:rPr lang="kk-KZ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проведения учебно-научной дискуссии</a:t>
            </a: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</a:p>
          <a:p>
            <a:pPr marL="0" indent="0">
              <a:buNone/>
            </a:pPr>
            <a:r>
              <a:rPr lang="kk-KZ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</a:p>
          <a:p>
            <a:pPr marL="0" indent="0">
              <a:buNone/>
            </a:pPr>
            <a:r>
              <a:rPr lang="kk-KZ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</a:t>
            </a:r>
            <a:r>
              <a:rPr lang="kk-KZ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endParaRPr lang="kk-KZ" sz="1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endParaRPr lang="kk-KZ" sz="11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1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132229" y="249401"/>
            <a:ext cx="4040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23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1" anchor="t"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Научная информация 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научной информации и 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новая информация научного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текстовой информации по значимости (дополняющая, конкретизирующая, иллюстрирующая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научного стиля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между предложениями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тексте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стиля</a:t>
            </a:r>
            <a:endParaRPr lang="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Монолог</a:t>
            </a:r>
            <a:r>
              <a:rPr lang="" dirty="0" smtClean="0"/>
              <a:t> и м</a:t>
            </a:r>
            <a:r>
              <a:rPr lang="ru-RU" dirty="0" err="1" smtClean="0"/>
              <a:t>онологическая</a:t>
            </a:r>
            <a:r>
              <a:rPr lang="ru-RU" dirty="0" smtClean="0"/>
              <a:t> речь</a:t>
            </a:r>
            <a:endParaRPr lang="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Функциональные типы диалога / </a:t>
            </a:r>
            <a:r>
              <a:rPr lang="ru-RU" dirty="0" smtClean="0"/>
              <a:t>монолога</a:t>
            </a:r>
          </a:p>
          <a:p>
            <a:pPr marL="51435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проведения учебно-научной дискуссии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36"/>
            <a:ext cx="12191999" cy="50650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 лат.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разъяснение, осведомление)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содержание какого-либо сообщения, сведения о чем-либо, рассматриваемые в аспекте их передачи в пространстве и времени; значение данных, фактов. 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информация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получаемая в процессе познания логическая информация, адекватно отражающая явления и законы природы, общества и мышления и используемая в общественно-исторической практике. Адекватность отображения научной информацией реального мира означает, что она должна обладать способностью повышать уровень человеческих знаний. Создать истинно научную информацию индивид способен только в том случае, если он овладел современным уровнем знаний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1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научной информации и ее источников</a:t>
            </a:r>
            <a:r>
              <a:rPr lang="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73306"/>
            <a:ext cx="10515600" cy="4603657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научные документы различают [11,c. 84]: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текстовые (книги, журналы, рукописи и т.д.);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графические или изобразительные (чертежи, схемы, графики, планы, карты, диаграммы и т.п.);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аудиовизуальные (звукозаписи, кинофильмы, диапозитивы и др.).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Структурной единицей, характеризующей информационные ресурсы и информационные продукты с количественной стороны, является научный документ, под которым понимается материальный объект, содержащий научно-техническую информацию и предназначенный для ее хранения и использования.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способа представления информации различают документы: текстовые (книги, журналы, отчеты и др.), графические (чертежи, схемы, диаграммы), аудиовизуальные (звукозаписи, кино- и видеофильмы), машиночитаемые (например, образующие базу данных,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микрофотоносителях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др. Кроме того, документы подразделяются на первичные (содержащие непосредственные результаты научных исследований и разработок, новые научные сведения или новое осмысление известных идей и фактов) и вторичные (содержащие результаты аналитико-синтетической и логической переработки одного или нескольких первичных документов или сведения о них).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научной информации</a:t>
            </a:r>
            <a:endParaRPr lang="ru-RU" dirty="0"/>
          </a:p>
        </p:txBody>
      </p:sp>
      <p:pic>
        <p:nvPicPr>
          <p:cNvPr id="2050" name="Picture 2" descr="https://wallbox.ru/wallpapers/main/201505/a79e36822cb5b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5" y="2441435"/>
            <a:ext cx="327122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pdb/1769690/e6265310-ff59-4c3c-8038-f32b78a75e9f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883" y="2441435"/>
            <a:ext cx="403925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kino.ru/photos/originals/156/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941" y="2441435"/>
            <a:ext cx="3527611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48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Характеристика монологической и диалогической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9177" y="2285999"/>
            <a:ext cx="8686800" cy="4579951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Диалогическая речь </a:t>
            </a:r>
            <a:r>
              <a:rPr lang="ru-RU" dirty="0" smtClean="0"/>
              <a:t>— продукт взаимодействия двух или  нескольких речевых партнеров в конкретных ситуациях и в условиях дефицита времени, что определяет ее спонтанность и ситуативность; обмен высказываниями, порождаемые одно другим в процессе разговора между двумя или несколькими собеседниками.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83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Диалог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/>
              <a:t>Диалог </a:t>
            </a:r>
            <a:r>
              <a:rPr lang="ru-RU" dirty="0" smtClean="0"/>
              <a:t>- форма общения, выражающаяся в обмене репликами между двумя собеседниками.</a:t>
            </a:r>
          </a:p>
          <a:p>
            <a:pPr algn="just"/>
            <a:r>
              <a:rPr lang="ru-RU" b="1" dirty="0" err="1" smtClean="0"/>
              <a:t>Полилог</a:t>
            </a:r>
            <a:r>
              <a:rPr lang="ru-RU" b="1" dirty="0" smtClean="0"/>
              <a:t> </a:t>
            </a:r>
            <a:r>
              <a:rPr lang="ru-RU" dirty="0" smtClean="0"/>
              <a:t>- форма общения, выражающаяся в обмене репликами между тремя и более двух собеседниками.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081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</a:t>
            </a:r>
            <a:r>
              <a:rPr lang="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онологическая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40835"/>
            <a:ext cx="8135471" cy="4372350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непосредственно обращенный к собеседнику непринужденный рассказ, организованный вид речи, продукт индивидуального построения, предполагающий продолжительное высказывание одного лица.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Монологическая речь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связанное непрерывное изложение мыслей одним лицом, обращенное к одному или нескольким лицам. 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heaclub.ru/tim/1d9e77a01592a94e858e58d9c63ce610/monolo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675" y="1488983"/>
            <a:ext cx="3423913" cy="462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497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3657954"/>
              </p:ext>
            </p:extLst>
          </p:nvPr>
        </p:nvGraphicFramePr>
        <p:xfrm>
          <a:off x="806823" y="357166"/>
          <a:ext cx="10609729" cy="6255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9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Монологическая речь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Диалогическая речь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Контекстная речь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Ситуативная речь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63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Спонтанность /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непланируемость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взаимная стимуляция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Планируемость / программирование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3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постоянной логичности / законченности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Логичность / законченность мысли /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3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Эмоциональность / экспрессивность / субъективно-оценочный окрас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Эмоциональная сдержанность / меньшая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аффективность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3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эллиптичность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Полносоставные развернутые предложения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48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Разговорные формулы, клише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Точное отражение нормы языка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03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невербальных средств общения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Ограниченное количество невербальных средств общения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801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634314"/>
              </p:ext>
            </p:extLst>
          </p:nvPr>
        </p:nvGraphicFramePr>
        <p:xfrm>
          <a:off x="658906" y="214290"/>
          <a:ext cx="11026588" cy="6075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24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2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Монологическая речь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Диалогическая речь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Речевой образец -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исходная и вместе с тем минимальная законченная единица речи, в которой выступают в органическом единстве все аспекты языка (лексика, грамматика, фонетика) и имеющая определенную коммуникативную функцию.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Реплицирование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механизм взаимосвязей реплик в диалоге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59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Фраза – законченное высказывание, выражающее определенную мысль.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Реплика -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высказывание, обращенное к собеседнику в устно-речевом общении, границей которого является смена говорящего. 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176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Сверхфразовое единство - 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отрезок речи в форме последовательности двух и более самостоятельных предложение, объединённых общностью темы в смысловые блоки. 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Диалогическое единство 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две или более смежные реплики, взаимосвязанные между собой по смыслу, а иногда и с помощью лексико-грамматических и ритмико-интонационных средств (минимальная единица измерения диалогической речи).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858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763" y="0"/>
            <a:ext cx="10515600" cy="998483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20368"/>
              </p:ext>
            </p:extLst>
          </p:nvPr>
        </p:nvGraphicFramePr>
        <p:xfrm>
          <a:off x="457200" y="1142984"/>
          <a:ext cx="11228294" cy="54595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0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7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173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Диалогическая речь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Монологическая речь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7788">
                <a:tc>
                  <a:txBody>
                    <a:bodyPr/>
                    <a:lstStyle/>
                    <a:p>
                      <a:pPr algn="ctr"/>
                      <a:r>
                        <a:rPr kumimoji="0" lang="" sz="2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азвитие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способности общаться в условиях непосредственного контакта, т.е. понимать и реагировать на устные высказывания партнера (в том числе носителя языка) в рамках сфер, тематики и</a:t>
                      </a:r>
                      <a:r>
                        <a:rPr kumimoji="0" lang="" sz="2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коммуникативных 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ситуаций,предусмотренных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программой для школ конкретного типа.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kumimoji="0" lang="ru-RU" sz="280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азвитие</a:t>
                      </a: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способности осуществлять устное речевое общение в монологической форме в соответствии с разнообразными социально детерминированными коммуникативными ситуациями.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66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255" y="283779"/>
            <a:ext cx="10972800" cy="9011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Функциональные типы диалога / монолога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860002"/>
              </p:ext>
            </p:extLst>
          </p:nvPr>
        </p:nvGraphicFramePr>
        <p:xfrm>
          <a:off x="2024034" y="1337002"/>
          <a:ext cx="8286810" cy="54600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67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Диалогическая речь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Монологическая речь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594">
                <a:tc>
                  <a:txBody>
                    <a:bodyPr/>
                    <a:lstStyle/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</a:t>
                      </a:r>
                      <a:r>
                        <a:rPr kumimoji="0" lang="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этикетного характера; </a:t>
                      </a:r>
                    </a:p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 расспрос;  </a:t>
                      </a:r>
                    </a:p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 побуждение к действию;</a:t>
                      </a:r>
                    </a:p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диалог-обмен мнениями; </a:t>
                      </a:r>
                    </a:p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дискуссионный диалог; </a:t>
                      </a:r>
                    </a:p>
                    <a:p>
                      <a:pPr marL="342900" indent="-342900" algn="ctr">
                        <a:buAutoNum type="arabicParenR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 смешанного типа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1) монолог-описание;</a:t>
                      </a:r>
                    </a:p>
                    <a:p>
                      <a:pPr marL="342900" indent="-342900" algn="ctr">
                        <a:buAutoNum type="arabicParenR" startAt="2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монолог-рассказ;</a:t>
                      </a:r>
                    </a:p>
                    <a:p>
                      <a:pPr marL="342900" indent="-342900" algn="ctr">
                        <a:buAutoNum type="arabicParenR" startAt="2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монолог-повествование;</a:t>
                      </a:r>
                    </a:p>
                    <a:p>
                      <a:pPr marL="342900" indent="-342900" algn="ctr">
                        <a:buAutoNum type="arabicParenR" startAt="2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монолог-рассуждение;</a:t>
                      </a:r>
                    </a:p>
                    <a:p>
                      <a:pPr marL="342900" indent="-342900" algn="ctr">
                        <a:buAutoNum type="arabicParenR" startAt="2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монолог-убеждение; </a:t>
                      </a:r>
                    </a:p>
                    <a:p>
                      <a:pPr marL="342900" indent="-342900" algn="ctr">
                        <a:buAutoNum type="arabicParenR" startAt="2"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монолог-характеристика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4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034" y="346840"/>
            <a:ext cx="10636469" cy="608921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Содержание обучения диалогической / монологической речи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38282" y="1214422"/>
          <a:ext cx="8929718" cy="6162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898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Диалогическая речь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Монологическая речь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3043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Изученный лексико-грамматический материал;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2) виды диалогических высказываний;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3) специальные речевые формулы и клише;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4) лингвистические особенности ВРД;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5) невербальные средства общения 6) умения и механизмы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7) характер взаимодействия диалогической с монологической речью и другими ВРД;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8) использование специальных опор для обучения диалогической речи. </a:t>
                      </a:r>
                    </a:p>
                    <a:p>
                      <a:pPr marL="342900" indent="-342900" algn="just">
                        <a:buAutoNum type="arabicParenR"/>
                      </a:pP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Изученный фонетический, грамматический и лексический материал;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2) тематика высказываний (речевых ситуаций);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3) речевые образцы и сверхфразовые единства;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4) функциональные типы монологических высказываний;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5) лингвистические и психологические характеристики монологической речи;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6) монологические умения; 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7) использование различных видов опор.</a:t>
                      </a:r>
                    </a:p>
                    <a:p>
                      <a:pPr algn="just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445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09720" y="642919"/>
          <a:ext cx="8858280" cy="56571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9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087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Диалогическая речь</a:t>
                      </a:r>
                    </a:p>
                    <a:p>
                      <a:pPr algn="ctr"/>
                      <a:r>
                        <a:rPr lang="ru-RU" sz="2000" b="1" dirty="0" smtClean="0"/>
                        <a:t>Путь снизу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Монологическая речь</a:t>
                      </a:r>
                    </a:p>
                    <a:p>
                      <a:pPr algn="ctr"/>
                      <a:r>
                        <a:rPr lang="ru-RU" sz="2000" b="1" dirty="0" smtClean="0"/>
                        <a:t>Путь снизу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4103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А) обучение 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реплицированию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уровне диалогического единства; </a:t>
                      </a:r>
                    </a:p>
                    <a:p>
                      <a:pPr algn="just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Б) 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реплицирование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уровне 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микродиалогов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т. е. сочетание диалогических единств; </a:t>
                      </a:r>
                    </a:p>
                    <a:p>
                      <a:pPr algn="just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В) обучение ведению тематических диалогов. </a:t>
                      </a:r>
                    </a:p>
                    <a:p>
                      <a:pPr algn="just"/>
                      <a:endParaRPr kumimoji="0" lang="ru-RU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Такой путь как бы имитирует процесс порождения речи.</a:t>
                      </a:r>
                    </a:p>
                    <a:p>
                      <a:pPr marL="342900" indent="-342900" algn="just">
                        <a:buAutoNum type="arabicParenR"/>
                      </a:pP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А) повторение ранее пройденного языкового материала и работа с новым на уровне фразы;</a:t>
                      </a:r>
                    </a:p>
                    <a:p>
                      <a:pPr algn="just"/>
                      <a:r>
                        <a:rPr lang="ru-RU" sz="2400" dirty="0" smtClean="0"/>
                        <a:t>Б) работа по теме в рамках условно-речевых упражнений, отработка НЛЕ НГМ на уровне сверхфразовых единств;</a:t>
                      </a:r>
                    </a:p>
                    <a:p>
                      <a:pPr algn="just"/>
                      <a:r>
                        <a:rPr lang="ru-RU" sz="2400" dirty="0" smtClean="0"/>
                        <a:t>В) Собственно речевые упражнения.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954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проведения учебно-научной дискуссии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pic>
        <p:nvPicPr>
          <p:cNvPr id="5122" name="Picture 2" descr="http://900igr.net/up/datas/214257/0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842" y="1334814"/>
            <a:ext cx="11204028" cy="530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68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fdc9ede33e2fa7c2e9fedbdf5fd575b0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10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up/datas/58836/0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53" y="753035"/>
            <a:ext cx="9560859" cy="542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918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158" y="2071678"/>
            <a:ext cx="8229600" cy="1143000"/>
          </a:xfrm>
        </p:spPr>
        <p:txBody>
          <a:bodyPr/>
          <a:lstStyle/>
          <a:p>
            <a:r>
              <a:rPr lang="ru-RU" smtClean="0"/>
              <a:t>БЛАГОДАРЮ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545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540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371</TotalTime>
  <Words>843</Words>
  <Application>Microsoft Office PowerPoint</Application>
  <PresentationFormat>Широкоэкранный</PresentationFormat>
  <Paragraphs>115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Constantia</vt:lpstr>
      <vt:lpstr>Times New Roman</vt:lpstr>
      <vt:lpstr>Wingdings 2</vt:lpstr>
      <vt:lpstr>Поток</vt:lpstr>
      <vt:lpstr>Презентация PowerPoint</vt:lpstr>
      <vt:lpstr>План</vt:lpstr>
      <vt:lpstr> Научная информация </vt:lpstr>
      <vt:lpstr>Виды научной информации и ее источников </vt:lpstr>
      <vt:lpstr>Виды научной информации</vt:lpstr>
      <vt:lpstr>Характеристика монологической и диалогической речи</vt:lpstr>
      <vt:lpstr>Диалог </vt:lpstr>
      <vt:lpstr>Монолог и монологическая речь </vt:lpstr>
      <vt:lpstr>Презентация PowerPoint</vt:lpstr>
      <vt:lpstr>Презентация PowerPoint</vt:lpstr>
      <vt:lpstr>Цели обучения</vt:lpstr>
      <vt:lpstr>Функциональные типы диалога / монолога</vt:lpstr>
      <vt:lpstr>Содержание обучения диалогической / монологической речи</vt:lpstr>
      <vt:lpstr>Презентация PowerPoint</vt:lpstr>
      <vt:lpstr>Формы проведения учебно-научной дискуссии </vt:lpstr>
      <vt:lpstr>Презентация PowerPoint</vt:lpstr>
      <vt:lpstr>Презентация PowerPoint</vt:lpstr>
      <vt:lpstr>БЛАГОДАРЮ ЗА ВНИМАНИЕ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казахского, русского и латинского языков</dc:title>
  <dc:creator>Пользователь</dc:creator>
  <cp:lastModifiedBy>User</cp:lastModifiedBy>
  <cp:revision>29</cp:revision>
  <dcterms:created xsi:type="dcterms:W3CDTF">2020-03-23T10:48:07Z</dcterms:created>
  <dcterms:modified xsi:type="dcterms:W3CDTF">2020-09-27T08:51:15Z</dcterms:modified>
</cp:coreProperties>
</file>