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u="sng" dirty="0" smtClean="0">
                <a:solidFill>
                  <a:srgbClr val="FF0000"/>
                </a:solidFill>
              </a:rPr>
              <a:t>П</a:t>
            </a:r>
            <a:r>
              <a:rPr lang="ru-RU" sz="3200" b="1" u="sng" dirty="0" smtClean="0">
                <a:solidFill>
                  <a:srgbClr val="FF0000"/>
                </a:solidFill>
              </a:rPr>
              <a:t>овторение. Подготовка к контрольной работе. </a:t>
            </a:r>
            <a:r>
              <a:rPr lang="ru-RU" sz="3200" b="1" u="sng" dirty="0">
                <a:solidFill>
                  <a:srgbClr val="FF0000"/>
                </a:solidFill>
              </a:rPr>
              <a:t/>
            </a:r>
            <a:br>
              <a:rPr lang="ru-RU" sz="3200" b="1" u="sng" dirty="0">
                <a:solidFill>
                  <a:srgbClr val="FF0000"/>
                </a:solidFill>
              </a:rPr>
            </a:br>
            <a:r>
              <a:rPr lang="ru-RU" sz="3200" b="1" dirty="0"/>
              <a:t>Цепь с последовательным соединением элементов</a:t>
            </a:r>
            <a:br>
              <a:rPr lang="ru-RU" sz="3200" b="1" dirty="0"/>
            </a:br>
            <a:r>
              <a:rPr lang="en-US" sz="3200" b="1" dirty="0"/>
              <a:t>R. L. C</a:t>
            </a:r>
            <a:endParaRPr lang="ru-RU" sz="3200" b="1" dirty="0"/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412875"/>
            <a:ext cx="8497887" cy="5256213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ru-RU" sz="2400" dirty="0"/>
              <a:t>Положим, что в этой задаче заданы величины R, L, С, частота </a:t>
            </a:r>
            <a:r>
              <a:rPr lang="ru-RU" sz="2400" dirty="0" err="1"/>
              <a:t>f</a:t>
            </a:r>
            <a:r>
              <a:rPr lang="ru-RU" sz="2400" dirty="0"/>
              <a:t>, напряжение U. Требуется определить ток в цепи и напряжение на элементах цепи. Из свойства последовательного соединения следует, что ток во всех элементах цепи одинаковый. Задача разбивается на ряд этапов.</a:t>
            </a:r>
          </a:p>
        </p:txBody>
      </p:sp>
      <p:pic>
        <p:nvPicPr>
          <p:cNvPr id="9216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84438" y="1576388"/>
            <a:ext cx="3959225" cy="2120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500042"/>
            <a:ext cx="3959225" cy="21209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142976" y="142852"/>
            <a:ext cx="7143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Цепь с последовательным соединением элементов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929322" y="857232"/>
            <a:ext cx="2571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ток во всех элементах цепи одинаковый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28596" y="2714620"/>
            <a:ext cx="33169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1. Определение сопротивлений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643306" y="2786058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Wingdings" pitchFamily="2" charset="2"/>
              <a:buNone/>
            </a:pPr>
            <a:r>
              <a:rPr lang="ru-RU" dirty="0" smtClean="0"/>
              <a:t>X</a:t>
            </a:r>
            <a:r>
              <a:rPr lang="ru-RU" sz="1050" dirty="0" smtClean="0"/>
              <a:t>L</a:t>
            </a:r>
            <a:r>
              <a:rPr lang="ru-RU" dirty="0" smtClean="0"/>
              <a:t> = </a:t>
            </a:r>
            <a:r>
              <a:rPr lang="ru-RU" dirty="0" err="1" smtClean="0"/>
              <a:t>ωL</a:t>
            </a:r>
            <a:r>
              <a:rPr lang="ru-RU" dirty="0" smtClean="0"/>
              <a:t>, </a:t>
            </a:r>
            <a:endParaRPr lang="en-US" dirty="0" smtClean="0"/>
          </a:p>
          <a:p>
            <a:pPr>
              <a:buFont typeface="Wingdings" pitchFamily="2" charset="2"/>
              <a:buNone/>
            </a:pPr>
            <a:r>
              <a:rPr lang="ru-RU" dirty="0" smtClean="0"/>
              <a:t>X</a:t>
            </a:r>
            <a:r>
              <a:rPr lang="ru-RU" sz="1050" dirty="0" smtClean="0"/>
              <a:t>C</a:t>
            </a:r>
            <a:r>
              <a:rPr lang="ru-RU" dirty="0" smtClean="0"/>
              <a:t> = 1 / </a:t>
            </a:r>
            <a:r>
              <a:rPr lang="ru-RU" dirty="0" err="1" smtClean="0"/>
              <a:t>ωC</a:t>
            </a:r>
            <a:r>
              <a:rPr lang="ru-RU" dirty="0" smtClean="0"/>
              <a:t>, </a:t>
            </a:r>
            <a:endParaRPr lang="en-US" dirty="0" smtClean="0"/>
          </a:p>
          <a:p>
            <a:pPr>
              <a:buFont typeface="Wingdings" pitchFamily="2" charset="2"/>
              <a:buNone/>
            </a:pPr>
            <a:r>
              <a:rPr lang="ru-RU" dirty="0" err="1" smtClean="0"/>
              <a:t>ω </a:t>
            </a:r>
            <a:r>
              <a:rPr lang="ru-RU" dirty="0" smtClean="0"/>
              <a:t>= 2πf.</a:t>
            </a:r>
            <a:endParaRPr lang="en-US" dirty="0"/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8992" y="3643314"/>
            <a:ext cx="2500330" cy="615312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500034" y="4357694"/>
            <a:ext cx="32315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2. Определяем угол сдвига фаз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786182" y="4357694"/>
            <a:ext cx="2250745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l-GR" dirty="0" smtClean="0"/>
              <a:t>φ</a:t>
            </a:r>
            <a:r>
              <a:rPr lang="ru-RU" dirty="0" smtClean="0"/>
              <a:t> = </a:t>
            </a:r>
            <a:r>
              <a:rPr lang="ru-RU" dirty="0" err="1" smtClean="0"/>
              <a:t>arctg</a:t>
            </a:r>
            <a:r>
              <a:rPr lang="ru-RU" dirty="0" smtClean="0"/>
              <a:t>((X</a:t>
            </a:r>
            <a:r>
              <a:rPr lang="ru-RU" sz="1200" dirty="0" smtClean="0"/>
              <a:t>L</a:t>
            </a:r>
            <a:r>
              <a:rPr lang="ru-RU" dirty="0" smtClean="0"/>
              <a:t> - X</a:t>
            </a:r>
            <a:r>
              <a:rPr lang="ru-RU" sz="1200" dirty="0" smtClean="0"/>
              <a:t>C</a:t>
            </a:r>
            <a:r>
              <a:rPr lang="ru-RU" dirty="0" smtClean="0"/>
              <a:t>) / R),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5000636"/>
            <a:ext cx="37509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3. Расчет напряжений на элементах 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214810" y="514351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U</a:t>
            </a:r>
            <a:r>
              <a:rPr lang="en-US" sz="1600" dirty="0" smtClean="0"/>
              <a:t>R</a:t>
            </a:r>
            <a:r>
              <a:rPr lang="en-US" dirty="0" smtClean="0"/>
              <a:t> = I R, </a:t>
            </a:r>
            <a:r>
              <a:rPr lang="ru-RU" dirty="0" smtClean="0"/>
              <a:t>              </a:t>
            </a:r>
            <a:r>
              <a:rPr lang="ru-RU" dirty="0" err="1" smtClean="0"/>
              <a:t>ψ</a:t>
            </a:r>
            <a:r>
              <a:rPr lang="en-US" sz="1600" dirty="0" err="1" smtClean="0"/>
              <a:t>u</a:t>
            </a:r>
            <a:r>
              <a:rPr lang="en-US" dirty="0" err="1" smtClean="0"/>
              <a:t>R</a:t>
            </a:r>
            <a:r>
              <a:rPr lang="en-US" dirty="0" smtClean="0"/>
              <a:t> = </a:t>
            </a:r>
            <a:r>
              <a:rPr lang="ru-RU" dirty="0" err="1" smtClean="0"/>
              <a:t>ψ</a:t>
            </a:r>
            <a:r>
              <a:rPr lang="en-US" sz="1600" dirty="0" err="1" smtClean="0"/>
              <a:t>i</a:t>
            </a:r>
            <a:r>
              <a:rPr lang="en-US" dirty="0" smtClean="0"/>
              <a:t> ;</a:t>
            </a:r>
            <a:endParaRPr lang="ru-RU" dirty="0" smtClean="0"/>
          </a:p>
          <a:p>
            <a:r>
              <a:rPr lang="en-US" dirty="0" smtClean="0"/>
              <a:t>U</a:t>
            </a:r>
            <a:r>
              <a:rPr lang="en-US" sz="1600" dirty="0" smtClean="0"/>
              <a:t>L</a:t>
            </a:r>
            <a:r>
              <a:rPr lang="en-US" dirty="0" smtClean="0"/>
              <a:t> = I X</a:t>
            </a:r>
            <a:r>
              <a:rPr lang="en-US" sz="1600" dirty="0" smtClean="0"/>
              <a:t>L</a:t>
            </a:r>
            <a:r>
              <a:rPr lang="en-US" dirty="0" smtClean="0"/>
              <a:t>, </a:t>
            </a:r>
            <a:r>
              <a:rPr lang="ru-RU" dirty="0" smtClean="0"/>
              <a:t>             </a:t>
            </a:r>
            <a:r>
              <a:rPr lang="ru-RU" dirty="0" err="1" smtClean="0"/>
              <a:t>ψ</a:t>
            </a:r>
            <a:r>
              <a:rPr lang="en-US" sz="1600" dirty="0" err="1" smtClean="0"/>
              <a:t>u</a:t>
            </a:r>
            <a:r>
              <a:rPr lang="en-US" dirty="0" err="1" smtClean="0"/>
              <a:t>L</a:t>
            </a:r>
            <a:r>
              <a:rPr lang="en-US" dirty="0" smtClean="0"/>
              <a:t> = </a:t>
            </a:r>
            <a:r>
              <a:rPr lang="ru-RU" dirty="0" err="1" smtClean="0"/>
              <a:t>ψ</a:t>
            </a:r>
            <a:r>
              <a:rPr lang="en-US" sz="1600" dirty="0" err="1" smtClean="0"/>
              <a:t>i</a:t>
            </a:r>
            <a:r>
              <a:rPr lang="en-US" dirty="0" smtClean="0"/>
              <a:t> + 90° ;</a:t>
            </a:r>
            <a:endParaRPr lang="ru-RU" dirty="0" smtClean="0"/>
          </a:p>
          <a:p>
            <a:r>
              <a:rPr lang="en-US" dirty="0" smtClean="0"/>
              <a:t>U</a:t>
            </a:r>
            <a:r>
              <a:rPr lang="en-US" sz="1600" dirty="0" smtClean="0"/>
              <a:t>C </a:t>
            </a:r>
            <a:r>
              <a:rPr lang="en-US" dirty="0" smtClean="0"/>
              <a:t>= I X</a:t>
            </a:r>
            <a:r>
              <a:rPr lang="en-US" sz="1600" dirty="0" smtClean="0"/>
              <a:t>C</a:t>
            </a:r>
            <a:r>
              <a:rPr lang="en-US" dirty="0" smtClean="0"/>
              <a:t>, </a:t>
            </a:r>
            <a:r>
              <a:rPr lang="ru-RU" dirty="0" smtClean="0"/>
              <a:t>             </a:t>
            </a:r>
            <a:r>
              <a:rPr lang="ru-RU" dirty="0" err="1" smtClean="0"/>
              <a:t>ψ</a:t>
            </a:r>
            <a:r>
              <a:rPr lang="en-US" sz="1600" dirty="0" err="1" smtClean="0"/>
              <a:t>u</a:t>
            </a:r>
            <a:r>
              <a:rPr lang="en-US" dirty="0" err="1" smtClean="0"/>
              <a:t>C</a:t>
            </a:r>
            <a:r>
              <a:rPr lang="en-US" dirty="0" smtClean="0"/>
              <a:t> = </a:t>
            </a:r>
            <a:r>
              <a:rPr lang="ru-RU" dirty="0" err="1" smtClean="0"/>
              <a:t>ψ</a:t>
            </a:r>
            <a:r>
              <a:rPr lang="en-US" sz="1600" dirty="0" err="1" smtClean="0"/>
              <a:t>i</a:t>
            </a:r>
            <a:r>
              <a:rPr lang="en-US" dirty="0" smtClean="0"/>
              <a:t> - 90°.</a:t>
            </a:r>
            <a:endParaRPr lang="ru-RU" dirty="0" smtClean="0"/>
          </a:p>
          <a:p>
            <a:r>
              <a:rPr lang="en-US" dirty="0" smtClean="0"/>
              <a:t>U</a:t>
            </a:r>
            <a:r>
              <a:rPr lang="ru-RU" dirty="0" smtClean="0"/>
              <a:t> общ = </a:t>
            </a:r>
            <a:r>
              <a:rPr lang="en-US" dirty="0" smtClean="0"/>
              <a:t>IZ</a:t>
            </a:r>
            <a:endParaRPr lang="en-US" dirty="0"/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488" y="6215082"/>
            <a:ext cx="1285884" cy="481207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500034" y="6286520"/>
            <a:ext cx="22800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4</a:t>
            </a:r>
            <a:r>
              <a:rPr lang="ru-RU" dirty="0" smtClean="0"/>
              <a:t>. Расчет мощностей 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643438" y="6357958"/>
            <a:ext cx="3923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5. Построение векторной диаграммы 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C:\Users\1\Desktop\ЭЛЕКТРОТЕХНИКА\ДИСТАНЦИОННОЕ С 16 МАРТА 2020 ГОДА ЧС\1 лекция 2 рисунок.jpe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85728"/>
            <a:ext cx="5572164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1\Desktop\ЭЛЕКТРОТЕХНИКА\ДИСТАНЦИОННОЕ С 16 МАРТА 2020 ГОДА ЧС\1 лекция 3 рисунок.jpe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285728"/>
            <a:ext cx="3143272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1\Desktop\ЭЛЕКТРОТЕХНИКА\ДИСТАНЦИОННОЕ С 16 МАРТА 2020 ГОДА ЧС\1 лекция 4 рисунок.jpe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54" y="4214818"/>
            <a:ext cx="5214974" cy="2285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642910" y="4429132"/>
            <a:ext cx="18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ПРИМЕР 2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6143636" y="214290"/>
            <a:ext cx="1192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ПРИМЕР 1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42875"/>
            <a:ext cx="8401050" cy="1500188"/>
          </a:xfrm>
        </p:spPr>
        <p:txBody>
          <a:bodyPr/>
          <a:lstStyle/>
          <a:p>
            <a:r>
              <a:rPr lang="ru-RU" sz="2800" smtClean="0"/>
              <a:t>Цепь с параллельным соединением элементов. Метод проводимости. Метод проекций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827213"/>
            <a:ext cx="8353425" cy="4697412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ru-RU" sz="2100" smtClean="0"/>
          </a:p>
          <a:p>
            <a:pPr>
              <a:lnSpc>
                <a:spcPct val="90000"/>
              </a:lnSpc>
            </a:pPr>
            <a:endParaRPr lang="ru-RU" sz="2100" smtClean="0"/>
          </a:p>
          <a:p>
            <a:pPr>
              <a:lnSpc>
                <a:spcPct val="90000"/>
              </a:lnSpc>
            </a:pPr>
            <a:endParaRPr lang="ru-RU" sz="2100" smtClean="0"/>
          </a:p>
          <a:p>
            <a:pPr>
              <a:lnSpc>
                <a:spcPct val="90000"/>
              </a:lnSpc>
            </a:pPr>
            <a:endParaRPr lang="ru-RU" sz="2100" smtClean="0"/>
          </a:p>
          <a:p>
            <a:pPr>
              <a:lnSpc>
                <a:spcPct val="90000"/>
              </a:lnSpc>
            </a:pPr>
            <a:endParaRPr lang="ru-RU" sz="2100" smtClean="0"/>
          </a:p>
          <a:p>
            <a:pPr>
              <a:lnSpc>
                <a:spcPct val="90000"/>
              </a:lnSpc>
            </a:pPr>
            <a:endParaRPr lang="ru-RU" sz="2100" smtClean="0"/>
          </a:p>
          <a:p>
            <a:pPr>
              <a:lnSpc>
                <a:spcPct val="90000"/>
              </a:lnSpc>
            </a:pPr>
            <a:endParaRPr lang="ru-RU" sz="2100" smtClean="0"/>
          </a:p>
          <a:p>
            <a:pPr>
              <a:lnSpc>
                <a:spcPct val="90000"/>
              </a:lnSpc>
            </a:pPr>
            <a:r>
              <a:rPr lang="ru-RU" sz="2100" smtClean="0"/>
              <a:t>Положим, что заданы величины R</a:t>
            </a:r>
            <a:r>
              <a:rPr lang="ru-RU" sz="1600" smtClean="0"/>
              <a:t>1</a:t>
            </a:r>
            <a:r>
              <a:rPr lang="ru-RU" sz="2100" smtClean="0"/>
              <a:t>, R</a:t>
            </a:r>
            <a:r>
              <a:rPr lang="ru-RU" sz="1600" smtClean="0"/>
              <a:t>2</a:t>
            </a:r>
            <a:r>
              <a:rPr lang="ru-RU" sz="2100" smtClean="0"/>
              <a:t>, L, С, частота f и входное напряжение U. Требуется определить токи в ветвях и ток всей цепи.</a:t>
            </a:r>
          </a:p>
          <a:p>
            <a:pPr>
              <a:lnSpc>
                <a:spcPct val="90000"/>
              </a:lnSpc>
            </a:pPr>
            <a:r>
              <a:rPr lang="ru-RU" sz="2100" smtClean="0"/>
              <a:t>Согласно свойству параллельного соединения, напряжение на всех ветвях параллельной цепи одинаковое, если пренебречь сопротивлением подводящих проводов.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16238" y="1412875"/>
            <a:ext cx="3390900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Рисунок 3" descr="C:\Users\1\Desktop\ЭЛЕКТРОТЕХНИКА\паралельное соединение картинки\5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1438"/>
            <a:ext cx="5940425" cy="428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Рисунок 4" descr="C:\Users\1\Desktop\ЭЛЕКТРОТЕХНИКА\паралельное соединение картинки\7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7563" y="3857625"/>
            <a:ext cx="5500687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1403350" y="-315913"/>
            <a:ext cx="7313613" cy="112713"/>
          </a:xfrm>
        </p:spPr>
        <p:txBody>
          <a:bodyPr>
            <a:normAutofit fontScale="90000"/>
          </a:bodyPr>
          <a:lstStyle/>
          <a:p>
            <a:endParaRPr lang="ru-RU" sz="3200" smtClean="0"/>
          </a:p>
        </p:txBody>
      </p:sp>
      <p:pic>
        <p:nvPicPr>
          <p:cNvPr id="10244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28604"/>
            <a:ext cx="5688013" cy="538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" name="Picture 1" descr="C:\Users\1\Desktop\ЭЛЕКТРОТЕХНИКА\ДИСТАНЦИОННОЕ С 16 МАРТА 2020 ГОДА ЧС\1 лекц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2786058"/>
            <a:ext cx="3805247" cy="318135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286248" y="1000108"/>
          <a:ext cx="4720263" cy="2560320"/>
        </p:xfrm>
        <a:graphic>
          <a:graphicData uri="http://schemas.openxmlformats.org/drawingml/2006/table">
            <a:tbl>
              <a:tblPr/>
              <a:tblGrid>
                <a:gridCol w="528693"/>
                <a:gridCol w="567655"/>
                <a:gridCol w="448797"/>
                <a:gridCol w="449291"/>
                <a:gridCol w="468525"/>
                <a:gridCol w="468525"/>
                <a:gridCol w="470497"/>
                <a:gridCol w="470497"/>
                <a:gridCol w="847783"/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Вариант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Рисунок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R1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R2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XL1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XL2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XC1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XC2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ДОП ПАРАМЕТРЫ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Q=150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ВАР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U=40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I=5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Pr1=150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Вт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S=360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ВА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I=4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P=200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Вт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U=80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I=2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8429652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ДЛЯ ПОСЛЕДОВАТЕЛЬНОГО СОЕДИНЕНИЯ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Номер рисунка, значение всех сопротивлений заданы в табл.. Начертить схему цепи и определить: ток; напряжение, приложенное к цепи, падение напряжения на каждом элементе; активную, реактивную и полную мощности. Начертить в масштабе векторную диаграмму и пояснить ее построение.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214422"/>
            <a:ext cx="4000528" cy="50720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табл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82" y="1285860"/>
            <a:ext cx="5114925" cy="2038350"/>
          </a:xfrm>
          <a:prstGeom prst="rect">
            <a:avLst/>
          </a:prstGeom>
          <a:noFill/>
        </p:spPr>
      </p:pic>
      <p:pic>
        <p:nvPicPr>
          <p:cNvPr id="20483" name="Picture 3" descr="рис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3143248"/>
            <a:ext cx="2609850" cy="3000375"/>
          </a:xfrm>
          <a:prstGeom prst="rect">
            <a:avLst/>
          </a:prstGeom>
          <a:noFill/>
        </p:spPr>
      </p:pic>
      <p:pic>
        <p:nvPicPr>
          <p:cNvPr id="20482" name="Picture 2" descr="рис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4" y="3571876"/>
            <a:ext cx="2705100" cy="3000375"/>
          </a:xfrm>
          <a:prstGeom prst="rect">
            <a:avLst/>
          </a:prstGeom>
          <a:noFill/>
        </p:spPr>
      </p:pic>
      <p:pic>
        <p:nvPicPr>
          <p:cNvPr id="20481" name="Picture 1" descr="рисунок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9410700"/>
            <a:ext cx="2809875" cy="1543050"/>
          </a:xfrm>
          <a:prstGeom prst="rect">
            <a:avLst/>
          </a:prstGeom>
          <a:noFill/>
        </p:spPr>
      </p:pic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0"/>
            <a:ext cx="8572528" cy="147732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ДЛЯ ПАРАЛЛЕЛЬНОГО СОЕДИНЕНИЯ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Цепь переменного тока содержит различные элементы, образующие две параллельные ветви. Схема цепи приведена на соответствующем рисунке.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Номер рисунка, значение всех сопротивлений заданы в табл.. Начертить схему цепи и определить: токи в обеих ветвях, ток в неразветвленной части цепи; напряжение, приложенное к цепи, активную, реактивную и полную мощности. Начертить в масштабе векторную диаграмму и пояснить ее построение.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0" y="24955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0" y="5953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8" name="Rectangle 8"/>
          <p:cNvSpPr>
            <a:spLocks noChangeArrowheads="1"/>
          </p:cNvSpPr>
          <p:nvPr/>
        </p:nvSpPr>
        <p:spPr bwMode="auto">
          <a:xfrm>
            <a:off x="0" y="89535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489" name="Picture 9" descr="рисунок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1285860"/>
            <a:ext cx="2809875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404</Words>
  <PresentationFormat>Экран (4:3)</PresentationFormat>
  <Paragraphs>131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 Повторение. Подготовка к контрольной работе.  Цепь с последовательным соединением элементов R. L. C</vt:lpstr>
      <vt:lpstr>Слайд 2</vt:lpstr>
      <vt:lpstr>Слайд 3</vt:lpstr>
      <vt:lpstr>Цепь с параллельным соединением элементов. Метод проводимости. Метод проекций 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Цепь с последовательным соединением элементов R. L. C</dc:title>
  <dc:creator>1</dc:creator>
  <cp:lastModifiedBy>1</cp:lastModifiedBy>
  <cp:revision>6</cp:revision>
  <dcterms:created xsi:type="dcterms:W3CDTF">2020-04-16T14:08:34Z</dcterms:created>
  <dcterms:modified xsi:type="dcterms:W3CDTF">2020-04-16T15:14:17Z</dcterms:modified>
</cp:coreProperties>
</file>