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22EFF321-DABD-4BD3-B093-2A773A25F83C}" type="slidenum">
              <a:rPr lang="kk-KZ" smtClean="0"/>
              <a:pPr/>
              <a:t>‹#›</a:t>
            </a:fld>
            <a:endParaRPr lang="kk-KZ"/>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22EFF321-DABD-4BD3-B093-2A773A25F83C}" type="slidenum">
              <a:rPr lang="kk-KZ" smtClean="0"/>
              <a:pPr/>
              <a:t>‹#›</a:t>
            </a:fld>
            <a:endParaRPr lang="kk-KZ"/>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22EFF321-DABD-4BD3-B093-2A773A25F83C}" type="slidenum">
              <a:rPr lang="kk-KZ" smtClean="0"/>
              <a:pPr/>
              <a:t>‹#›</a:t>
            </a:fld>
            <a:endParaRPr lang="kk-KZ"/>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6" name="Footer Placeholder 5"/>
          <p:cNvSpPr>
            <a:spLocks noGrp="1"/>
          </p:cNvSpPr>
          <p:nvPr>
            <p:ph type="ftr" sz="quarter" idx="11"/>
          </p:nvPr>
        </p:nvSpPr>
        <p:spPr/>
        <p:txBody>
          <a:bodyPr/>
          <a:lstStyle/>
          <a:p>
            <a:endParaRPr lang="kk-KZ"/>
          </a:p>
        </p:txBody>
      </p:sp>
      <p:sp>
        <p:nvSpPr>
          <p:cNvPr id="7" name="Slide Number Placeholder 6"/>
          <p:cNvSpPr>
            <a:spLocks noGrp="1"/>
          </p:cNvSpPr>
          <p:nvPr>
            <p:ph type="sldNum" sz="quarter" idx="12"/>
          </p:nvPr>
        </p:nvSpPr>
        <p:spPr/>
        <p:txBody>
          <a:bodyPr/>
          <a:lstStyle/>
          <a:p>
            <a:fld id="{22EFF321-DABD-4BD3-B093-2A773A25F83C}" type="slidenum">
              <a:rPr lang="kk-KZ" smtClean="0"/>
              <a:pPr/>
              <a:t>‹#›</a:t>
            </a:fld>
            <a:endParaRPr lang="kk-KZ"/>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8" name="Footer Placeholder 7"/>
          <p:cNvSpPr>
            <a:spLocks noGrp="1"/>
          </p:cNvSpPr>
          <p:nvPr>
            <p:ph type="ftr" sz="quarter" idx="11"/>
          </p:nvPr>
        </p:nvSpPr>
        <p:spPr/>
        <p:txBody>
          <a:bodyPr/>
          <a:lstStyle/>
          <a:p>
            <a:endParaRPr lang="kk-KZ"/>
          </a:p>
        </p:txBody>
      </p:sp>
      <p:sp>
        <p:nvSpPr>
          <p:cNvPr id="9" name="Slide Number Placeholder 8"/>
          <p:cNvSpPr>
            <a:spLocks noGrp="1"/>
          </p:cNvSpPr>
          <p:nvPr>
            <p:ph type="sldNum" sz="quarter" idx="12"/>
          </p:nvPr>
        </p:nvSpPr>
        <p:spPr/>
        <p:txBody>
          <a:bodyPr/>
          <a:lstStyle/>
          <a:p>
            <a:fld id="{22EFF321-DABD-4BD3-B093-2A773A25F83C}" type="slidenum">
              <a:rPr lang="kk-KZ" smtClean="0"/>
              <a:pPr/>
              <a:t>‹#›</a:t>
            </a:fld>
            <a:endParaRPr lang="kk-KZ"/>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4" name="Footer Placeholder 3"/>
          <p:cNvSpPr>
            <a:spLocks noGrp="1"/>
          </p:cNvSpPr>
          <p:nvPr>
            <p:ph type="ftr" sz="quarter" idx="11"/>
          </p:nvPr>
        </p:nvSpPr>
        <p:spPr/>
        <p:txBody>
          <a:bodyPr/>
          <a:lstStyle/>
          <a:p>
            <a:endParaRPr lang="kk-KZ"/>
          </a:p>
        </p:txBody>
      </p:sp>
      <p:sp>
        <p:nvSpPr>
          <p:cNvPr id="5" name="Slide Number Placeholder 4"/>
          <p:cNvSpPr>
            <a:spLocks noGrp="1"/>
          </p:cNvSpPr>
          <p:nvPr>
            <p:ph type="sldNum" sz="quarter" idx="12"/>
          </p:nvPr>
        </p:nvSpPr>
        <p:spPr/>
        <p:txBody>
          <a:bodyPr/>
          <a:lstStyle/>
          <a:p>
            <a:fld id="{22EFF321-DABD-4BD3-B093-2A773A25F83C}" type="slidenum">
              <a:rPr lang="kk-KZ" smtClean="0"/>
              <a:pPr/>
              <a:t>‹#›</a:t>
            </a:fld>
            <a:endParaRPr lang="kk-KZ"/>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3" name="Footer Placeholder 2"/>
          <p:cNvSpPr>
            <a:spLocks noGrp="1"/>
          </p:cNvSpPr>
          <p:nvPr>
            <p:ph type="ftr" sz="quarter" idx="11"/>
          </p:nvPr>
        </p:nvSpPr>
        <p:spPr/>
        <p:txBody>
          <a:bodyPr/>
          <a:lstStyle/>
          <a:p>
            <a:endParaRPr lang="kk-KZ"/>
          </a:p>
        </p:txBody>
      </p:sp>
      <p:sp>
        <p:nvSpPr>
          <p:cNvPr id="4" name="Slide Number Placeholder 3"/>
          <p:cNvSpPr>
            <a:spLocks noGrp="1"/>
          </p:cNvSpPr>
          <p:nvPr>
            <p:ph type="sldNum" sz="quarter" idx="12"/>
          </p:nvPr>
        </p:nvSpPr>
        <p:spPr/>
        <p:txBody>
          <a:bodyPr/>
          <a:lstStyle/>
          <a:p>
            <a:fld id="{22EFF321-DABD-4BD3-B093-2A773A25F83C}" type="slidenum">
              <a:rPr lang="kk-KZ" smtClean="0"/>
              <a:pPr/>
              <a:t>‹#›</a:t>
            </a:fld>
            <a:endParaRPr lang="kk-KZ"/>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6" name="Footer Placeholder 5"/>
          <p:cNvSpPr>
            <a:spLocks noGrp="1"/>
          </p:cNvSpPr>
          <p:nvPr>
            <p:ph type="ftr" sz="quarter" idx="11"/>
          </p:nvPr>
        </p:nvSpPr>
        <p:spPr/>
        <p:txBody>
          <a:bodyPr/>
          <a:lstStyle/>
          <a:p>
            <a:endParaRPr lang="kk-KZ"/>
          </a:p>
        </p:txBody>
      </p:sp>
      <p:sp>
        <p:nvSpPr>
          <p:cNvPr id="7" name="Slide Number Placeholder 6"/>
          <p:cNvSpPr>
            <a:spLocks noGrp="1"/>
          </p:cNvSpPr>
          <p:nvPr>
            <p:ph type="sldNum" sz="quarter" idx="12"/>
          </p:nvPr>
        </p:nvSpPr>
        <p:spPr/>
        <p:txBody>
          <a:bodyPr/>
          <a:lstStyle/>
          <a:p>
            <a:fld id="{22EFF321-DABD-4BD3-B093-2A773A25F83C}" type="slidenum">
              <a:rPr lang="kk-KZ" smtClean="0"/>
              <a:pPr/>
              <a:t>‹#›</a:t>
            </a:fld>
            <a:endParaRPr lang="kk-KZ"/>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6" name="Footer Placeholder 5"/>
          <p:cNvSpPr>
            <a:spLocks noGrp="1"/>
          </p:cNvSpPr>
          <p:nvPr>
            <p:ph type="ftr" sz="quarter" idx="11"/>
          </p:nvPr>
        </p:nvSpPr>
        <p:spPr/>
        <p:txBody>
          <a:bodyPr/>
          <a:lstStyle/>
          <a:p>
            <a:endParaRPr lang="kk-KZ"/>
          </a:p>
        </p:txBody>
      </p:sp>
      <p:sp>
        <p:nvSpPr>
          <p:cNvPr id="7" name="Slide Number Placeholder 6"/>
          <p:cNvSpPr>
            <a:spLocks noGrp="1"/>
          </p:cNvSpPr>
          <p:nvPr>
            <p:ph type="sldNum" sz="quarter" idx="12"/>
          </p:nvPr>
        </p:nvSpPr>
        <p:spPr/>
        <p:txBody>
          <a:bodyPr/>
          <a:lstStyle/>
          <a:p>
            <a:fld id="{22EFF321-DABD-4BD3-B093-2A773A25F83C}" type="slidenum">
              <a:rPr lang="kk-KZ" smtClean="0"/>
              <a:pPr/>
              <a:t>‹#›</a:t>
            </a:fld>
            <a:endParaRPr lang="kk-KZ"/>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22EFF321-DABD-4BD3-B093-2A773A25F83C}" type="slidenum">
              <a:rPr lang="kk-KZ" smtClean="0"/>
              <a:pPr/>
              <a:t>‹#›</a:t>
            </a:fld>
            <a:endParaRPr lang="kk-KZ"/>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DD1AF9-8FE7-4C16-A678-418758479ADA}" type="datetimeFigureOut">
              <a:rPr lang="kk-KZ" smtClean="0"/>
              <a:pPr/>
              <a:t>06.09.2020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22EFF321-DABD-4BD3-B093-2A773A25F83C}" type="slidenum">
              <a:rPr lang="kk-KZ" smtClean="0"/>
              <a:pPr/>
              <a:t>‹#›</a:t>
            </a:fld>
            <a:endParaRPr lang="kk-KZ"/>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DDD1AF9-8FE7-4C16-A678-418758479ADA}" type="datetimeFigureOut">
              <a:rPr lang="kk-KZ" smtClean="0"/>
              <a:pPr/>
              <a:t>06.09.2020</a:t>
            </a:fld>
            <a:endParaRPr lang="kk-KZ"/>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kk-KZ"/>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22EFF321-DABD-4BD3-B093-2A773A25F83C}" type="slidenum">
              <a:rPr lang="kk-KZ" smtClean="0"/>
              <a:pPr/>
              <a:t>‹#›</a:t>
            </a:fld>
            <a:endParaRPr lang="kk-KZ"/>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764704"/>
            <a:ext cx="7560840" cy="1793167"/>
          </a:xfrm>
        </p:spPr>
        <p:txBody>
          <a:bodyPr>
            <a:noAutofit/>
          </a:bodyPr>
          <a:lstStyle/>
          <a:p>
            <a:pPr algn="ctr"/>
            <a:r>
              <a:rPr lang="kk-KZ" sz="66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rPr>
              <a:t>Өсімдіктер мен жануарларды сұрыптау әдістері</a:t>
            </a:r>
          </a:p>
        </p:txBody>
      </p:sp>
    </p:spTree>
    <p:extLst>
      <p:ext uri="{BB962C8B-B14F-4D97-AF65-F5344CB8AC3E}">
        <p14:creationId xmlns:p14="http://schemas.microsoft.com/office/powerpoint/2010/main" xmlns="" val="1676443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95536" y="404664"/>
            <a:ext cx="8136904" cy="5832648"/>
          </a:xfrm>
        </p:spPr>
        <p:txBody>
          <a:bodyPr>
            <a:normAutofit fontScale="92500" lnSpcReduction="10000"/>
          </a:bodyPr>
          <a:lstStyle/>
          <a:p>
            <a:r>
              <a:rPr lang="kk-KZ" sz="2000" dirty="0">
                <a:latin typeface="Times New Roman" pitchFamily="18" charset="0"/>
                <a:cs typeface="Times New Roman" pitchFamily="18" charset="0"/>
              </a:rPr>
              <a:t>Өсімдіктердің сорттарын, жануарлардың жаңа тұқымын шығару үшін будандастыру әдісін қолданады. Жақын туыстастық будандастыру (</a:t>
            </a:r>
            <a:r>
              <a:rPr lang="kk-KZ" sz="2000" dirty="0">
                <a:solidFill>
                  <a:srgbClr val="FF0000"/>
                </a:solidFill>
                <a:latin typeface="Times New Roman" pitchFamily="18" charset="0"/>
                <a:cs typeface="Times New Roman" pitchFamily="18" charset="0"/>
              </a:rPr>
              <a:t>инбридинг</a:t>
            </a:r>
            <a:r>
              <a:rPr lang="kk-KZ" sz="2000" dirty="0">
                <a:latin typeface="Times New Roman" pitchFamily="18" charset="0"/>
                <a:cs typeface="Times New Roman" pitchFamily="18" charset="0"/>
              </a:rPr>
              <a:t>) - жақын туыстық шағылыстыру. Жақын туыстастық будандастыру кезінде жақын туыстық дәрежесінің әр түрлі болуы мүмкін. Өздігінен тозанданатын түрлерде жақын туыстастық будандасу барынша көп болады. Ауыл шаруашылығында жақын туыстастық будандасу іс жүзінде екі қарама-қарсы мақсатқа қол жеткізу үшін колданылады. Олар</a:t>
            </a:r>
            <a:r>
              <a:rPr lang="kk-KZ" sz="2000" dirty="0" smtClean="0">
                <a:latin typeface="Times New Roman" pitchFamily="18" charset="0"/>
                <a:cs typeface="Times New Roman" pitchFamily="18" charset="0"/>
              </a:rPr>
              <a:t>:</a:t>
            </a:r>
          </a:p>
          <a:p>
            <a:pPr marL="502920" indent="-457200">
              <a:buFont typeface="+mj-lt"/>
              <a:buAutoNum type="arabicPeriod"/>
            </a:pPr>
            <a:r>
              <a:rPr lang="kk-KZ" sz="2000" dirty="0">
                <a:latin typeface="Times New Roman" pitchFamily="18" charset="0"/>
                <a:cs typeface="Times New Roman" pitchFamily="18" charset="0"/>
              </a:rPr>
              <a:t>Жақын туыстастық будандастыру кезінде теріс басылыңкы гендердің пайда болуына мүмкіндік көп болады. Қайталап будандастыруды (балалары және ата-анасы) жақын туыстастық будандастырудың бір түрі деп есептеуге болады. Басылыңқы гомозиготасы бар </a:t>
            </a:r>
            <a:r>
              <a:rPr lang="kk-KZ" sz="2000" b="1" dirty="0">
                <a:latin typeface="Times New Roman" pitchFamily="18" charset="0"/>
                <a:cs typeface="Times New Roman" pitchFamily="18" charset="0"/>
              </a:rPr>
              <a:t>талдағыш будандастыру </a:t>
            </a:r>
            <a:r>
              <a:rPr lang="kk-KZ" sz="2000" dirty="0">
                <a:latin typeface="Times New Roman" pitchFamily="18" charset="0"/>
                <a:cs typeface="Times New Roman" pitchFamily="18" charset="0"/>
              </a:rPr>
              <a:t>да тап сол мақсаттың соңына түседі. Жақын туыстастық будандастырудың арқасында тұқымдық ата-енелердің генотипін барынша жақсы бағалауға, келесі ұрпақтарда теріс басылыңкы белгілер түрінде болмауына мүмкіндік туады.</a:t>
            </a:r>
          </a:p>
          <a:p>
            <a:pPr marL="502920" indent="-457200">
              <a:buFont typeface="+mj-lt"/>
              <a:buAutoNum type="arabicPeriod"/>
            </a:pPr>
            <a:r>
              <a:rPr lang="kk-KZ" sz="2000" b="1" dirty="0">
                <a:latin typeface="Times New Roman" pitchFamily="18" charset="0"/>
                <a:cs typeface="Times New Roman" pitchFamily="18" charset="0"/>
              </a:rPr>
              <a:t>Орташа жақын тұқымдастың будандастыру </a:t>
            </a:r>
            <a:r>
              <a:rPr lang="kk-KZ" sz="2000" dirty="0">
                <a:latin typeface="Times New Roman" pitchFamily="18" charset="0"/>
                <a:cs typeface="Times New Roman" pitchFamily="18" charset="0"/>
              </a:rPr>
              <a:t>(балалар мен ата-енелерге қарағанда едәуір алшақ туыстастарды будандастыру) көбінесе пайдалы белгілері бар дарақтар санын арттыру үшін қолданылады. Ал бұдан кейін осы жолмен алынған ағзалардың жеткілікті мөлшерін пайдалана отырып, сұрыптауды одан әрі жүргізеді.</a:t>
            </a:r>
          </a:p>
        </p:txBody>
      </p:sp>
    </p:spTree>
    <p:extLst>
      <p:ext uri="{BB962C8B-B14F-4D97-AF65-F5344CB8AC3E}">
        <p14:creationId xmlns:p14="http://schemas.microsoft.com/office/powerpoint/2010/main" xmlns="" val="46501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95536" y="332656"/>
            <a:ext cx="8208912" cy="6048672"/>
          </a:xfrm>
        </p:spPr>
        <p:txBody>
          <a:bodyPr>
            <a:normAutofit fontScale="77500" lnSpcReduction="20000"/>
          </a:bodyPr>
          <a:lstStyle/>
          <a:p>
            <a:r>
              <a:rPr lang="kk-KZ" dirty="0">
                <a:latin typeface="Times New Roman" pitchFamily="18" charset="0"/>
                <a:cs typeface="Times New Roman" pitchFamily="18" charset="0"/>
              </a:rPr>
              <a:t>Бірінші ұрпақ будандары үшін будандастыру кезінде көбінесе гетерозис тән қасиет. </a:t>
            </a:r>
            <a:r>
              <a:rPr lang="kk-KZ" b="1" u="sng" dirty="0">
                <a:latin typeface="Times New Roman" pitchFamily="18" charset="0"/>
                <a:cs typeface="Times New Roman" pitchFamily="18" charset="0"/>
              </a:rPr>
              <a:t>Гетерозис</a:t>
            </a:r>
            <a:r>
              <a:rPr lang="kk-KZ" dirty="0">
                <a:latin typeface="Times New Roman" pitchFamily="18" charset="0"/>
                <a:cs typeface="Times New Roman" pitchFamily="18" charset="0"/>
              </a:rPr>
              <a:t> (будандық күш) - будандық қуат шалпылы: будандардың өнімділігінің тіршілікке бейімділігінің немесе өсімталдығының артуы. Мұндай құбылыс туыстас емес формаларды (әр алуан қолтұқымдар, іріктемелер немесе түрлерді) шағылыстыру кезінде </a:t>
            </a:r>
            <a:r>
              <a:rPr lang="kk-KZ" b="1" u="sng" dirty="0">
                <a:latin typeface="Times New Roman" pitchFamily="18" charset="0"/>
                <a:cs typeface="Times New Roman" pitchFamily="18" charset="0"/>
              </a:rPr>
              <a:t>бірінші ұрпақ </a:t>
            </a:r>
            <a:r>
              <a:rPr lang="kk-KZ" dirty="0">
                <a:latin typeface="Times New Roman" pitchFamily="18" charset="0"/>
                <a:cs typeface="Times New Roman" pitchFamily="18" charset="0"/>
              </a:rPr>
              <a:t>будандарында ғана пайда болады. Гетерозис себептері туралы бірнеше болжамдар бар. Біз оларға тоқталмаймыз. Гетерозистін, тиімділігі келесі ұрпақта төмендейді, сөйтіп дарақтар өзінен бұрышылармен салыстырғанда жақсы сапасымен ерекшеленбейді</a:t>
            </a:r>
            <a:r>
              <a:rPr lang="kk-KZ" dirty="0" smtClean="0">
                <a:latin typeface="Times New Roman" pitchFamily="18" charset="0"/>
                <a:cs typeface="Times New Roman" pitchFamily="18" charset="0"/>
              </a:rPr>
              <a:t>.</a:t>
            </a:r>
            <a:endParaRPr lang="kk-KZ" dirty="0">
              <a:latin typeface="Times New Roman" pitchFamily="18" charset="0"/>
              <a:cs typeface="Times New Roman" pitchFamily="18" charset="0"/>
            </a:endParaRPr>
          </a:p>
          <a:p>
            <a:r>
              <a:rPr lang="kk-KZ" dirty="0">
                <a:latin typeface="Times New Roman" pitchFamily="18" charset="0"/>
                <a:cs typeface="Times New Roman" pitchFamily="18" charset="0"/>
              </a:rPr>
              <a:t>Гетерозис әдісімен жылқы мен есектің буданы - қашыр, нар және екіөркешті түйелерден ата-енелерінен бірнеше есе күшті, төзімді будан алынды. Сондықтан гетерозисті будандар әдетте тұқымға немесе асыл тұқым өсіру үшін пайдаланылмайды. Осы әдіспен жоғары өнімді шошөа буданын алуға мүмкіндік болды. Жануарларға қарағанда гетерозис өсімдіктерге (жүгері, құмай, пияз, қызылша, қияр және басқа) кеңірек қолданылады. Өсіресе өздігінен тозанданатын өсімдіктердің әр түрлі салалары бойынша будандастыру төжірибелері көңіл аударарлық</a:t>
            </a:r>
            <a:r>
              <a:rPr lang="kk-KZ" dirty="0" smtClean="0">
                <a:latin typeface="Times New Roman" pitchFamily="18" charset="0"/>
                <a:cs typeface="Times New Roman" pitchFamily="18" charset="0"/>
              </a:rPr>
              <a:t>.</a:t>
            </a:r>
            <a:endParaRPr lang="kk-KZ" dirty="0">
              <a:latin typeface="Times New Roman" pitchFamily="18" charset="0"/>
              <a:cs typeface="Times New Roman" pitchFamily="18" charset="0"/>
            </a:endParaRPr>
          </a:p>
          <a:p>
            <a:r>
              <a:rPr lang="kk-KZ" dirty="0">
                <a:latin typeface="Times New Roman" pitchFamily="18" charset="0"/>
                <a:cs typeface="Times New Roman" pitchFamily="18" charset="0"/>
              </a:rPr>
              <a:t>Сұрыптауда мутагенез жануарлардың, өсімдіктердің және ұсақ ағзалардын, келешегі бар мутанттарын алуға пайдаланылады. </a:t>
            </a:r>
            <a:r>
              <a:rPr lang="kk-KZ" b="1" u="sng" dirty="0">
                <a:latin typeface="Times New Roman" pitchFamily="18" charset="0"/>
                <a:cs typeface="Times New Roman" pitchFamily="18" charset="0"/>
              </a:rPr>
              <a:t>Бағытты мутагенез </a:t>
            </a:r>
            <a:r>
              <a:rPr lang="kk-KZ" dirty="0">
                <a:latin typeface="Times New Roman" pitchFamily="18" charset="0"/>
                <a:cs typeface="Times New Roman" pitchFamily="18" charset="0"/>
              </a:rPr>
              <a:t>- мутация мөлшерін саналы түрде арттыру үдерісі. Бұл әдіс бағалы белгілері бар мутантты дарақтарды кезектегі сұрыптау үшін пайдаланылады. Мутацияның көпшілігі зиянды және өлімге апаратындықтан, қолдан жасалған мутагенез бойынша қойылған сынақтәжірибеде дарақтардың көптеген мөлшері жарамсыз болып саналады. Дарақтардың мутагендер әсеріне ұшыраған аздаған бөлігі бағалы және пайдалы сапалардың пайда болуына жеткізетін мутацияға ие болады.</a:t>
            </a:r>
          </a:p>
        </p:txBody>
      </p:sp>
    </p:spTree>
    <p:extLst>
      <p:ext uri="{BB962C8B-B14F-4D97-AF65-F5344CB8AC3E}">
        <p14:creationId xmlns:p14="http://schemas.microsoft.com/office/powerpoint/2010/main" xmlns="" val="1421951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11560" y="476672"/>
            <a:ext cx="7992888" cy="5616624"/>
          </a:xfrm>
        </p:spPr>
        <p:txBody>
          <a:bodyPr>
            <a:normAutofit fontScale="92500" lnSpcReduction="10000"/>
          </a:bodyPr>
          <a:lstStyle/>
          <a:p>
            <a:r>
              <a:rPr lang="kk-KZ" dirty="0">
                <a:latin typeface="Times New Roman" pitchFamily="18" charset="0"/>
                <a:cs typeface="Times New Roman" pitchFamily="18" charset="0"/>
              </a:rPr>
              <a:t>Генотипінде пайдалы мутациялары бар дарақтар шағылысады. Олардың өте көп ұрпақтарының барлығы пайдалы мутагендік белгілерге ие бола бастайды. Егер қолдан жасалған мутагенді және оның сұрыпталу тиімділігін сынақтөжірибеде пайдаланылатын тірі ағзалар тәуелділігін анықтап тексергенде біз мынадай көріністі көреміз</a:t>
            </a:r>
            <a:r>
              <a:rPr lang="kk-KZ" dirty="0" smtClean="0">
                <a:latin typeface="Times New Roman" pitchFamily="18" charset="0"/>
                <a:cs typeface="Times New Roman" pitchFamily="18" charset="0"/>
              </a:rPr>
              <a:t>.</a:t>
            </a:r>
            <a:endParaRPr lang="kk-KZ" dirty="0">
              <a:latin typeface="Times New Roman" pitchFamily="18" charset="0"/>
              <a:cs typeface="Times New Roman" pitchFamily="18" charset="0"/>
            </a:endParaRPr>
          </a:p>
          <a:p>
            <a:pPr marL="45720" indent="0">
              <a:buNone/>
            </a:pPr>
            <a:r>
              <a:rPr lang="kk-KZ" dirty="0">
                <a:latin typeface="Times New Roman" pitchFamily="18" charset="0"/>
                <a:cs typeface="Times New Roman" pitchFamily="18" charset="0"/>
              </a:rPr>
              <a:t>1. Бұл әдіске ұсақ ағзалар және саңырауқұлақтар ең тиімді зерзат болады. Атап айтканда, бағытты мутагенездің арқасында пеницелла, кейбір шарап ашытқысы және көптеген бактериялардың тиімді себінділерін алуға қол жетті. Мысалы: Қазақстанда ғалымдар шөпті сүрлемелеу үшін бактериялардың сүтқышқыл және пропионқышқыл түрлерінің жаңа себінділерін алды. Ол өз кезегінде сиыр сүтінің майлылығы мен тауықтардың жұмыртқалағыштығын арттырды.</a:t>
            </a:r>
          </a:p>
          <a:p>
            <a:pPr marL="45720" indent="0">
              <a:buNone/>
            </a:pPr>
            <a:r>
              <a:rPr lang="kk-KZ" dirty="0">
                <a:latin typeface="Times New Roman" pitchFamily="18" charset="0"/>
                <a:cs typeface="Times New Roman" pitchFamily="18" charset="0"/>
              </a:rPr>
              <a:t>2. Бұл әдістің аздап болса да өсімдіктерді сұрыптауда едәуір тиімділігі бар. 1000-нан астам іріктемелер жасалған, оның әр түрлі кезендерінде мутагенез қолданылған.</a:t>
            </a:r>
          </a:p>
          <a:p>
            <a:pPr marL="45720" indent="0">
              <a:buNone/>
            </a:pPr>
            <a:r>
              <a:rPr lang="kk-KZ" dirty="0">
                <a:latin typeface="Times New Roman" pitchFamily="18" charset="0"/>
                <a:cs typeface="Times New Roman" pitchFamily="18" charset="0"/>
              </a:rPr>
              <a:t>3. Бұл әдіс ұрпағын ұзақ уақыт (бірнеше жыл) күтуге тура келгендіктен және дарактардың теріс мутациялары үшін көп мөлшерде жарамсыз болғандықтан жануарларды сұрыптауға сирек қолданылды.</a:t>
            </a:r>
          </a:p>
        </p:txBody>
      </p:sp>
    </p:spTree>
    <p:extLst>
      <p:ext uri="{BB962C8B-B14F-4D97-AF65-F5344CB8AC3E}">
        <p14:creationId xmlns:p14="http://schemas.microsoft.com/office/powerpoint/2010/main" xmlns="" val="1828222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755576" y="332656"/>
            <a:ext cx="8064896" cy="5976664"/>
          </a:xfrm>
        </p:spPr>
        <p:txBody>
          <a:bodyPr>
            <a:normAutofit fontScale="92500" lnSpcReduction="10000"/>
          </a:bodyPr>
          <a:lstStyle/>
          <a:p>
            <a:r>
              <a:rPr lang="kk-KZ" b="1" u="sng" dirty="0">
                <a:latin typeface="Times New Roman" pitchFamily="18" charset="0"/>
                <a:cs typeface="Times New Roman" pitchFamily="18" charset="0"/>
              </a:rPr>
              <a:t>Көпплоидтылық</a:t>
            </a:r>
            <a:r>
              <a:rPr lang="kk-KZ" dirty="0">
                <a:latin typeface="Times New Roman" pitchFamily="18" charset="0"/>
                <a:cs typeface="Times New Roman" pitchFamily="18" charset="0"/>
              </a:rPr>
              <a:t> (</a:t>
            </a:r>
            <a:r>
              <a:rPr lang="kk-KZ" dirty="0">
                <a:solidFill>
                  <a:srgbClr val="FF0000"/>
                </a:solidFill>
                <a:latin typeface="Times New Roman" pitchFamily="18" charset="0"/>
                <a:cs typeface="Times New Roman" pitchFamily="18" charset="0"/>
              </a:rPr>
              <a:t>полиплоидия</a:t>
            </a:r>
            <a:r>
              <a:rPr lang="kk-KZ" dirty="0">
                <a:latin typeface="Times New Roman" pitchFamily="18" charset="0"/>
                <a:cs typeface="Times New Roman" pitchFamily="18" charset="0"/>
              </a:rPr>
              <a:t>) - бағытты мутагенез нәтижесінде дарақтардың хромосомалар санын еселеп арттыру. Көпплоидтық негізінде мутагенез нәтижесі болып табылады, алайда оны көбінесе ерекше айырмашылығы үшін жеке әдіске бөледі. Әдетте хромосомалар саны артқан көпплоидты дарақтардың өсімді массасы үлкен </a:t>
            </a:r>
            <a:r>
              <a:rPr lang="kk-KZ" dirty="0" smtClean="0">
                <a:latin typeface="Times New Roman" pitchFamily="18" charset="0"/>
                <a:cs typeface="Times New Roman" pitchFamily="18" charset="0"/>
              </a:rPr>
              <a:t>болады.Өсімдіктердің </a:t>
            </a:r>
            <a:r>
              <a:rPr lang="kk-KZ" dirty="0">
                <a:latin typeface="Times New Roman" pitchFamily="18" charset="0"/>
                <a:cs typeface="Times New Roman" pitchFamily="18" charset="0"/>
              </a:rPr>
              <a:t>көптеген іріктемелері осылай шығарылды. Полиплоидтар хромосома сандарының түрлі-түрлі артуы мүмкін, кейде бірнеше данаға (бір, екі, үш немесе тағы сол сияқты) артады. Көбінесе 2 немесе 3 есе арту жиі-жиі болады. Сондай-ақ тетраплоид - төрт есе арту сирек кездеседі</a:t>
            </a:r>
            <a:r>
              <a:rPr lang="kk-KZ" dirty="0" smtClean="0">
                <a:latin typeface="Times New Roman" pitchFamily="18" charset="0"/>
                <a:cs typeface="Times New Roman" pitchFamily="18" charset="0"/>
              </a:rPr>
              <a:t>.</a:t>
            </a:r>
            <a:endParaRPr lang="kk-KZ" dirty="0">
              <a:latin typeface="Times New Roman" pitchFamily="18" charset="0"/>
              <a:cs typeface="Times New Roman" pitchFamily="18" charset="0"/>
            </a:endParaRPr>
          </a:p>
          <a:p>
            <a:r>
              <a:rPr lang="kk-KZ" dirty="0">
                <a:latin typeface="Times New Roman" pitchFamily="18" charset="0"/>
                <a:cs typeface="Times New Roman" pitchFamily="18" charset="0"/>
              </a:rPr>
              <a:t>Жануарлардың полиплоидты дарақтарының тіршілікке бейімділігі сирек. Сондықтан полиплоид тудыратын өдіс негізінен ауыл шаруашылығы өсімдіктеріне және ұсақ ағзаларға табысты қолданылады. </a:t>
            </a:r>
            <a:endParaRPr lang="kk-KZ" dirty="0" smtClean="0">
              <a:latin typeface="Times New Roman" pitchFamily="18" charset="0"/>
              <a:cs typeface="Times New Roman" pitchFamily="18" charset="0"/>
            </a:endParaRPr>
          </a:p>
          <a:p>
            <a:r>
              <a:rPr lang="kk-KZ" b="1" u="sng" dirty="0" smtClean="0">
                <a:latin typeface="Times New Roman" pitchFamily="18" charset="0"/>
                <a:cs typeface="Times New Roman" pitchFamily="18" charset="0"/>
              </a:rPr>
              <a:t>Әріден </a:t>
            </a:r>
            <a:r>
              <a:rPr lang="kk-KZ" b="1" u="sng" dirty="0">
                <a:latin typeface="Times New Roman" pitchFamily="18" charset="0"/>
                <a:cs typeface="Times New Roman" pitchFamily="18" charset="0"/>
              </a:rPr>
              <a:t>будандастыру </a:t>
            </a:r>
            <a:r>
              <a:rPr lang="kk-KZ" dirty="0">
                <a:latin typeface="Times New Roman" pitchFamily="18" charset="0"/>
                <a:cs typeface="Times New Roman" pitchFamily="18" charset="0"/>
              </a:rPr>
              <a:t>түраралық және туысаралық болып екіге бөлінеді. Түраралық будандар табиғатта мүлде болмайды немесе бұл үдерістен пайда болғандарының көптеген дарақтары жеміссіз болады. Селекционерлер тиімді түраралық будан алу үшін көптеген әдістерді пайдаланды.</a:t>
            </a:r>
          </a:p>
          <a:p>
            <a:pPr marL="45720" indent="0">
              <a:buNone/>
            </a:pPr>
            <a:endParaRPr lang="kk-KZ" dirty="0"/>
          </a:p>
        </p:txBody>
      </p:sp>
    </p:spTree>
    <p:extLst>
      <p:ext uri="{BB962C8B-B14F-4D97-AF65-F5344CB8AC3E}">
        <p14:creationId xmlns:p14="http://schemas.microsoft.com/office/powerpoint/2010/main" xmlns="" val="2588244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467544" y="188640"/>
            <a:ext cx="7920880" cy="6120680"/>
          </a:xfrm>
        </p:spPr>
        <p:txBody>
          <a:bodyPr>
            <a:normAutofit fontScale="77500" lnSpcReduction="20000"/>
          </a:bodyPr>
          <a:lstStyle/>
          <a:p>
            <a:r>
              <a:rPr lang="kk-KZ" dirty="0">
                <a:latin typeface="Times New Roman" pitchFamily="18" charset="0"/>
                <a:cs typeface="Times New Roman" pitchFamily="18" charset="0"/>
              </a:rPr>
              <a:t>И. В. Мичурин кейбір жеміс-жидек дақылдарының түраралық будандаспау өрекетін жеңу үшін төмендегідей әдістерді қолданды.</a:t>
            </a:r>
          </a:p>
          <a:p>
            <a:endParaRPr lang="kk-KZ" dirty="0">
              <a:latin typeface="Times New Roman" pitchFamily="18" charset="0"/>
              <a:cs typeface="Times New Roman" pitchFamily="18" charset="0"/>
            </a:endParaRPr>
          </a:p>
          <a:p>
            <a:r>
              <a:rPr lang="kk-KZ" b="1" u="sng" dirty="0">
                <a:latin typeface="Times New Roman" pitchFamily="18" charset="0"/>
                <a:cs typeface="Times New Roman" pitchFamily="18" charset="0"/>
              </a:rPr>
              <a:t>Тозаң қоспасымен тозаңдандыру әдісі. </a:t>
            </a:r>
            <a:r>
              <a:rPr lang="kk-KZ" dirty="0">
                <a:latin typeface="Times New Roman" pitchFamily="18" charset="0"/>
                <a:cs typeface="Times New Roman" pitchFamily="18" charset="0"/>
              </a:rPr>
              <a:t>Қалаған өсімдік өз түрінің (іріктемесінің) қыздыру арқылы өлтірілген және өзге түрдің (немесе іріктеменің) тірі тозанның қоспасымен тозаңдандырылады. Бөгде текті тозаңмен тозаңдандырған кезде тозаң түтігі кедергі туғызбау үшін оған әрекет етуге бейімсіз «сулы» тозаң қосылады.</a:t>
            </a:r>
          </a:p>
          <a:p>
            <a:r>
              <a:rPr lang="kk-KZ" b="1" u="sng" dirty="0">
                <a:latin typeface="Times New Roman" pitchFamily="18" charset="0"/>
                <a:cs typeface="Times New Roman" pitchFamily="18" charset="0"/>
              </a:rPr>
              <a:t>Үйлестіру әдісі. </a:t>
            </a:r>
            <a:r>
              <a:rPr lang="kk-KZ" dirty="0">
                <a:latin typeface="Times New Roman" pitchFamily="18" charset="0"/>
                <a:cs typeface="Times New Roman" pitchFamily="18" charset="0"/>
              </a:rPr>
              <a:t>Алдымен екі жақынырақ түрді шағылыстырып, будан алған соң онымен үшінші түр шағылыстырылды. Сөйтіп бір генотипте ағзалардың үш тобы үйлестірілді.</a:t>
            </a:r>
          </a:p>
          <a:p>
            <a:r>
              <a:rPr lang="kk-KZ" b="1" u="sng" dirty="0">
                <a:latin typeface="Times New Roman" pitchFamily="18" charset="0"/>
                <a:cs typeface="Times New Roman" pitchFamily="18" charset="0"/>
              </a:rPr>
              <a:t>Алдын ала өсімді жақындасу әдісі. </a:t>
            </a:r>
            <a:r>
              <a:rPr lang="kk-KZ" dirty="0">
                <a:latin typeface="Times New Roman" pitchFamily="18" charset="0"/>
                <a:cs typeface="Times New Roman" pitchFamily="18" charset="0"/>
              </a:rPr>
              <a:t>И. Мичурин жеміс ағашының біреуінің бөрікбасына (телінуші) екіншісінің бұтағын (телтуші) теліді. Осындай айналы әрекеттен соң телінушінің тозаңы кейбір жағдайда телітушінің аналық аузында немесе керісінше оңай өсті.</a:t>
            </a:r>
          </a:p>
          <a:p>
            <a:r>
              <a:rPr lang="kk-KZ" b="1" u="sng" dirty="0">
                <a:latin typeface="Times New Roman" pitchFamily="18" charset="0"/>
                <a:cs typeface="Times New Roman" pitchFamily="18" charset="0"/>
              </a:rPr>
              <a:t>Тәрбиелеу (ментор) әдісі </a:t>
            </a:r>
            <a:r>
              <a:rPr lang="kk-KZ" dirty="0">
                <a:latin typeface="Times New Roman" pitchFamily="18" charset="0"/>
                <a:cs typeface="Times New Roman" pitchFamily="18" charset="0"/>
              </a:rPr>
              <a:t>будандастыру жетістіктерімен тікелей байланысты емес және будан алынып қойғаннан кейін қолданылады. Егер буданның дөмділік сапасы қанағаттандырмайтын кездер де болды. Жеміс ағашы бөрікбасындағы буданға дәмі жақсы дәл сол ата-енелердің бұтағы телінді. Егер буданның суыққа төзімділігі жеткіліксіз болса, суыққа төзімді ата-енесінің бұтағы телінді. Алайда Мичурин шығарған іріктемелердің кейбіреуі генетикалық тұрғыдан айтарлықтай тұрақты болмады, солай болғанмен де өсімді көбейту кезінде өз сапасын сақтағанмен де, тұқым арқылы көбейткен кезде сапасынан айрылып қалды.</a:t>
            </a:r>
          </a:p>
        </p:txBody>
      </p:sp>
    </p:spTree>
    <p:extLst>
      <p:ext uri="{BB962C8B-B14F-4D97-AF65-F5344CB8AC3E}">
        <p14:creationId xmlns:p14="http://schemas.microsoft.com/office/powerpoint/2010/main" xmlns="" val="4149150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95536" y="332656"/>
            <a:ext cx="8280920" cy="6048672"/>
          </a:xfrm>
        </p:spPr>
        <p:txBody>
          <a:bodyPr>
            <a:noAutofit/>
          </a:bodyPr>
          <a:lstStyle/>
          <a:p>
            <a:r>
              <a:rPr lang="kk-KZ" sz="1300" b="1" u="sng" dirty="0">
                <a:latin typeface="Times New Roman" pitchFamily="18" charset="0"/>
                <a:cs typeface="Times New Roman" pitchFamily="18" charset="0"/>
              </a:rPr>
              <a:t>Дивергенция</a:t>
            </a:r>
            <a:r>
              <a:rPr lang="kk-KZ" sz="1300" dirty="0">
                <a:latin typeface="Times New Roman" pitchFamily="18" charset="0"/>
                <a:cs typeface="Times New Roman" pitchFamily="18" charset="0"/>
              </a:rPr>
              <a:t> (латынша "</a:t>
            </a:r>
            <a:r>
              <a:rPr lang="en-US" sz="1300" dirty="0" err="1">
                <a:latin typeface="Times New Roman" pitchFamily="18" charset="0"/>
                <a:cs typeface="Times New Roman" pitchFamily="18" charset="0"/>
              </a:rPr>
              <a:t>divergo</a:t>
            </a:r>
            <a:r>
              <a:rPr lang="en-US" sz="1300" dirty="0">
                <a:latin typeface="Times New Roman" pitchFamily="18" charset="0"/>
                <a:cs typeface="Times New Roman" pitchFamily="18" charset="0"/>
              </a:rPr>
              <a:t>" — </a:t>
            </a:r>
            <a:r>
              <a:rPr lang="kk-KZ" sz="1300" dirty="0">
                <a:latin typeface="Times New Roman" pitchFamily="18" charset="0"/>
                <a:cs typeface="Times New Roman" pitchFamily="18" charset="0"/>
              </a:rPr>
              <a:t>кері шегінемін) деп туыс формалардағы белгілердің ажырауын айтады. Ол табиғатта үдайы жүретін процесс. Бір аймақта қореқ қорын біркелкі қабылдайтын ұқсас жануарлар болса, корек таусылғанда олар қо</a:t>
            </a:r>
            <a:r>
              <a:rPr lang="en-US" sz="1300" dirty="0" err="1">
                <a:latin typeface="Times New Roman" pitchFamily="18" charset="0"/>
                <a:cs typeface="Times New Roman" pitchFamily="18" charset="0"/>
              </a:rPr>
              <a:t>peri</a:t>
            </a:r>
            <a:r>
              <a:rPr lang="en-US" sz="1300" dirty="0">
                <a:latin typeface="Times New Roman" pitchFamily="18" charset="0"/>
                <a:cs typeface="Times New Roman" pitchFamily="18" charset="0"/>
              </a:rPr>
              <a:t> </a:t>
            </a:r>
            <a:r>
              <a:rPr lang="kk-KZ" sz="1300" dirty="0">
                <a:latin typeface="Times New Roman" pitchFamily="18" charset="0"/>
                <a:cs typeface="Times New Roman" pitchFamily="18" charset="0"/>
              </a:rPr>
              <a:t>мол басқа орындарға ауысады. Бір аймақта сыртқы ортаға талабы әр түрлі организмдер тіршішк етсе арасында бәсеке аз болады. Эволюция барысында алғашкы бір турден бірнеше түрлердің шығуын Ч. Дарвин белгілердің ажырауы немесе дивергенция деп атады</a:t>
            </a:r>
            <a:r>
              <a:rPr lang="kk-KZ" sz="1300" dirty="0" smtClean="0">
                <a:latin typeface="Times New Roman" pitchFamily="18" charset="0"/>
                <a:cs typeface="Times New Roman" pitchFamily="18" charset="0"/>
              </a:rPr>
              <a:t>.</a:t>
            </a:r>
            <a:endParaRPr lang="kk-KZ" sz="1300" dirty="0">
              <a:latin typeface="Times New Roman" pitchFamily="18" charset="0"/>
              <a:cs typeface="Times New Roman" pitchFamily="18" charset="0"/>
            </a:endParaRPr>
          </a:p>
          <a:p>
            <a:r>
              <a:rPr lang="kk-KZ" sz="1300" b="1" u="sng" dirty="0">
                <a:latin typeface="Times New Roman" pitchFamily="18" charset="0"/>
                <a:cs typeface="Times New Roman" pitchFamily="18" charset="0"/>
              </a:rPr>
              <a:t>Конвергенция </a:t>
            </a:r>
            <a:r>
              <a:rPr lang="kk-KZ" sz="1300" dirty="0">
                <a:latin typeface="Times New Roman" pitchFamily="18" charset="0"/>
                <a:cs typeface="Times New Roman" pitchFamily="18" charset="0"/>
              </a:rPr>
              <a:t>(латынша "</a:t>
            </a:r>
            <a:r>
              <a:rPr lang="en-US" sz="1300" dirty="0" err="1">
                <a:latin typeface="Times New Roman" pitchFamily="18" charset="0"/>
                <a:cs typeface="Times New Roman" pitchFamily="18" charset="0"/>
              </a:rPr>
              <a:t>conergo</a:t>
            </a:r>
            <a:r>
              <a:rPr lang="en-US" sz="1300" dirty="0">
                <a:latin typeface="Times New Roman" pitchFamily="18" charset="0"/>
                <a:cs typeface="Times New Roman" pitchFamily="18" charset="0"/>
              </a:rPr>
              <a:t>" — </a:t>
            </a:r>
            <a:r>
              <a:rPr lang="kk-KZ" sz="1300" dirty="0">
                <a:latin typeface="Times New Roman" pitchFamily="18" charset="0"/>
                <a:cs typeface="Times New Roman" pitchFamily="18" charset="0"/>
              </a:rPr>
              <a:t>үксас болу) деп организмдер-дің туыстық жағынан алыс болғанымен мекен (тіршілік) ортасы бірдей, сыртқы пішінінің бір-біріне ұқсас болуын айтады. Мысалы, дельфиндер сүтқоректілер класына жатады, соған қарамастан дене пішіні балықтарға ұқсайды. Дене пішіні сүйір, артқы аяктары жоқ, алдыңғы аяқтары жүзбе қанатқа айналған. Жүзбе канаттары судың терендігіне оң мен солға бұрылу, су бетіне көтерілу жөне тежеу кызметін аткарады. Арқа жүзбе қанаты жылдам жүзгенде ауыр денесі жан-жағына ауып кетпес үшін кажет болса, қүйрық жүзбе канаты есу қызметін атқарады. Сондыктан дельфиннің құйрық жүзбе қанаты балықтікі сияқты тік емес көлбей орналасқан. Бір-бірімен туыстығы болмаса да, жануарлардың тіршілік ортасына бейімделуіпілігін көреетеді</a:t>
            </a:r>
            <a:r>
              <a:rPr lang="kk-KZ" sz="1300" dirty="0" smtClean="0">
                <a:latin typeface="Times New Roman" pitchFamily="18" charset="0"/>
                <a:cs typeface="Times New Roman" pitchFamily="18" charset="0"/>
              </a:rPr>
              <a:t>.</a:t>
            </a:r>
          </a:p>
          <a:p>
            <a:r>
              <a:rPr lang="kk-KZ" sz="1300" b="1" u="sng" dirty="0">
                <a:latin typeface="Times New Roman" pitchFamily="18" charset="0"/>
                <a:cs typeface="Times New Roman" pitchFamily="18" charset="0"/>
              </a:rPr>
              <a:t>Параллелизм </a:t>
            </a:r>
            <a:r>
              <a:rPr lang="kk-KZ" sz="1300" dirty="0">
                <a:latin typeface="Times New Roman" pitchFamily="18" charset="0"/>
                <a:cs typeface="Times New Roman" pitchFamily="18" charset="0"/>
              </a:rPr>
              <a:t>(грекше "</a:t>
            </a:r>
            <a:r>
              <a:rPr lang="en-US" sz="1300" dirty="0" err="1">
                <a:latin typeface="Times New Roman" pitchFamily="18" charset="0"/>
                <a:cs typeface="Times New Roman" pitchFamily="18" charset="0"/>
              </a:rPr>
              <a:t>parallehs</a:t>
            </a:r>
            <a:r>
              <a:rPr lang="en-US" sz="1300" dirty="0">
                <a:latin typeface="Times New Roman" pitchFamily="18" charset="0"/>
                <a:cs typeface="Times New Roman" pitchFamily="18" charset="0"/>
              </a:rPr>
              <a:t>" — </a:t>
            </a:r>
            <a:r>
              <a:rPr lang="kk-KZ" sz="1300" dirty="0">
                <a:latin typeface="Times New Roman" pitchFamily="18" charset="0"/>
                <a:cs typeface="Times New Roman" pitchFamily="18" charset="0"/>
              </a:rPr>
              <a:t>қатар жүру) деп туыстык жағынан өте жақын организмдердің ұқсас белгілерінің бір-біріне тәуелсіз дамуын айтады. Мысалы, сүтқоректілер класына жататын ескекаяктылар отрядының сулы ортаға бейімделушілігі 3 салада дамыды. Мысалы, морждар, құлақты ж\е кәдімгі түлендер сулы ортага бір-бірінен тәуелсіз көшкендіктен суға бейімделу мүшесі — ескегі пайда болды. Жәндіктердің ішінде қоңыздардың алдыңғы жұп қанаттары өзгеріп, қатты қанатқа айналғандықтан қанатүсті деп атайды. Қоңыздардың барлығы қатқыл қанаттылар отрядына топтастырылды. Қосмекенділердің белгілері саусаққанатты балықтарда дамиды. Сүткоректілердің көп белгілері аңтісті кесірткелердің топтарында пайда болды жөне т.б</a:t>
            </a:r>
            <a:r>
              <a:rPr lang="kk-KZ" sz="1300" dirty="0" smtClean="0">
                <a:latin typeface="Times New Roman" pitchFamily="18" charset="0"/>
                <a:cs typeface="Times New Roman" pitchFamily="18" charset="0"/>
              </a:rPr>
              <a:t>.</a:t>
            </a:r>
            <a:endParaRPr lang="kk-KZ" sz="1300" dirty="0">
              <a:latin typeface="Times New Roman" pitchFamily="18" charset="0"/>
              <a:cs typeface="Times New Roman" pitchFamily="18" charset="0"/>
            </a:endParaRPr>
          </a:p>
          <a:p>
            <a:r>
              <a:rPr lang="kk-KZ" sz="1300" b="1" u="sng" dirty="0">
                <a:latin typeface="Times New Roman" pitchFamily="18" charset="0"/>
                <a:cs typeface="Times New Roman" pitchFamily="18" charset="0"/>
              </a:rPr>
              <a:t>Эволюция</a:t>
            </a:r>
            <a:r>
              <a:rPr lang="kk-KZ" sz="1300" dirty="0">
                <a:latin typeface="Times New Roman" pitchFamily="18" charset="0"/>
                <a:cs typeface="Times New Roman" pitchFamily="18" charset="0"/>
              </a:rPr>
              <a:t> — қайтымсыз процесс. Кез келген организмнің жаңа ортаға бейімделуі үшін кандай да болсын өзгерген бір мүшесі жойылады. Кейін бүрынғы тіршілік еткен ортасына қайта ауысқанымен жойылған мүшесі кайтадан калпына келмейді, баска бейімделушілікпен алмастырылады. Эволюция кайтымсыз (кері кайталан-байтын) процесс екендігін кезінде Ч. Дарвин: "Тіпті тіршілік еткен ортасы қайтадан дәл бұрынғыдай болып қайталанғанымен жоғалған түр еш уақытта да қайта қалпына келмейді", — деп жазды. Мысалы, дельфин, киттер ешкашан кайтадан балыққа айналмайды. Қүрлыкта тіршілік еткен жануарлардың сулы ортаға ауысуы аяқтарының конвергентті өзгерісінен — конвергенция мүшелердің тек сырткы құрылысын өзгертуге қатысады.</a:t>
            </a:r>
          </a:p>
        </p:txBody>
      </p:sp>
    </p:spTree>
    <p:extLst>
      <p:ext uri="{BB962C8B-B14F-4D97-AF65-F5344CB8AC3E}">
        <p14:creationId xmlns:p14="http://schemas.microsoft.com/office/powerpoint/2010/main" xmlns="" val="444307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4572000" y="536236"/>
            <a:ext cx="4339952" cy="5433784"/>
          </a:xfrm>
        </p:spPr>
        <p:txBody>
          <a:bodyPr>
            <a:normAutofit fontScale="70000" lnSpcReduction="20000"/>
          </a:bodyPr>
          <a:lstStyle/>
          <a:p>
            <a:r>
              <a:rPr lang="en-US" dirty="0" smtClean="0">
                <a:latin typeface="Times New Roman" pitchFamily="18" charset="0"/>
                <a:cs typeface="Times New Roman" pitchFamily="18" charset="0"/>
              </a:rPr>
              <a:t>37-</a:t>
            </a:r>
            <a:r>
              <a:rPr lang="kk-KZ" dirty="0">
                <a:latin typeface="Times New Roman" pitchFamily="18" charset="0"/>
                <a:cs typeface="Times New Roman" pitchFamily="18" charset="0"/>
              </a:rPr>
              <a:t>сурет. Дивергенция нәтижесінде пайда болған бұғылардын көптүрлілігі: 1— теңбіл бұғы; 2—бүғы (марал); 3—кербұғы; 4—солтүстік бұғысы; </a:t>
            </a:r>
            <a:r>
              <a:rPr lang="kk-KZ" dirty="0" smtClean="0">
                <a:latin typeface="Times New Roman" pitchFamily="18" charset="0"/>
                <a:cs typeface="Times New Roman" pitchFamily="18" charset="0"/>
              </a:rPr>
              <a:t>5—бұлан;6—елік</a:t>
            </a:r>
            <a:r>
              <a:rPr lang="kk-KZ" dirty="0">
                <a:latin typeface="Times New Roman" pitchFamily="18" charset="0"/>
                <a:cs typeface="Times New Roman" pitchFamily="18" charset="0"/>
              </a:rPr>
              <a:t>; </a:t>
            </a:r>
            <a:r>
              <a:rPr lang="kk-KZ" dirty="0" smtClean="0">
                <a:latin typeface="Times New Roman" pitchFamily="18" charset="0"/>
                <a:cs typeface="Times New Roman" pitchFamily="18" charset="0"/>
              </a:rPr>
              <a:t>7—кұдыр</a:t>
            </a:r>
            <a:endParaRPr lang="kk-KZ" dirty="0">
              <a:latin typeface="Times New Roman" pitchFamily="18" charset="0"/>
              <a:cs typeface="Times New Roman" pitchFamily="18" charset="0"/>
            </a:endParaRPr>
          </a:p>
          <a:p>
            <a:r>
              <a:rPr lang="kk-KZ" dirty="0">
                <a:latin typeface="Times New Roman" pitchFamily="18" charset="0"/>
                <a:cs typeface="Times New Roman" pitchFamily="18" charset="0"/>
              </a:rPr>
              <a:t>Дельфиннің, киттің ескектерінің ішкі күрылысында сүткоректілерге тән 5 саусакты аяктың негізгі белгілері сақталған. Өсімдіктерден Қырымда өсетін мәңгі жасыл бұташық — кірпішөпті (иглица) мысалға алайық. Оның сабағында жылтыр қалың "жапырақтары" бар. Шын мөнінде, ол — жапырағын емес түрін езгерткен бұтақтары. Нағыз жапырағы қабыршак тәрізді, жанағы жапыраққа ұқсаған бұтақтарынын ортаңғы жүйкесінде орналасады. Ерте көктемде қабыршақтарының қолтығынан майда гүлдер шығып, одан Кызыл жидектер дамиды</a:t>
            </a:r>
            <a:r>
              <a:rPr lang="kk-KZ" dirty="0" smtClean="0">
                <a:latin typeface="Times New Roman" pitchFamily="18" charset="0"/>
                <a:cs typeface="Times New Roman" pitchFamily="18" charset="0"/>
              </a:rPr>
              <a:t>.</a:t>
            </a:r>
            <a:endParaRPr lang="kk-KZ" dirty="0">
              <a:latin typeface="Times New Roman" pitchFamily="18" charset="0"/>
              <a:cs typeface="Times New Roman" pitchFamily="18" charset="0"/>
            </a:endParaRPr>
          </a:p>
          <a:p>
            <a:r>
              <a:rPr lang="kk-KZ" dirty="0">
                <a:latin typeface="Times New Roman" pitchFamily="18" charset="0"/>
                <a:cs typeface="Times New Roman" pitchFamily="18" charset="0"/>
              </a:rPr>
              <a:t>Кірпішөптер ертеректе күрғақшылыкка бешмделіп, жапырактары суды кеп буландырмас үшін жойылған. Қайтадан ылғалды ортаға ауысканда жапырактарының орнына жапырак пішінді бұтақтар пайда болған.</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188640"/>
            <a:ext cx="4001244" cy="57482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53218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27584" y="548680"/>
            <a:ext cx="7272808" cy="5400600"/>
          </a:xfrm>
        </p:spPr>
        <p:txBody>
          <a:bodyPr>
            <a:normAutofit fontScale="92500" lnSpcReduction="20000"/>
          </a:bodyPr>
          <a:lstStyle/>
          <a:p>
            <a:r>
              <a:rPr lang="kk-KZ" dirty="0">
                <a:latin typeface="Times New Roman" pitchFamily="18" charset="0"/>
                <a:cs typeface="Times New Roman" pitchFamily="18" charset="0"/>
              </a:rPr>
              <a:t>Кеңес генетигі </a:t>
            </a:r>
            <a:r>
              <a:rPr lang="kk-KZ" b="1" u="sng" dirty="0">
                <a:latin typeface="Times New Roman" pitchFamily="18" charset="0"/>
                <a:cs typeface="Times New Roman" pitchFamily="18" charset="0"/>
              </a:rPr>
              <a:t>Г. Д. Карпеченко 1924-1925 </a:t>
            </a:r>
            <a:r>
              <a:rPr lang="kk-KZ" dirty="0">
                <a:latin typeface="Times New Roman" pitchFamily="18" charset="0"/>
                <a:cs typeface="Times New Roman" pitchFamily="18" charset="0"/>
              </a:rPr>
              <a:t>жылдары полиплоидтау негізінде орамжапырақ-шомыр буданын шығарып түраралық шағылыстың болмауын женді. Шомыр мен орамжапырақты тозандандыру онша қиын емес. Есек пен жылқыны шағылыстыру тиімдірек болады. Туған ұрпақ (кашыр) - будан өміршен; болғанымен тұқым бермейді, өйткені жылқының хромосомалары есектін, хромосомаларымен қосылыса алмайды; ал шомырдың хромосомалары да орамжапырақ хромосомаларымен косылыспайды. Карпеченко бұл міндетті шешу үшін шомыр мен орамжапырактың диплоидты гаметаларын және тетраплоидты зиготасын алды. Сөйтіп бұл буданның мейозы калыпты болды, өйткені орамжапырактың бір хромосомасы профаза кезінде өзара қосылысып, шомыр өзара қосылысты. Бұл жол өзге түраралық шағылыстыру жүргізуге мүмкіндік берді. Кейінірек осы әдіспен қарабидай-бидай буданы тритикале алынды. Бұл екі ата-ененің барлық бағалы шаруашылық қасиеттерінен асып түсті. Қорыта келе </a:t>
            </a:r>
            <a:r>
              <a:rPr lang="kk-KZ" b="1" u="sng" dirty="0">
                <a:latin typeface="Times New Roman" pitchFamily="18" charset="0"/>
                <a:cs typeface="Times New Roman" pitchFamily="18" charset="0"/>
              </a:rPr>
              <a:t>сұрыптаудың нағыз әдістері іріктеу, гетерозис бағытты мутагенез және полиплоидтың қолданылған будандастыру болып табылады.</a:t>
            </a:r>
          </a:p>
        </p:txBody>
      </p:sp>
    </p:spTree>
    <p:extLst>
      <p:ext uri="{BB962C8B-B14F-4D97-AF65-F5344CB8AC3E}">
        <p14:creationId xmlns:p14="http://schemas.microsoft.com/office/powerpoint/2010/main" xmlns="" val="3595723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24744"/>
            <a:ext cx="8352928" cy="1143000"/>
          </a:xfrm>
        </p:spPr>
        <p:txBody>
          <a:bodyPr/>
          <a:lstStyle/>
          <a:p>
            <a:pPr algn="ctr"/>
            <a:r>
              <a:rPr lang="kk-KZ" sz="7200" dirty="0" smtClean="0">
                <a:latin typeface="Times New Roman" pitchFamily="18" charset="0"/>
                <a:cs typeface="Times New Roman" pitchFamily="18" charset="0"/>
              </a:rPr>
              <a:t>Назарларыңызға рахмет!</a:t>
            </a:r>
            <a:endParaRPr lang="kk-KZ" sz="7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548967899"/>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44</TotalTime>
  <Words>1569</Words>
  <Application>Microsoft Office PowerPoint</Application>
  <PresentationFormat>Экран (4:3)</PresentationFormat>
  <Paragraphs>29</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Воздушный поток</vt:lpstr>
      <vt:lpstr>Өсімдіктер мен жануарларды сұрыптау әдістері</vt:lpstr>
      <vt:lpstr>Слайд 2</vt:lpstr>
      <vt:lpstr>Слайд 3</vt:lpstr>
      <vt:lpstr>Слайд 4</vt:lpstr>
      <vt:lpstr>Слайд 5</vt:lpstr>
      <vt:lpstr>Слайд 6</vt:lpstr>
      <vt:lpstr>Слайд 7</vt:lpstr>
      <vt:lpstr>Слайд 8</vt:lpstr>
      <vt:lpstr>Слайд 9</vt:lpstr>
      <vt:lpstr>Назарларыңызға рахмет!</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User</cp:lastModifiedBy>
  <cp:revision>7</cp:revision>
  <dcterms:created xsi:type="dcterms:W3CDTF">2018-01-08T15:13:57Z</dcterms:created>
  <dcterms:modified xsi:type="dcterms:W3CDTF">2020-09-06T10:18:30Z</dcterms:modified>
</cp:coreProperties>
</file>