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handoutMasterIdLst>
    <p:handoutMasterId r:id="rId51"/>
  </p:handoutMasterIdLst>
  <p:sldIdLst>
    <p:sldId id="256" r:id="rId2"/>
    <p:sldId id="295" r:id="rId3"/>
    <p:sldId id="296" r:id="rId4"/>
    <p:sldId id="297" r:id="rId5"/>
    <p:sldId id="308" r:id="rId6"/>
    <p:sldId id="299" r:id="rId7"/>
    <p:sldId id="301" r:id="rId8"/>
    <p:sldId id="302" r:id="rId9"/>
    <p:sldId id="303" r:id="rId10"/>
    <p:sldId id="304" r:id="rId11"/>
    <p:sldId id="305" r:id="rId12"/>
    <p:sldId id="257" r:id="rId13"/>
    <p:sldId id="258" r:id="rId14"/>
    <p:sldId id="259" r:id="rId15"/>
    <p:sldId id="260" r:id="rId16"/>
    <p:sldId id="261" r:id="rId17"/>
    <p:sldId id="307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309" r:id="rId42"/>
    <p:sldId id="285" r:id="rId43"/>
    <p:sldId id="310" r:id="rId44"/>
    <p:sldId id="287" r:id="rId45"/>
    <p:sldId id="288" r:id="rId46"/>
    <p:sldId id="289" r:id="rId47"/>
    <p:sldId id="292" r:id="rId48"/>
    <p:sldId id="293" r:id="rId49"/>
    <p:sldId id="294" r:id="rId5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FFFF00"/>
    <a:srgbClr val="00FF00"/>
    <a:srgbClr val="CC0066"/>
    <a:srgbClr val="FF0066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3897" autoAdjust="0"/>
  </p:normalViewPr>
  <p:slideViewPr>
    <p:cSldViewPr>
      <p:cViewPr varScale="1">
        <p:scale>
          <a:sx n="68" d="100"/>
          <a:sy n="68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EFC91-FAEB-4AEB-AC50-DBC9F797999B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9CA291E5-6FE4-4A4C-A1C3-FF42534B28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53134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D3F1A-DCAD-401E-A939-1284F095D5D2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93FB5-6F72-4BA9-8ADD-838573BB7C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3765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7AF4D-1C7D-4A75-BB7F-7327F0341B85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969CC45-5F5F-4E3B-8EE2-5C3210B1FC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7509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17E2-9E3C-460E-A5F1-5DABBF3B0DBE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39548-AF9F-48CA-9643-A4FDCE00FE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32408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B8550-8C08-46B3-BB93-5E682D3520C6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623D6-F1B4-4B12-B57E-D50DFD3AE7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4625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E0D32-2AF7-4943-89DD-95BA1086A7C1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09BB0-4825-4868-8667-69A277D21F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7617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6B786-1662-4D28-B382-18C8A6EA6288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786BA-236F-4D3C-8047-4FD106B4CC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5928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9311B-6ABB-4317-AE59-3B43C2C8BAC9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4BF9FE-42F0-43CE-A093-A705DFFB90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5268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73EA7-F715-4C3D-AA95-FFA156E043DD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A4D0BEB1-3783-4CB6-A714-7F0C92010B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8496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F7044-420C-4AF4-BFDE-575742C534C5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3AD48-6F96-45B2-9644-381A360FA4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878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751F7-C782-47AB-A886-91000780F2AC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6C47B-1DA5-4FA2-83BD-B314B68FB3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30662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76338" y="1984375"/>
            <a:ext cx="7643812" cy="4467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5274499"/>
      </p:ext>
    </p:extLst>
  </p:cSld>
  <p:clrMapOvr>
    <a:masterClrMapping/>
  </p:clrMapOvr>
  <p:transition spd="med" advTm="4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984375"/>
            <a:ext cx="6553200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73650" y="2492375"/>
            <a:ext cx="3746500" cy="19034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073650" y="4548188"/>
            <a:ext cx="3746500" cy="1903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21641"/>
      </p:ext>
    </p:extLst>
  </p:cSld>
  <p:clrMapOvr>
    <a:masterClrMapping/>
  </p:clrMapOvr>
  <p:transition spd="med" advTm="4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87450" y="1984375"/>
            <a:ext cx="6553200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76338" y="2492375"/>
            <a:ext cx="3744912" cy="19034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73650" y="2492375"/>
            <a:ext cx="3746500" cy="19034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76338" y="4548188"/>
            <a:ext cx="3744912" cy="1903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73650" y="4548188"/>
            <a:ext cx="3746500" cy="1903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9859424"/>
      </p:ext>
    </p:extLst>
  </p:cSld>
  <p:clrMapOvr>
    <a:masterClrMapping/>
  </p:clrMapOvr>
  <p:transition spd="med" advTm="4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984375"/>
            <a:ext cx="6553200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76338" y="2492375"/>
            <a:ext cx="3744912" cy="19034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176338" y="4548188"/>
            <a:ext cx="3744912" cy="1903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5073650" y="2492375"/>
            <a:ext cx="3746500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1885214"/>
      </p:ext>
    </p:extLst>
  </p:cSld>
  <p:clrMapOvr>
    <a:masterClrMapping/>
  </p:clrMapOvr>
  <p:transition spd="med" advTm="4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EBA3B138-5AD0-4E74-9E5C-051C69395DC5}" type="datetimeFigureOut">
              <a:rPr lang="ru-RU"/>
              <a:pPr>
                <a:defRPr/>
              </a:pPr>
              <a:t>25.09.2019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2D3ECF91-7F35-4A62-99BC-E83DFDE8AF64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  <p:sldLayoutId id="2147483714" r:id="rId12"/>
    <p:sldLayoutId id="2147483715" r:id="rId13"/>
    <p:sldLayoutId id="2147483716" r:id="rId14"/>
    <p:sldLayoutId id="2147483717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K990000409_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P140000003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9" name="Picture 13" descr="5891653-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639888" y="2428875"/>
            <a:ext cx="6716712" cy="4022725"/>
          </a:xfrm>
          <a:noFill/>
        </p:spPr>
      </p:pic>
      <p:sp>
        <p:nvSpPr>
          <p:cNvPr id="348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339975" y="549275"/>
            <a:ext cx="6804025" cy="1109663"/>
          </a:xfrm>
          <a:noFill/>
        </p:spPr>
        <p:txBody>
          <a:bodyPr/>
          <a:lstStyle/>
          <a:p>
            <a:pPr algn="ctr"/>
            <a:r>
              <a:rPr lang="ru-RU" altLang="ru-RU" sz="3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Авторлық құқық объект</a:t>
            </a:r>
            <a:r>
              <a:rPr lang="en-US" altLang="ru-RU" sz="3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лері және олардың түрлері</a:t>
            </a:r>
            <a:endParaRPr lang="uk-UA" altLang="ru-RU" sz="32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3095625" y="1700213"/>
            <a:ext cx="6048375" cy="696912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altLang="ru-RU" sz="20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мақсаты авторлық құқықтың теориялық және тәжірибелік жағдайын зерттеу</a:t>
            </a:r>
          </a:p>
        </p:txBody>
      </p:sp>
      <p:pic>
        <p:nvPicPr>
          <p:cNvPr id="5" name="Picture 15" descr="1246402756_avtorskoe_prav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16859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642938" y="214313"/>
            <a:ext cx="7643812" cy="10715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Қолданылтын әдебиеттер тізімі.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24437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kk-KZ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Нормативтік актілер: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Бернская конвенция об охране литературных и художественных произведений от 24 июля 1971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Парижская конвенция по охране промышленной собственности от 20 марта 1883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Всемирная конвенция об авторском праве от 6 сентября 1952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Мадридское соглашение о международной регистрации товарных знаков  от 14 апреля 1891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Договор о патентной кооперации от 19 июня 1970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Евразийская Патентная Конвенция от 19 сентября 1994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Объединенных Наций «Многосторонняя конвенция об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избежании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двойного налогообложения выплат авторского вознаграждения» от 13 декабря 1979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i="1" smtClean="0"/>
              <a:t>Негізгі әдебиеттер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095875"/>
          </a:xfrm>
        </p:spPr>
        <p:txBody>
          <a:bodyPr>
            <a:normAutofit lnSpcReduction="10000"/>
          </a:bodyPr>
          <a:lstStyle/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Т.Л. «Интеллектуальная собственность в рыночной системе экономики»//Банки Казахстана. 2002 г. № 1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БарлоАкенова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Д.П. «Интеллектуальная собственность в Интернет». – М.: «Мост», 2000 г.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Березовская И. «</a:t>
            </a: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Инфоинтел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»//Мир Интернет.1999 г. № 3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Близнец И.А. «Интеллектуальная собственность и закон. Теоретические вопросы». – М.: «</a:t>
            </a: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Юристъ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2001 г.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Бороухин А.Е. «Информация и интеллектуальная собственность». – Омск: «Юрист», 2000 г.</a:t>
            </a:r>
          </a:p>
          <a:p>
            <a:pPr marL="342900" lvl="1" indent="-342900" fontAlgn="auto">
              <a:spcAft>
                <a:spcPts val="0"/>
              </a:spcAft>
              <a:buClr>
                <a:schemeClr val="hlink"/>
              </a:buClr>
              <a:buFontTx/>
              <a:buChar char="•"/>
              <a:defRPr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Капица С.П. «Интернет изменит контуры права»// Эксперт-Интернет. 2000 г. № 3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Каудыров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Е.Т. «Система правовой охраны объектов интеллектуальной собственности»//Европейское сообщество. 2001 г. № 1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Каудыров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Т.Е. «Об особенности </a:t>
            </a: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провоотншений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между </a:t>
            </a: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провообладателями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пользователями объектов промышленной собственности»// Материалы республиканской научно-практической конференции по проблемам охраны прав интеллектуальной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собственности. – А. 2001 г.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71500" y="0"/>
            <a:ext cx="80010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sz="320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Интеллектуалдық меншікке саласын зерттеуші басты авторлар</a:t>
            </a:r>
            <a:endParaRPr lang="ru-RU" sz="32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28625" y="1571625"/>
            <a:ext cx="8391525" cy="4879975"/>
          </a:xfrm>
        </p:spPr>
        <p:txBody>
          <a:bodyPr/>
          <a:lstStyle/>
          <a:p>
            <a:r>
              <a:rPr lang="kk-KZ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 А.П., Близнец И.А., Леонтьев К.Б., Петровский И.С., Бороухин А.Е., Покровский И.А., Богуславский М.М., Каудыров Е.И., Сансызбаев А.,  Барлоу Д.П., Гальперин Д.В., т.б. шетел мен отандық авторлардың еңбектерін қарастырыңыз.</a:t>
            </a:r>
            <a:endParaRPr lang="ru-RU" altLang="ru-RU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642938"/>
          </a:xfrm>
        </p:spPr>
        <p:txBody>
          <a:bodyPr/>
          <a:lstStyle/>
          <a:p>
            <a:r>
              <a:rPr lang="ru-RU" altLang="ru-RU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50-тарау</a:t>
            </a:r>
            <a:r>
              <a:rPr lang="ru-RU" alt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</a:t>
            </a:r>
            <a:endParaRPr lang="ru-RU" altLang="ru-RU" sz="2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395912"/>
          </a:xfrm>
        </p:spPr>
        <p:txBody>
          <a:bodyPr/>
          <a:lstStyle/>
          <a:p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971-бап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құқықпен қорғалатын туындылар (авторлық құқық объект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лер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i) </a:t>
            </a:r>
            <a:b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972-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 объект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лер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 түрлер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b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973-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қатынастарды құқықтық реттеу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974-бап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 объект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лер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 табылмайтын туындылар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975-бап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Ресми құжаттардың, мемлекетт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рәм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здер мен белг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лерд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 жобаларына құқық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976-бап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құқықты қорғау белг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b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977-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Автордың жеке мүл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емес құқықтары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978-бап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Автордың мүл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құқықтары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979-бап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Туындыны сақтауға беру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980-бап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Қазақстан Республикасының аумағында авторлық құқықтың қолданылуы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981-бап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құқықтың қолданыла бастауы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982-бап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құқықтың қолданылу мерз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b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983-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Туындының қоғам иг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ауысуы </a:t>
            </a:r>
            <a:b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984-бап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Авторлық құқықтарды басқару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805814"/>
            <a:ext cx="9144000" cy="50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 - </a:t>
            </a: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еңбегімен ғылым,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әдебиет,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өнер туындысын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тұлға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43116"/>
            <a:ext cx="9144000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Авторлық құқық 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– </a:t>
            </a:r>
          </a:p>
          <a:p>
            <a:pPr algn="ctr">
              <a:defRPr/>
            </a:pP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автордың жеке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мүліктік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емес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және мүліктік құқықтары қорғайтын заң саласы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6715125" y="5000625"/>
            <a:ext cx="1928813" cy="1357313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785813" y="714375"/>
            <a:ext cx="2357437" cy="1285875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6286500" y="928688"/>
            <a:ext cx="1285875" cy="928687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3857625" y="5286375"/>
            <a:ext cx="1000125" cy="785813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813" y="428625"/>
            <a:ext cx="7572375" cy="58578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Авторлық құқық және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сабақтас құқықтар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 контрафакт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данасы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жасалуы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таратылуы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өзгедей пайдаланылуы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Заңның ережелер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ратификациялаған халықаралық шарттардың нормаларына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авторлық құқықтың және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сабақтас құқықтардың бұзылуына әкеп соғатын туындының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жазылған орындаушылықтың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фонограмманың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эфирл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 кәб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лд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хабар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ұйымдары хабарының данасы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Құқық иеленуш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 рұқсатынсыз құқықтарды басқару туралы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ақпараты жойылған немесе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өзгерт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лген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авторлық құқық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сабақтас құқықтарды қорғаудың техникалық құралдарын айналып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өтуге мүмк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нд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берет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заңсыз пайдаланылатын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құрылғылардың көмег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жасалған авторлық құқық және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сабақтас құқықтар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контрафакт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танылады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вая фигурная скобка 3"/>
          <p:cNvSpPr/>
          <p:nvPr/>
        </p:nvSpPr>
        <p:spPr>
          <a:xfrm>
            <a:off x="357188" y="1214438"/>
            <a:ext cx="1857375" cy="4572000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6215063" y="1143000"/>
            <a:ext cx="2643187" cy="457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14563" y="1071563"/>
            <a:ext cx="4572000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Авторлық шарт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–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нысанасы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бір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немесе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бірнеше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авторлық құқық объектілерін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пайдалануға мүліктік құқықтарды 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беру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болып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табылатын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шарт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Авторлық шарт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лицензиялық шарттың бір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түрі болып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табылады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лыбающееся лицо 3"/>
          <p:cNvSpPr/>
          <p:nvPr/>
        </p:nvSpPr>
        <p:spPr>
          <a:xfrm>
            <a:off x="500063" y="785813"/>
            <a:ext cx="8215312" cy="5429250"/>
          </a:xfrm>
          <a:prstGeom prst="smileyF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Авторлық құқық мақсатына, мазмұны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маңызына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сондай-ақ бер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әд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нысанына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қарамастан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шығармашылық еңбект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ң нәтижес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болып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табылатын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ғылым, әдебиет және өнер туындыларына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қолданылады.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357188" y="785813"/>
            <a:ext cx="8358187" cy="5715000"/>
          </a:xfrm>
          <a:prstGeom prst="fra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88" y="1785938"/>
            <a:ext cx="6000750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charset="0"/>
              </a:rPr>
              <a:t> 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Авторлық құқықпен қорғалатын туындыларға құқықтарды мемлекеттік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тіркеуді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(бұдан әрі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–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мемлекеттік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тіркеу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уәкілетті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орган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автордың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авторлардың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немесе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құқық иеленушінің өтінішін алған күннен бастап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жиырма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жұмыс күні ішінде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 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hlinkClick r:id="rId2"/>
              </a:rPr>
              <a:t>жүргізеді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67" name="Rectangle 11"/>
          <p:cNvSpPr>
            <a:spLocks noGrp="1" noChangeArrowheads="1"/>
          </p:cNvSpPr>
          <p:nvPr>
            <p:ph type="title"/>
          </p:nvPr>
        </p:nvSpPr>
        <p:spPr>
          <a:xfrm>
            <a:off x="3000375" y="3357563"/>
            <a:ext cx="6143625" cy="28082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Авторлық құқық мақсатына, мазмұны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маңызына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сондай-ақ бер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лу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әд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нысанына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қарамастан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шығармашылық еңбект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ң нәтижес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ғылым, әдебиет және өнер туындыларына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қолданылады.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1078" name="Picture 22" descr="447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357813" cy="3214688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301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188913"/>
            <a:ext cx="7058025" cy="508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Авторлық құқық дегеніміз не?</a:t>
            </a:r>
          </a:p>
        </p:txBody>
      </p:sp>
      <p:pic>
        <p:nvPicPr>
          <p:cNvPr id="305169" name="Picture 17" descr="1256573744_avtorskoe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000875" y="2786063"/>
            <a:ext cx="1581150" cy="2381250"/>
          </a:xfrm>
          <a:noFill/>
        </p:spPr>
      </p:pic>
      <p:sp>
        <p:nvSpPr>
          <p:cNvPr id="305158" name="Rectangle 6"/>
          <p:cNvSpPr>
            <a:spLocks noChangeArrowheads="1"/>
          </p:cNvSpPr>
          <p:nvPr/>
        </p:nvSpPr>
        <p:spPr bwMode="auto">
          <a:xfrm rot="10800000" flipV="1">
            <a:off x="250825" y="1025525"/>
            <a:ext cx="81788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chemeClr val="bg2"/>
                </a:solidFill>
              </a:rPr>
              <a:t>	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Авторлық құқық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азаматтық құқықтың бір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бөлігі, санаткерл</a:t>
            </a:r>
            <a:r>
              <a:rPr lang="en-US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en-US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 және өнер туындыларын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қойылымдарды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орындаушылықты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фонограммаларды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эфирл</a:t>
            </a:r>
            <a:r>
              <a:rPr lang="en-US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кабельд</a:t>
            </a:r>
            <a:r>
              <a:rPr lang="en-US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хабар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тарату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 хабарларын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сабақтас құқықтар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 және пайдалануға байланысты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 реттейд</a:t>
            </a:r>
            <a:r>
              <a:rPr lang="en-US" alt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05162" name="Rectangle 10"/>
          <p:cNvSpPr>
            <a:spLocks noChangeArrowheads="1"/>
          </p:cNvSpPr>
          <p:nvPr/>
        </p:nvSpPr>
        <p:spPr bwMode="auto">
          <a:xfrm>
            <a:off x="539750" y="2928938"/>
            <a:ext cx="5961063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chemeClr val="bg2"/>
                </a:solidFill>
                <a:latin typeface="Arial" charset="0"/>
              </a:rPr>
              <a:t>	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Авторлық құқық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автордың жеке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мүліктік емес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 мүліктік құқықтарын қорғаудың техникалық құралы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туындыларға немесе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сабақтас құқықтар объектілеріне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қол жеткізуді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бақылайтын,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автор,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сабақтас құқықтар иесі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өзге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айрықша құқықтар иесі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туындыларға немесе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сабақтас құқықтар объектілеріне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қатысты рұқсат етпеген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іс-әрекеттерді жүзеге асыруды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болғызбайтын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шектейтін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техникалық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бағдарламалық-техникалық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құрылғы немесе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оның компоненттері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>
              <a:solidFill>
                <a:schemeClr val="accent3"/>
              </a:solidFill>
              <a:latin typeface="Arial" charset="0"/>
            </a:endParaRPr>
          </a:p>
          <a:p>
            <a:pPr>
              <a:defRPr/>
            </a:pPr>
            <a:endParaRPr lang="ru-RU" dirty="0">
              <a:solidFill>
                <a:schemeClr val="accent3"/>
              </a:solidFill>
              <a:latin typeface="Arial" charset="0"/>
            </a:endParaRPr>
          </a:p>
          <a:p>
            <a:pPr>
              <a:defRPr/>
            </a:pPr>
            <a:endParaRPr lang="ru-RU" dirty="0">
              <a:solidFill>
                <a:schemeClr val="accent3"/>
              </a:solidFill>
              <a:latin typeface="Arial" charset="0"/>
            </a:endParaRPr>
          </a:p>
          <a:p>
            <a:pPr>
              <a:defRPr/>
            </a:pPr>
            <a:endParaRPr lang="ru-RU" dirty="0">
              <a:solidFill>
                <a:schemeClr val="accent3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30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0" presetClass="entr" presetSubtype="0" de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5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05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0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9" presetID="2" presetClass="exit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3000"/>
                                        <p:tgtEl>
                                          <p:spTgt spid="305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305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4" grpId="0"/>
      <p:bldP spid="305158" grpId="0"/>
      <p:bldP spid="3051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5" name="Rectangle 15"/>
          <p:cNvSpPr>
            <a:spLocks noGrp="1" noChangeArrowheads="1"/>
          </p:cNvSpPr>
          <p:nvPr>
            <p:ph type="title"/>
          </p:nvPr>
        </p:nvSpPr>
        <p:spPr>
          <a:xfrm>
            <a:off x="2590800" y="0"/>
            <a:ext cx="6553200" cy="508000"/>
          </a:xfrm>
        </p:spPr>
        <p:txBody>
          <a:bodyPr/>
          <a:lstStyle/>
          <a:p>
            <a:pPr algn="ctr"/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Авторлық құқық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лері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түрлері</a:t>
            </a:r>
            <a:endParaRPr lang="ru-RU" altLang="ru-RU" sz="2400" dirty="0" smtClean="0">
              <a:solidFill>
                <a:schemeClr val="tx1"/>
              </a:solidFill>
            </a:endParaRPr>
          </a:p>
        </p:txBody>
      </p:sp>
      <p:pic>
        <p:nvPicPr>
          <p:cNvPr id="307223" name="Picture 23" descr="125802179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132138" cy="3132138"/>
          </a:xfrm>
          <a:noFill/>
        </p:spPr>
      </p:pic>
      <p:sp>
        <p:nvSpPr>
          <p:cNvPr id="307216" name="Rectangle 1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76600" y="549275"/>
            <a:ext cx="5867400" cy="2379663"/>
          </a:xfrm>
        </p:spPr>
        <p:txBody>
          <a:bodyPr/>
          <a:lstStyle/>
          <a:p>
            <a:r>
              <a:rPr lang="ru-RU" alt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Авторлық құқық объектілерінің қатарына құқықтар 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alt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неге </a:t>
            </a:r>
            <a:r>
              <a:rPr lang="ru-RU" alt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бағытталғанына байланысты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7220" name="Rectangle 20"/>
          <p:cNvSpPr>
            <a:spLocks noChangeArrowheads="1"/>
          </p:cNvSpPr>
          <p:nvPr/>
        </p:nvSpPr>
        <p:spPr bwMode="auto">
          <a:xfrm>
            <a:off x="250825" y="3141663"/>
            <a:ext cx="489743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6-бап 1 бөлім шығармашылық еңбект</a:t>
            </a:r>
            <a:r>
              <a:rPr lang="en-US" alt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нәтижес</a:t>
            </a:r>
            <a:r>
              <a:rPr lang="en-US" alt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болып табылатын ғылым, әдебиет және өнер туындыларына қолданылады</a:t>
            </a:r>
          </a:p>
          <a:p>
            <a:pPr eaLnBrk="1" hangingPunct="1"/>
            <a:endParaRPr lang="ru-RU" alt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21" name="Rectangle 21"/>
          <p:cNvSpPr>
            <a:spLocks noChangeArrowheads="1"/>
          </p:cNvSpPr>
          <p:nvPr/>
        </p:nvSpPr>
        <p:spPr bwMode="auto">
          <a:xfrm>
            <a:off x="571500" y="3857625"/>
            <a:ext cx="8072438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000000"/>
              </a:solidFill>
            </a:endParaRPr>
          </a:p>
          <a:p>
            <a:pPr eaLnBrk="1" hangingPunct="1"/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6-бап 1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 Авторлық құқық белг</a:t>
            </a:r>
            <a:r>
              <a:rPr lang="en-US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en-US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</a:t>
            </a:r>
            <a:r>
              <a:rPr lang="en-US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түрге ие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болған: жазбаша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үнжазба немесе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бейнежазба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alt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0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8" presetID="43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0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00" fill="hold"/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0" fill="hold"/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307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307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307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30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5" grpId="0"/>
      <p:bldP spid="307216" grpId="0" build="p"/>
      <p:bldP spid="307220" grpId="0"/>
      <p:bldP spid="3072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2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333375"/>
            <a:ext cx="6553200" cy="508000"/>
          </a:xfrm>
        </p:spPr>
        <p:txBody>
          <a:bodyPr/>
          <a:lstStyle/>
          <a:p>
            <a:pPr algn="just"/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қолжазба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машинкаға басылған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нотаға жазылған және сол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pic>
        <p:nvPicPr>
          <p:cNvPr id="319509" name="Picture 21" descr="75088121_tonne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620838" y="3305175"/>
            <a:ext cx="2857500" cy="2333625"/>
          </a:xfrm>
          <a:noFill/>
        </p:spPr>
      </p:pic>
      <p:pic>
        <p:nvPicPr>
          <p:cNvPr id="319507" name="Picture 19" descr="sheetMusic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76825" y="1162422"/>
            <a:ext cx="4067175" cy="2914650"/>
          </a:xfrm>
          <a:noFill/>
        </p:spPr>
      </p:pic>
      <p:pic>
        <p:nvPicPr>
          <p:cNvPr id="319505" name="Picture 17" descr="scrip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981075"/>
            <a:ext cx="5219700" cy="5876925"/>
          </a:xfrm>
          <a:noFill/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680"/>
                            </p:stCondLst>
                            <p:childTnLst>
                              <p:par>
                                <p:cTn id="1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680"/>
                            </p:stCondLst>
                            <p:childTnLst>
                              <p:par>
                                <p:cTn id="1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9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9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68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2000"/>
                                        <p:tgtEl>
                                          <p:spTgt spid="31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Rectangle 4"/>
          <p:cNvSpPr>
            <a:spLocks noGrp="1" noChangeArrowheads="1"/>
          </p:cNvSpPr>
          <p:nvPr>
            <p:ph type="title"/>
          </p:nvPr>
        </p:nvSpPr>
        <p:spPr>
          <a:xfrm>
            <a:off x="1979613" y="0"/>
            <a:ext cx="6553200" cy="1143000"/>
          </a:xfrm>
        </p:spPr>
        <p:txBody>
          <a:bodyPr/>
          <a:lstStyle/>
          <a:p>
            <a:r>
              <a:rPr lang="ru-RU" altLang="ru-RU" sz="2000" dirty="0" smtClean="0">
                <a:solidFill>
                  <a:schemeClr val="bg1"/>
                </a:solidFill>
              </a:rPr>
              <a:t>2) 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</a:t>
            </a:r>
            <a:r>
              <a:rPr lang="en-US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айтушылық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</a:t>
            </a:r>
            <a:r>
              <a:rPr lang="en-US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орындаушылық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322584" name="Picture 24" descr="1211735768_bil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2881313"/>
            <a:ext cx="7258050" cy="3405187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2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2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pp.vk.me/c629431/v629431598/1c334/6UkEL8tBWx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3743325" cy="49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 descr="https://pp.vk.me/c623816/v623816598/4e09f/Sn70F6rXJv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6850"/>
            <a:ext cx="4191000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 descr="https://pp.vk.me/c623816/v623816598/4e095/kCOe-65OV-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568700"/>
            <a:ext cx="3298825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5589240"/>
            <a:ext cx="748974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k-KZ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Авторлық еңбек иелері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1115616" y="0"/>
            <a:ext cx="6696472" cy="768350"/>
          </a:xfrm>
        </p:spPr>
        <p:txBody>
          <a:bodyPr/>
          <a:lstStyle/>
          <a:p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үнжазба немесе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бейнежазба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механикалық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магнитт</a:t>
            </a:r>
            <a:r>
              <a:rPr lang="en-US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к,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оптикалық және сол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pic>
        <p:nvPicPr>
          <p:cNvPr id="325643" name="Picture 11" descr="d6b4cb8c-7ca6-4a36-ba1b-40a793dd99d8_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9388" y="1844675"/>
            <a:ext cx="4643437" cy="3527425"/>
          </a:xfrm>
          <a:noFill/>
        </p:spPr>
      </p:pic>
      <p:pic>
        <p:nvPicPr>
          <p:cNvPr id="325644" name="Picture 12" descr="home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148263" y="1125538"/>
            <a:ext cx="3570287" cy="2382837"/>
          </a:xfrm>
          <a:noFill/>
        </p:spPr>
      </p:pic>
      <p:pic>
        <p:nvPicPr>
          <p:cNvPr id="325646" name="Picture 14" descr="presentati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76825" y="3716338"/>
            <a:ext cx="3368675" cy="2803525"/>
          </a:xfrm>
          <a:noFill/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3000"/>
                                        <p:tgtEl>
                                          <p:spTgt spid="3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000"/>
                                        <p:tgtEl>
                                          <p:spTgt spid="3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56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58888" y="260350"/>
            <a:ext cx="7345362" cy="508000"/>
          </a:xfrm>
        </p:spPr>
        <p:txBody>
          <a:bodyPr/>
          <a:lstStyle/>
          <a:p>
            <a:pPr algn="just"/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нобай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көркемсурет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кино,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телебейне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фотокадрлар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сол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</p:txBody>
      </p:sp>
      <p:pic>
        <p:nvPicPr>
          <p:cNvPr id="329741" name="Picture 13" descr="realistic_sketch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908050"/>
            <a:ext cx="4694238" cy="5949950"/>
          </a:xfrm>
          <a:noFill/>
        </p:spPr>
      </p:pic>
      <p:pic>
        <p:nvPicPr>
          <p:cNvPr id="329739" name="Picture 11" descr="blueprin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3438" y="908050"/>
            <a:ext cx="4500562" cy="3025775"/>
          </a:xfrm>
          <a:noFill/>
        </p:spPr>
      </p:pic>
      <p:pic>
        <p:nvPicPr>
          <p:cNvPr id="329738" name="Picture 10" descr="c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3438" y="3933825"/>
            <a:ext cx="4500562" cy="2924175"/>
          </a:xfrm>
          <a:noFill/>
        </p:spPr>
      </p:pic>
      <p:sp>
        <p:nvSpPr>
          <p:cNvPr id="27654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altLang="ru-RU" dirty="0" smtClean="0"/>
          </a:p>
        </p:txBody>
      </p:sp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9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15" presetID="4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3297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8200"/>
                            </p:stCondLst>
                            <p:childTnLst>
                              <p:par>
                                <p:cTn id="30" presetID="6" presetClass="emph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297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3200"/>
                            </p:stCondLst>
                            <p:childTnLst>
                              <p:par>
                                <p:cTn id="33" presetID="37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329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decel="100000"/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9200"/>
                            </p:stCondLst>
                            <p:childTnLst>
                              <p:par>
                                <p:cTn id="40" presetID="5" presetClass="exit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3000"/>
                                        <p:tgtEl>
                                          <p:spTgt spid="329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200"/>
                            </p:stCondLst>
                            <p:childTnLst>
                              <p:par>
                                <p:cTn id="44" presetID="24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5" dur="1"/>
                                        <p:tgtEl>
                                          <p:spTgt spid="3297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6" name="Rectangle 10"/>
          <p:cNvSpPr>
            <a:spLocks noGrp="1" noChangeArrowheads="1"/>
          </p:cNvSpPr>
          <p:nvPr>
            <p:ph type="title" sz="quarter"/>
          </p:nvPr>
        </p:nvSpPr>
        <p:spPr>
          <a:xfrm>
            <a:off x="1042988" y="-387424"/>
            <a:ext cx="7632700" cy="130023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көлемд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(мүс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үлг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макет,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ғимарат, және сол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>
              <a:solidFill>
                <a:srgbClr val="000000"/>
              </a:solidFill>
            </a:endParaRPr>
          </a:p>
        </p:txBody>
      </p:sp>
      <p:pic>
        <p:nvPicPr>
          <p:cNvPr id="331792" name="Picture 16" descr="b61941e818e03f440014313c2ff38d16_ful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85988" y="2492375"/>
            <a:ext cx="1725612" cy="1903413"/>
          </a:xfrm>
          <a:noFill/>
        </p:spPr>
      </p:pic>
      <p:pic>
        <p:nvPicPr>
          <p:cNvPr id="331791" name="Picture 15" descr="4272867763_2881d9aee6_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098550"/>
            <a:ext cx="9144000" cy="5759450"/>
          </a:xfrm>
          <a:noFill/>
        </p:spPr>
      </p:pic>
      <p:pic>
        <p:nvPicPr>
          <p:cNvPr id="331795" name="Picture 19" descr="1285272332_bentley_continental_g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052513"/>
            <a:ext cx="9144000" cy="5805487"/>
          </a:xfrm>
          <a:noFill/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31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31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4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2" dur="1"/>
                                        <p:tgtEl>
                                          <p:spTgt spid="3317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317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31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31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0"/>
                                        <p:tgtEl>
                                          <p:spTgt spid="331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31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31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3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16" presetClass="exit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3000"/>
                                        <p:tgtEl>
                                          <p:spTgt spid="33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Rectangle 4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488237" cy="2025650"/>
          </a:xfrm>
        </p:spPr>
        <p:txBody>
          <a:bodyPr>
            <a:normAutofit fontScale="9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өзге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нысанда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жария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болған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 (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жарияланған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жарыққа шыққан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баспадан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көпш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орындалған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көпш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көрсет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лген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жарияланбаған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туындыларға қолданылады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33833" name="Picture 9" descr="50065952_1255928396_Hudozhnik_chto_risuet_gorod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636838"/>
            <a:ext cx="5292725" cy="4221162"/>
          </a:xfrm>
          <a:noFill/>
        </p:spPr>
      </p:pic>
      <p:pic>
        <p:nvPicPr>
          <p:cNvPr id="333835" name="Picture 11" descr="518381_nauk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589213"/>
            <a:ext cx="5435600" cy="4268787"/>
          </a:xfrm>
          <a:noFill/>
        </p:spPr>
      </p:pic>
      <p:pic>
        <p:nvPicPr>
          <p:cNvPr id="333834" name="Picture 10" descr="kuku_detki61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07038" y="2492375"/>
            <a:ext cx="2879725" cy="3959225"/>
          </a:xfrm>
          <a:noFill/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3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47" presetClass="exit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33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416800" cy="135731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en-US" sz="31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1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en-US" sz="31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1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</a:t>
            </a:r>
            <a:r>
              <a:rPr lang="ru-RU" sz="3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pic>
        <p:nvPicPr>
          <p:cNvPr id="335878" name="Picture 6" descr="1285926166_e68200fc-f66c-4ebc-8647-136d80e64b8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38213" y="2233613"/>
            <a:ext cx="3076575" cy="3810000"/>
          </a:xfrm>
          <a:noFill/>
        </p:spPr>
      </p:pic>
      <p:sp>
        <p:nvSpPr>
          <p:cNvPr id="335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29125" y="1357313"/>
            <a:ext cx="4429125" cy="642937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alt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 туындылар</a:t>
            </a:r>
            <a:endParaRPr lang="ru-RU" altLang="ru-RU" sz="3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881" name="Rectangle 9"/>
          <p:cNvSpPr>
            <a:spLocks noChangeArrowheads="1"/>
          </p:cNvSpPr>
          <p:nvPr/>
        </p:nvSpPr>
        <p:spPr bwMode="auto">
          <a:xfrm>
            <a:off x="4857750" y="2286000"/>
            <a:ext cx="372427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 </a:t>
            </a:r>
            <a:r>
              <a:rPr lang="ru-RU" altLang="ru-RU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 — кез келген жазбаша текстегі жазбалар.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300"/>
                            </p:stCondLst>
                            <p:childTnLst>
                              <p:par>
                                <p:cTn id="2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4" grpId="0"/>
      <p:bldP spid="335875" grpId="0" build="p"/>
      <p:bldP spid="3358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404813"/>
            <a:ext cx="6553200" cy="508000"/>
          </a:xfrm>
        </p:spPr>
        <p:txBody>
          <a:bodyPr/>
          <a:lstStyle/>
          <a:p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alt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драмалық және музыкалық-драмалық туындылар</a:t>
            </a:r>
            <a:r>
              <a:rPr lang="ru-RU" alt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337926" name="Picture 6" descr="400_F_11872083_RB4v8TOPAk14FqpvETvQpE3S9LjfwEa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2119313"/>
            <a:ext cx="4038600" cy="4038600"/>
          </a:xfrm>
          <a:noFill/>
        </p:spPr>
      </p:pic>
      <p:sp>
        <p:nvSpPr>
          <p:cNvPr id="337927" name="Rectangle 7"/>
          <p:cNvSpPr>
            <a:spLocks noChangeArrowheads="1"/>
          </p:cNvSpPr>
          <p:nvPr/>
        </p:nvSpPr>
        <p:spPr bwMode="auto">
          <a:xfrm>
            <a:off x="4643438" y="1428750"/>
            <a:ext cx="4176712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Драмалық туындылар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6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сақнада орындауға арналған</a:t>
            </a:r>
            <a:r>
              <a:rPr lang="ru-RU" alt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туындылар</a:t>
            </a:r>
            <a:r>
              <a:rPr lang="ru-RU" alt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</a:pPr>
            <a:endParaRPr lang="ru-RU" alt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1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450"/>
                            </p:stCondLst>
                            <p:childTnLst>
                              <p:par>
                                <p:cTn id="2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3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3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3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3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2" grpId="0"/>
      <p:bldP spid="3379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2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6553200" cy="508000"/>
          </a:xfrm>
        </p:spPr>
        <p:txBody>
          <a:bodyPr/>
          <a:lstStyle/>
          <a:p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сценарий </a:t>
            </a:r>
            <a:r>
              <a:rPr lang="ru-RU" altLang="ru-RU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туындылары</a:t>
            </a:r>
            <a:endParaRPr lang="ru-RU" altLang="ru-RU" sz="2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9976" name="Picture 8" descr="1261896074_scenariy_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rot="1087069">
            <a:off x="755650" y="1773238"/>
            <a:ext cx="2640013" cy="3959225"/>
          </a:xfrm>
          <a:noFill/>
        </p:spPr>
      </p:pic>
      <p:pic>
        <p:nvPicPr>
          <p:cNvPr id="339977" name="Picture 9" descr="screenpla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rot="20807780">
            <a:off x="4264025" y="1835150"/>
            <a:ext cx="3649663" cy="37782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399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39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39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0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0"/>
            <a:ext cx="6553200" cy="508000"/>
          </a:xfrm>
        </p:spPr>
        <p:txBody>
          <a:bodyPr/>
          <a:lstStyle/>
          <a:p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Хореография пантомима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туындылары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8" name="Picture 5" descr="Angelina-Jolie-Mime--323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500063"/>
            <a:ext cx="5262563" cy="6165850"/>
          </a:xfrm>
          <a:noFill/>
        </p:spPr>
      </p:pic>
      <p:sp>
        <p:nvSpPr>
          <p:cNvPr id="342026" name="Rectangle 10"/>
          <p:cNvSpPr>
            <a:spLocks noChangeArrowheads="1"/>
          </p:cNvSpPr>
          <p:nvPr/>
        </p:nvSpPr>
        <p:spPr bwMode="auto">
          <a:xfrm>
            <a:off x="5643563" y="1000125"/>
            <a:ext cx="32861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</a:pPr>
            <a:r>
              <a:rPr lang="ru-RU" altLang="ru-RU" sz="3600" i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Хореогра́фия</a:t>
            </a:r>
            <a:r>
              <a:rPr lang="ru-RU" altLang="ru-RU" sz="3600" i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600" i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хореографи́калық өнер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(көне.-греч.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χορεία 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и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γράφω 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өнері деген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 береді</a:t>
            </a:r>
            <a:r>
              <a:rPr lang="ru-RU" alt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420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4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7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0" grpId="0"/>
      <p:bldP spid="3420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333375"/>
            <a:ext cx="4714875" cy="508000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пантомима </a:t>
            </a:r>
            <a:r>
              <a:rPr lang="ru-RU" alt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туындылары</a:t>
            </a:r>
            <a:endParaRPr lang="ru-RU" altLang="ru-RU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4069" name="Picture 5" descr="Angelina-Jolie-Mime--3231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81438" y="692150"/>
            <a:ext cx="5262562" cy="6165850"/>
          </a:xfrm>
          <a:noFill/>
        </p:spPr>
      </p:pic>
      <p:sp>
        <p:nvSpPr>
          <p:cNvPr id="344071" name="Rectangle 7"/>
          <p:cNvSpPr>
            <a:spLocks noChangeArrowheads="1"/>
          </p:cNvSpPr>
          <p:nvPr/>
        </p:nvSpPr>
        <p:spPr bwMode="auto">
          <a:xfrm>
            <a:off x="0" y="1989138"/>
            <a:ext cx="38512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Пантоми́ма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(көне.-грек.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παντόμῑμος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pantomimos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 — 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сөзсіз адам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тәнінің пластикасы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 береді</a:t>
            </a:r>
            <a:r>
              <a:rPr lang="ru-RU" alt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4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8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6" grpId="0"/>
      <p:bldP spid="3440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0"/>
            <a:ext cx="6553200" cy="841375"/>
          </a:xfrm>
        </p:spPr>
        <p:txBody>
          <a:bodyPr/>
          <a:lstStyle/>
          <a:p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</a:t>
            </a:r>
            <a:r>
              <a:rPr lang="en-US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</a:t>
            </a:r>
            <a:r>
              <a:rPr lang="en-US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 музыкалық туындылар</a:t>
            </a:r>
            <a:endParaRPr lang="ru-RU" alt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6120" name="Picture 8" descr="1252946544_radio_classic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00563" y="1052513"/>
            <a:ext cx="4643437" cy="5327650"/>
          </a:xfrm>
          <a:noFill/>
        </p:spPr>
      </p:pic>
      <p:sp>
        <p:nvSpPr>
          <p:cNvPr id="346118" name="Rectangle 6"/>
          <p:cNvSpPr>
            <a:spLocks noChangeArrowheads="1"/>
          </p:cNvSpPr>
          <p:nvPr/>
        </p:nvSpPr>
        <p:spPr bwMode="auto">
          <a:xfrm>
            <a:off x="0" y="11255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 шығармалар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6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4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4" grpId="0"/>
      <p:bldP spid="3461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6553200" cy="508000"/>
          </a:xfrm>
        </p:spPr>
        <p:txBody>
          <a:bodyPr/>
          <a:lstStyle/>
          <a:p>
            <a:r>
              <a:rPr lang="ru-RU" alt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alt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дыбыс-бейнежазу</a:t>
            </a:r>
            <a:r>
              <a:rPr lang="ru-RU" alt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туындылары</a:t>
            </a:r>
            <a:r>
              <a:rPr lang="ru-RU" alt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348166" name="Picture 6" descr="presentati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87450" y="981075"/>
            <a:ext cx="6337300" cy="58769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042988" y="-243408"/>
            <a:ext cx="6553200" cy="940321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кеск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ндеме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мүс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ндеме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графика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 бейнелеу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ң басқа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туындылары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pic>
        <p:nvPicPr>
          <p:cNvPr id="350222" name="Picture 14" descr="Poseidon_sculpture_Copenhagen_200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836613"/>
            <a:ext cx="5981700" cy="6021387"/>
          </a:xfrm>
          <a:noFill/>
        </p:spPr>
      </p:pic>
      <p:sp>
        <p:nvSpPr>
          <p:cNvPr id="350223" name="Rectangle 15"/>
          <p:cNvSpPr>
            <a:spLocks noChangeArrowheads="1"/>
          </p:cNvSpPr>
          <p:nvPr/>
        </p:nvSpPr>
        <p:spPr bwMode="auto">
          <a:xfrm>
            <a:off x="6084888" y="1989138"/>
            <a:ext cx="3059112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Мүс</a:t>
            </a:r>
            <a:r>
              <a:rPr lang="en-US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ндеме</a:t>
            </a:r>
            <a:r>
              <a:rPr lang="ru-RU" altLang="ru-RU" sz="2800" i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(лат.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sculptura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sculpo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кесем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кескіндеймін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және жұмсақ заттардан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өнері</a:t>
            </a: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0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0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0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0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0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450"/>
                            </p:stCondLst>
                            <p:childTnLst>
                              <p:par>
                                <p:cTn id="30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8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6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7" dur="9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60" name="Rectangle 4"/>
          <p:cNvSpPr>
            <a:spLocks noGrp="1" noChangeArrowheads="1"/>
          </p:cNvSpPr>
          <p:nvPr>
            <p:ph type="title"/>
          </p:nvPr>
        </p:nvSpPr>
        <p:spPr>
          <a:xfrm>
            <a:off x="6072188" y="428625"/>
            <a:ext cx="3071812" cy="45005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ейнелеу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en-US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 басқа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туындылары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2262" name="Picture 6" descr="g-Berge-am-Fluss-bei-Sonnenunterga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642938"/>
            <a:ext cx="6011863" cy="5580062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2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2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6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5229200"/>
            <a:ext cx="8964612" cy="1628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Графика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dirty="0" smtClean="0"/>
              <a:t/>
            </a:r>
            <a:br>
              <a:rPr lang="ru-RU" sz="3300" dirty="0" smtClean="0"/>
            </a:br>
            <a:endParaRPr lang="ru-RU" sz="3300" dirty="0" smtClean="0"/>
          </a:p>
        </p:txBody>
      </p:sp>
      <p:pic>
        <p:nvPicPr>
          <p:cNvPr id="353286" name="Picture 6" descr="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2292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53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9" name="Picture 5" descr="san 1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9388" y="1919288"/>
            <a:ext cx="6588125" cy="4938712"/>
          </a:xfr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6553200" cy="508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қолданбалы өнер туындылары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08050"/>
            <a:ext cx="9144000" cy="13684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smtClean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ru-RU" altLang="ru-RU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353425" cy="9540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 құрылысы және бау-саябақ өнер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туындылары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pic>
        <p:nvPicPr>
          <p:cNvPr id="358411" name="Picture 11" descr="07_cha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286250" y="2143125"/>
            <a:ext cx="4643438" cy="4429125"/>
          </a:xfrm>
          <a:noFill/>
        </p:spPr>
      </p:pic>
      <p:pic>
        <p:nvPicPr>
          <p:cNvPr id="358412" name="Picture 12" descr="Clock-1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071688"/>
            <a:ext cx="4143375" cy="4786312"/>
          </a:xfrm>
          <a:noFill/>
        </p:spPr>
      </p:pic>
      <p:sp>
        <p:nvSpPr>
          <p:cNvPr id="358407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765175"/>
            <a:ext cx="8964612" cy="1008063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18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8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75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3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475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7" name="Picture 7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5750" y="2071688"/>
            <a:ext cx="4038600" cy="4548187"/>
          </a:xfrm>
          <a:noFill/>
        </p:spPr>
      </p:pic>
      <p:pic>
        <p:nvPicPr>
          <p:cNvPr id="363528" name="Picture 8" descr="element-518287-misc-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00563" y="1643063"/>
            <a:ext cx="4643437" cy="4714875"/>
          </a:xfrm>
          <a:noFill/>
        </p:spPr>
      </p:pic>
      <p:sp>
        <p:nvSpPr>
          <p:cNvPr id="363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5813" y="404813"/>
            <a:ext cx="5072062" cy="1095375"/>
          </a:xfrm>
        </p:spPr>
        <p:txBody>
          <a:bodyPr/>
          <a:lstStyle/>
          <a:p>
            <a:r>
              <a:rPr lang="ru-RU" altLang="ru-RU" sz="3600" i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Саябақ өнері</a:t>
            </a:r>
            <a:endParaRPr lang="ru-RU" altLang="ru-RU" sz="3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3530" name="Rectangle 10"/>
          <p:cNvSpPr>
            <a:spLocks noChangeArrowheads="1"/>
          </p:cNvSpPr>
          <p:nvPr/>
        </p:nvSpPr>
        <p:spPr bwMode="auto">
          <a:xfrm>
            <a:off x="0" y="3789363"/>
            <a:ext cx="464343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</a:pPr>
            <a:endParaRPr lang="ru-RU" altLang="ru-RU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</a:pPr>
            <a:endParaRPr lang="ru-RU" alt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" fill="hold"/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200" fill="hold"/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" fill="hold"/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" fill="hold"/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35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635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uild="p"/>
      <p:bldP spid="3635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8101012" cy="1096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10)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суретке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түс</a:t>
            </a:r>
            <a:r>
              <a:rPr lang="en-US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ру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туындылары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 суретке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түс</a:t>
            </a:r>
            <a:r>
              <a:rPr lang="en-US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руге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орайлас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әд</a:t>
            </a:r>
            <a:r>
              <a:rPr lang="en-US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стермен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жасалған туындылар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pic>
        <p:nvPicPr>
          <p:cNvPr id="365575" name="Picture 7" descr="page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9388" y="1916113"/>
            <a:ext cx="3708400" cy="4681537"/>
          </a:xfrm>
          <a:noFill/>
        </p:spPr>
      </p:pic>
      <p:pic>
        <p:nvPicPr>
          <p:cNvPr id="365576" name="Picture 8" descr="6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2651125"/>
            <a:ext cx="4038600" cy="2973388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5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3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450"/>
                            </p:stCondLst>
                            <p:childTnLst>
                              <p:par>
                                <p:cTn id="36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3000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3000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964613" cy="17399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11)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жоспарлар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нобайлар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безенд</a:t>
            </a:r>
            <a:r>
              <a:rPr lang="en-US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рулер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 географияға,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топография мен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 ғылымдарға қатысты үш өлшемд</a:t>
            </a:r>
            <a:r>
              <a:rPr lang="en-US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туындылар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9669" name="Picture 5" descr="image07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00125" y="1935163"/>
            <a:ext cx="7429500" cy="4389437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69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696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69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69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69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6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6553200" cy="508000"/>
          </a:xfrm>
        </p:spPr>
        <p:txBody>
          <a:bodyPr/>
          <a:lstStyle/>
          <a:p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ЭЕМ-ге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 бағдарламалар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370696" name="Picture 8" descr="1262041841_windows-7-7600-x6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692150"/>
            <a:ext cx="7500938" cy="6165850"/>
          </a:xfrm>
          <a:noFill/>
        </p:spPr>
      </p:pic>
      <p:pic>
        <p:nvPicPr>
          <p:cNvPr id="370697" name="Picture 9" descr="cadac591689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928938"/>
            <a:ext cx="3429000" cy="3929062"/>
          </a:xfrm>
          <a:noFill/>
        </p:spPr>
      </p:pic>
      <p:pic>
        <p:nvPicPr>
          <p:cNvPr id="370698" name="Picture 10" descr="canvas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286375" y="3214688"/>
            <a:ext cx="4291013" cy="3429000"/>
          </a:xfrm>
          <a:noFill/>
        </p:spPr>
      </p:pic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370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3000"/>
                                        <p:tgtEl>
                                          <p:spTgt spid="3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26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0"/>
                                        <p:tgtEl>
                                          <p:spTgt spid="370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decel="100000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692150"/>
            <a:ext cx="6553200" cy="508000"/>
          </a:xfrm>
        </p:spPr>
        <p:txBody>
          <a:bodyPr/>
          <a:lstStyle/>
          <a:p>
            <a:r>
              <a:rPr lang="ru-RU" altLang="ru-RU" sz="3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13) өзге де туындылар. 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idx="1"/>
          </p:nvPr>
        </p:nvSpPr>
        <p:spPr>
          <a:xfrm>
            <a:off x="1176338" y="2492375"/>
            <a:ext cx="6780212" cy="1152525"/>
          </a:xfrm>
        </p:spPr>
        <p:txBody>
          <a:bodyPr/>
          <a:lstStyle/>
          <a:p>
            <a:pPr algn="ctr"/>
            <a:r>
              <a:rPr lang="ru-RU" altLang="ru-RU" smtClean="0">
                <a:solidFill>
                  <a:srgbClr val="000000"/>
                </a:solidFill>
              </a:rPr>
              <a:t>Заң бұнымен жалпы тізімді шектемейді.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2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8" grpId="0"/>
      <p:bldP spid="37273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0"/>
            <a:ext cx="6553200" cy="29289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Авторлық құқық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қатар мыналар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1)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шығармалар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аудармалар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өңделген дүниелер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аннотациялар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рефераттар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түй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ндер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шолулар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инсценировкалар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музыкалық өңдеулер және басқа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әдебиет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өнер шығармаларын өңдеулер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3768" name="Picture 8" descr="translation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0825" y="3143250"/>
            <a:ext cx="4321175" cy="3286125"/>
          </a:xfrm>
          <a:noFill/>
        </p:spPr>
      </p:pic>
      <p:pic>
        <p:nvPicPr>
          <p:cNvPr id="373769" name="Picture 9" descr="saved_828b542cb6144c87c21a21a646902bb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2800350"/>
            <a:ext cx="4038600" cy="2674938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3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3000"/>
                                        <p:tgtEl>
                                          <p:spTgt spid="37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373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9" name="Picture 5" descr="33686641_1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29188" y="714375"/>
            <a:ext cx="4000500" cy="5381625"/>
          </a:xfrm>
          <a:noFill/>
        </p:spPr>
      </p:pic>
      <p:sp>
        <p:nvSpPr>
          <p:cNvPr id="374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333375"/>
            <a:ext cx="4357687" cy="5381625"/>
          </a:xfrm>
        </p:spPr>
        <p:txBody>
          <a:bodyPr/>
          <a:lstStyle/>
          <a:p>
            <a:pPr algn="just"/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жинақтар 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энциклопедиялар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антологиялар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базалары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материалдарының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ктелу</a:t>
            </a:r>
            <a:r>
              <a:rPr lang="en-US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 шығармашылық еңбект</a:t>
            </a:r>
            <a:r>
              <a:rPr lang="en-US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нәтижес</a:t>
            </a:r>
            <a:r>
              <a:rPr lang="en-US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 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alt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құрама туындылар</a:t>
            </a: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4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4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4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74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4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Содержимое 1"/>
          <p:cNvSpPr>
            <a:spLocks noGrp="1"/>
          </p:cNvSpPr>
          <p:nvPr>
            <p:ph/>
          </p:nvPr>
        </p:nvSpPr>
        <p:spPr>
          <a:xfrm>
            <a:off x="500063" y="428625"/>
            <a:ext cx="7643812" cy="6022975"/>
          </a:xfrm>
        </p:spPr>
        <p:txBody>
          <a:bodyPr/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976-бап.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Авторлық құқықты қорғау белг</a:t>
            </a:r>
            <a:r>
              <a:rPr lang="en-US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1.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Айрықша авторлық құқық иес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 құқықтары туралы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мдеу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туындының әрб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данасына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 және үш элементтен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b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1)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қоршауға алынған латынша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"С"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әрп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b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айрықша авторлық құқықтар иес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 ес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атауынан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  <a:b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туындының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нш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 жылынан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 авторлық құқықты қорғау белгісін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пайдалануы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мүмкін.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2.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өзге дәлел болмаса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 белг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лген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айрықша авторлық құқықтың иес</a:t>
            </a:r>
            <a:r>
              <a:rPr lang="en-US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altLang="ru-RU" dirty="0" smtClean="0"/>
          </a:p>
        </p:txBody>
      </p:sp>
    </p:spTree>
  </p:cSld>
  <p:clrMapOvr>
    <a:masterClrMapping/>
  </p:clrMapOvr>
  <p:transition spd="med" advTm="4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3527425" y="4868863"/>
            <a:ext cx="5616575" cy="1296987"/>
          </a:xfrm>
        </p:spPr>
        <p:txBody>
          <a:bodyPr/>
          <a:lstStyle/>
          <a:p>
            <a:r>
              <a:rPr lang="ru-RU" altLang="ru-RU" sz="2000" smtClean="0">
                <a:solidFill>
                  <a:schemeClr val="bg1"/>
                </a:solidFill>
              </a:rPr>
              <a:t/>
            </a:r>
            <a:br>
              <a:rPr lang="ru-RU" altLang="ru-RU" sz="2000" smtClean="0">
                <a:solidFill>
                  <a:schemeClr val="bg1"/>
                </a:solidFill>
              </a:rPr>
            </a:br>
            <a:endParaRPr lang="ru-RU" altLang="ru-RU" sz="2000" smtClean="0">
              <a:solidFill>
                <a:schemeClr val="bg1"/>
              </a:solidFill>
            </a:endParaRPr>
          </a:p>
        </p:txBody>
      </p:sp>
      <p:sp>
        <p:nvSpPr>
          <p:cNvPr id="3758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765175"/>
            <a:ext cx="7643813" cy="537845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Авторлық құқық </a:t>
            </a:r>
            <a:r>
              <a:rPr lang="ru-RU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объект</a:t>
            </a:r>
            <a:r>
              <a:rPr lang="en-US" sz="3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en-US" sz="3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болмайтын</a:t>
            </a:r>
            <a:r>
              <a:rPr lang="ru-RU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туындылар</a:t>
            </a:r>
            <a:r>
              <a:rPr lang="ru-RU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құжаттар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заңдар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сот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шеш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мдер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заң әк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мш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к, сот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сипатындағы және дипломатиялық сипаттағы өзге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мәт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ндер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сондай-ақ олардың ресми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аудармалары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мемлекетт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нышандар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белг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жалаулар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елтаңбалар, ордендер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ақша белг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 өзге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мемлекетт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нышандар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белг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халық шығармашылығы туындылары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оқиғалар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мен факт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ақпараттық сипаттағы хабарлар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67" presetID="45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/>
      <p:bldP spid="375811" grpId="0" build="p"/>
      <p:bldP spid="375811" grpI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753100"/>
          </a:xfrm>
        </p:spPr>
        <p:txBody>
          <a:bodyPr/>
          <a:lstStyle/>
          <a:p>
            <a:r>
              <a:rPr lang="ru-RU" altLang="ru-RU" b="1" smtClean="0"/>
              <a:t> </a:t>
            </a:r>
            <a:r>
              <a:rPr lang="ru-RU" alt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985-бап. Сабақтас құқықтардың объект</a:t>
            </a:r>
            <a:r>
              <a:rPr lang="en-US" alt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лер</a:t>
            </a:r>
            <a:r>
              <a:rPr lang="en-US" alt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Сабақтас құқықтар қойылымдарға, орындаушылыққа, фонограммаларға, эфирл</a:t>
            </a:r>
            <a:r>
              <a:rPr lang="en-US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және кабельд</a:t>
            </a:r>
            <a:r>
              <a:rPr lang="en-US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хабар таратушы ұйымдардың хабарларына, олардың мақсатына, мазмұны мен маңызына, сондай-ақ олардың көрсет</a:t>
            </a:r>
            <a:r>
              <a:rPr lang="en-US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 әд</a:t>
            </a:r>
            <a:r>
              <a:rPr lang="en-US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</a:t>
            </a:r>
            <a:r>
              <a:rPr lang="en-US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нысандарына қарамастан қолданылады.</a:t>
            </a:r>
          </a:p>
          <a:p>
            <a:endParaRPr lang="ru-RU" altLang="ru-RU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sz="4000" smtClean="0">
                <a:latin typeface="Times New Roman" pitchFamily="18" charset="0"/>
                <a:cs typeface="Times New Roman" pitchFamily="18" charset="0"/>
              </a:rPr>
              <a:t>Қолданылтын әдебиеттер тізімі.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101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kk-KZ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Нормативтік актілер:</a:t>
            </a:r>
            <a:endParaRPr lang="ru-RU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Бернская конвенция об охране литературных и художественных произведений от 24 июля 1971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Парижская конвенция по охране промышленной собственности от 20 марта 1883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Всемирная конвенция об авторском праве от 6 сентября 1952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Мадридское соглашение о международной регистрации товарных знаков  от 14 апреля 1891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Договор о патентной кооперации от 19 июня 1970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Евразийская Патентная Конвенция от 19 сентября 1994 г.</a:t>
            </a:r>
          </a:p>
          <a:p>
            <a:pPr marL="0" lvl="1" indent="0" algn="just" fontAlgn="auto">
              <a:spcBef>
                <a:spcPct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Объединенных Наций «Многосторонняя конвенция об избежании двойного налогообложения выплат авторского вознаграждения» от 13 декабря 1979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mtClean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i="1" smtClean="0"/>
              <a:t>Негізгі әдебиеттер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095875"/>
          </a:xfrm>
        </p:spPr>
        <p:txBody>
          <a:bodyPr>
            <a:normAutofit lnSpcReduction="10000"/>
          </a:bodyPr>
          <a:lstStyle/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Т.Л. «Интеллектуальная собственность в рыночной системе экономики»//Банки Казахстана. 2002 г. № 1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БарлоАкенова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 Д.П. «Интеллектуальная собственность в Интернет». – М.: «Мост», 2000 г.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Березовская И. «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Инфоинтел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»//Мир Интернет.1999 г. № 3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Близнец И.А. «Интеллектуальная собственность и закон. Теоретические вопросы». – М.: «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Юристъ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2001 г.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Бороухин А.Е. «Информация и интеллектуальная собственность». – Омск: «Юрист», 2000 г.</a:t>
            </a:r>
          </a:p>
          <a:p>
            <a:pPr marL="342900" lvl="1" indent="-342900" fontAlgn="auto">
              <a:spcAft>
                <a:spcPts val="0"/>
              </a:spcAft>
              <a:buClr>
                <a:schemeClr val="hlink"/>
              </a:buClr>
              <a:buFontTx/>
              <a:buChar char="•"/>
              <a:defRPr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Капица С.П. «Интернет изменит контуры права»// Эксперт-Интернет. 2000 г. № 3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Каудыров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Е.Т. «Система правовой охраны объектов интеллектуальной собственности»//Европейское сообщество. 2001 г. № 1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Каудыров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Т.Е. «Об особенности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провоотншений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между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провообладателями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пользователями объектов промышленной собственности»// Материалы республиканской научно-практической конференции по проблемам охраны прав интеллектуальной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собственности. – А. 2001 г.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sz="3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Интеллектуалдық меншікке саласын зерттеуші басты авторлар</a:t>
            </a:r>
            <a:endParaRPr lang="ru-RU" altLang="ru-RU" sz="3200" smtClean="0">
              <a:solidFill>
                <a:srgbClr val="000000"/>
              </a:solidFill>
            </a:endParaRPr>
          </a:p>
        </p:txBody>
      </p:sp>
      <p:sp>
        <p:nvSpPr>
          <p:cNvPr id="552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 А.П., Близнец И.А., Леонтьев К.Б., Петровский И.С., Бороухин А.Е., Покровский И.А., Богуславский М.М., Каудыров Е.И., Сансызбаев А.,  Барлоу Д.П., Гальперин Д.В., т.б. шетел мен отандық авторлардың еңбектерін қарастырыңыз.</a:t>
            </a:r>
            <a:endParaRPr lang="ru-RU" altLang="ru-RU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263525" y="981075"/>
            <a:ext cx="7386638" cy="5114925"/>
          </a:xfrm>
        </p:spPr>
        <p:txBody>
          <a:bodyPr/>
          <a:lstStyle/>
          <a:p>
            <a:pPr algn="ctr">
              <a:buFontTx/>
              <a:buNone/>
            </a:pPr>
            <a:r>
              <a:rPr lang="kk-KZ" altLang="ru-RU" smtClean="0">
                <a:solidFill>
                  <a:srgbClr val="FF0000"/>
                </a:solidFill>
              </a:rPr>
              <a:t>                     </a:t>
            </a:r>
            <a:r>
              <a:rPr lang="kk-KZ" altLang="ru-RU" sz="5400" smtClean="0">
                <a:solidFill>
                  <a:srgbClr val="FF0000"/>
                </a:solidFill>
              </a:rPr>
              <a:t>Назар аударғандарыңызға          </a:t>
            </a:r>
          </a:p>
          <a:p>
            <a:pPr algn="ctr">
              <a:buFontTx/>
              <a:buNone/>
            </a:pPr>
            <a:r>
              <a:rPr lang="kk-KZ" altLang="ru-RU" sz="5400" smtClean="0">
                <a:solidFill>
                  <a:srgbClr val="FF0000"/>
                </a:solidFill>
              </a:rPr>
              <a:t>            рахмет!</a:t>
            </a:r>
            <a:endParaRPr lang="ru-RU" altLang="ru-RU" sz="54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1187450" y="1000125"/>
            <a:ext cx="6553200" cy="9286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smtClean="0"/>
              <a:t>Тақырып бойынша сұрақтар: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338" y="1857375"/>
            <a:ext cx="7643812" cy="45942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Авторлық құқық интеллектуалдық меншік құқығының институты ретінде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Суьъективтік авторлық құқық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Авторлық лицензиялық шарттың түсінігі.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Сабақтас құқықтар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Авторлық және сабақтас құқықтарды қорғау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Патент құқығы объектісінің түсінігі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Өнертабыстың түсінігі және белгілері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Пайдалы модельдің түсінігі және белгілері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Өндірістік үлгінің түсінігі және белгілері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Патентік құқықтың субъектілері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>
          <a:xfrm>
            <a:off x="1187450" y="285750"/>
            <a:ext cx="6553200" cy="1000125"/>
          </a:xfrm>
        </p:spPr>
        <p:txBody>
          <a:bodyPr/>
          <a:lstStyle/>
          <a:p>
            <a:pPr algn="ctr"/>
            <a:r>
              <a:rPr lang="kk-KZ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Түйін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338" y="1214438"/>
            <a:ext cx="7643812" cy="5237162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«Авторлық және сабақтас құқықтар туралы» Заңының 6 бабының 1 пунктіне сәйкес «</a:t>
            </a:r>
            <a:r>
              <a:rPr lang="kk-KZ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авторлық құқық мақсатына, мазмұны мен маңызына, сондай-ақ берілу әдісі мен нысанына қарамастан, шығармашылық еңбектің нәтижесі болып табылатын ғылым, әдебиет және өнер туындыларына қолданылады</a:t>
            </a:r>
            <a:r>
              <a:rPr lang="kk-KZ" sz="24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kk-KZ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Субъективтік авторлық құқық</a:t>
            </a:r>
            <a:r>
              <a:rPr lang="kk-KZ" sz="24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дегеніміз ол </a:t>
            </a:r>
            <a:r>
              <a:rPr lang="kk-KZ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 тығыз байланысты мүліктік және мүліктік емес жеке құқықтардан тұратын, комплекстік азаматтық құқығы.</a:t>
            </a:r>
            <a:endParaRPr lang="ru-RU" sz="2400" dirty="0" smtClean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k-KZ" sz="24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Авторлық құқық айқындалған (определенный) және заңмен белгіленген мерзімнің ішінде әрекет етеді. </a:t>
            </a:r>
            <a:endParaRPr lang="ru-RU" sz="2400" dirty="0" smtClean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1091</TotalTime>
  <Words>1550</Words>
  <Application>Microsoft Office PowerPoint</Application>
  <PresentationFormat>Экран (4:3)</PresentationFormat>
  <Paragraphs>133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Поток</vt:lpstr>
      <vt:lpstr>Авторлық құқық объектiлері және олардың түрлері</vt:lpstr>
      <vt:lpstr>Қолданылтын әдебиеттер тізімі. </vt:lpstr>
      <vt:lpstr>Негізгі әдебиеттер </vt:lpstr>
      <vt:lpstr>Интеллектуалдық меншікке саласын зерттеуші басты авторлар</vt:lpstr>
      <vt:lpstr>50-тарау. Авторлық құқық</vt:lpstr>
      <vt:lpstr>Слайд 6</vt:lpstr>
      <vt:lpstr>Слайд 7</vt:lpstr>
      <vt:lpstr>Слайд 8</vt:lpstr>
      <vt:lpstr>Слайд 9</vt:lpstr>
      <vt:lpstr>Слайд 10</vt:lpstr>
      <vt:lpstr>Слайд 11</vt:lpstr>
      <vt:lpstr>Авторлық құқық мақсатына, мазмұны мен маңызына, сондай-ақ берiлу әдiсi мен нысанына қарамастан, шығармашылық еңбектiң нәтижесi болып табылатын ғылым, әдебиет және өнер туындыларына қолданылады. </vt:lpstr>
      <vt:lpstr>Авторлық құқық дегеніміз не?</vt:lpstr>
      <vt:lpstr>Авторлық құқық объектiлері және түрлері</vt:lpstr>
      <vt:lpstr>1) жазбаша (қолжазба, машинкаға басылған, нотаға жазылған және сол сияқты); </vt:lpstr>
      <vt:lpstr>2) ауызша (көпшiлiк алдында айтушылық, көпшiлiк алдында орындаушылық  </vt:lpstr>
      <vt:lpstr>Слайд 17</vt:lpstr>
      <vt:lpstr>3) үнжазба немесе бейнежазба (механикалық, сандық, магниттiк, оптикалық және сол сияқты); </vt:lpstr>
      <vt:lpstr>4) бейнелеу (сурет, нобай, көркемсурет, жоспар, сызба, кино, телебейне - немесе фотокадрлар және сол сияқты); </vt:lpstr>
      <vt:lpstr>5) көлемдi - кеңiстiктi (мүсiн, үлгi, макет, ғимарат, және сол сияқты);  </vt:lpstr>
      <vt:lpstr>өзге де нысанда жария болған да (жарияланған, жарыққа шыққан, баспадан шыққан, көпшiлiк алдында орындалған, көпшiлiк алдында көрсетiлген), жарияланбаған да туындыларға қолданылады. </vt:lpstr>
      <vt:lpstr> Объектiлерi болып табылатын        туындылар  </vt:lpstr>
      <vt:lpstr>  2) драмалық және музыкалық-драмалық туындылар; </vt:lpstr>
      <vt:lpstr>3) сценарий туындылары</vt:lpstr>
      <vt:lpstr>4) Хореография пантомима туындылары; </vt:lpstr>
      <vt:lpstr>4) пантомима туындылары</vt:lpstr>
      <vt:lpstr>5) мәтiнi бар немесе мәтiнi жоқ музыкалық туындылар</vt:lpstr>
      <vt:lpstr>6 дыбыс-бейнежазу туындылары; </vt:lpstr>
      <vt:lpstr>7) кескiндеме, мүсiндеме, графика және бейнелеу өнерiнiң басқа да туындылары; </vt:lpstr>
      <vt:lpstr>     Бейнелеу өнерiнiң басқа да туындылары;   </vt:lpstr>
      <vt:lpstr>Графика өнерi;   </vt:lpstr>
      <vt:lpstr>8) қолданбалы өнер туындылары; </vt:lpstr>
      <vt:lpstr>9) сәулет, қала құрылысы және бау-саябақ өнерi туындылары; </vt:lpstr>
      <vt:lpstr>Слайд 34</vt:lpstr>
      <vt:lpstr>10) суретке түсiру туындылары және суретке түсiруге орайлас әдiстермен жасалған туындылар; </vt:lpstr>
      <vt:lpstr> 11) карталар, жоспарлар, нобайлар, безендiрулер және географияға, топография мен басқа ғылымдарға қатысты үш өлшемдi туындылар;  </vt:lpstr>
      <vt:lpstr>12) ЭЕМ-ге арналған бағдарламалар; </vt:lpstr>
      <vt:lpstr>13) өзге де туындылар. </vt:lpstr>
      <vt:lpstr> Авторлық құқық объектiлерiне сонымен қатар мыналар да жатады:    1) туынды шығармалар (аудармалар, өңделген дүниелер, аннотациялар, рефераттар, түйiндер, шолулар, инсценировкалар, музыкалық өңдеулер және басқа да ғылым, әдебиет пен өнер шығармаларын өңдеулер);  </vt:lpstr>
      <vt:lpstr>2)жинақтар (энциклопедиялар, антологиялар, деректер базалары) және материалдарының iрiктелуi және (немесе) орналасуы жағынан шығармашылық еңбектiң нәтижесi болып табылатын басқа да құрама туындылар.</vt:lpstr>
      <vt:lpstr>Слайд 41</vt:lpstr>
      <vt:lpstr> </vt:lpstr>
      <vt:lpstr>Слайд 43</vt:lpstr>
      <vt:lpstr>Қолданылтын әдебиеттер тізімі. </vt:lpstr>
      <vt:lpstr>Негізгі әдебиеттер </vt:lpstr>
      <vt:lpstr>Интеллектуалдық меншікке саласын зерттеуші басты авторлар</vt:lpstr>
      <vt:lpstr>Слайд 47</vt:lpstr>
      <vt:lpstr>Тақырып бойынша сұрақтар:</vt:lpstr>
      <vt:lpstr>Түйін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право РК</dc:title>
  <dc:creator>Амир</dc:creator>
  <cp:lastModifiedBy>User</cp:lastModifiedBy>
  <cp:revision>32</cp:revision>
  <dcterms:created xsi:type="dcterms:W3CDTF">2010-12-12T13:59:35Z</dcterms:created>
  <dcterms:modified xsi:type="dcterms:W3CDTF">2019-09-25T17:00:01Z</dcterms:modified>
</cp:coreProperties>
</file>