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8" name="Номер слайда 7"/>
          <p:cNvSpPr>
            <a:spLocks noGrp="1"/>
          </p:cNvSpPr>
          <p:nvPr>
            <p:ph type="sldNum" sz="quarter" idx="11"/>
          </p:nvPr>
        </p:nvSpPr>
        <p:spPr/>
        <p:txBody>
          <a:bodyPr/>
          <a:lstStyle/>
          <a:p>
            <a:fld id="{725C68B6-61C2-468F-89AB-4B9F7531AA68}"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5B106E36-FD25-4E2D-B0AA-010F637433A0}" type="datetimeFigureOut">
              <a:rPr lang="ru-RU" smtClean="0"/>
              <a:pPr/>
              <a:t>08.06.2017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B106E36-FD25-4E2D-B0AA-010F637433A0}" type="datetimeFigureOut">
              <a:rPr lang="ru-RU" smtClean="0"/>
              <a:pPr/>
              <a:t>08.06.2017</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8596" y="2643182"/>
            <a:ext cx="8143900" cy="3357586"/>
          </a:xfrm>
        </p:spPr>
        <p:txBody>
          <a:bodyPr>
            <a:normAutofit/>
          </a:bodyPr>
          <a:lstStyle/>
          <a:p>
            <a:r>
              <a:rPr lang="ru-RU" sz="5400" dirty="0" err="1" smtClean="0">
                <a:latin typeface="Times New Roman" pitchFamily="18" charset="0"/>
                <a:ea typeface="GungsuhChe" pitchFamily="49" charset="-127"/>
                <a:cs typeface="Times New Roman" pitchFamily="18" charset="0"/>
              </a:rPr>
              <a:t>Азаматты</a:t>
            </a:r>
            <a:r>
              <a:rPr lang="kk-KZ" sz="5400" dirty="0" smtClean="0">
                <a:latin typeface="Times New Roman" pitchFamily="18" charset="0"/>
                <a:ea typeface="GungsuhChe" pitchFamily="49" charset="-127"/>
                <a:cs typeface="Times New Roman" pitchFamily="18" charset="0"/>
              </a:rPr>
              <a:t>қ құқық</a:t>
            </a:r>
            <a:endParaRPr lang="ru-RU" sz="5400" dirty="0">
              <a:latin typeface="Times New Roman" pitchFamily="18" charset="0"/>
              <a:ea typeface="GungsuhChe" pitchFamily="49" charset="-127"/>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357166"/>
            <a:ext cx="8229600" cy="1714480"/>
          </a:xfrm>
        </p:spPr>
        <p:txBody>
          <a:bodyPr>
            <a:noAutofit/>
          </a:bodyPr>
          <a:lstStyle/>
          <a:p>
            <a:pPr algn="ctr"/>
            <a:r>
              <a:rPr lang="kk-KZ" sz="2400" dirty="0" smtClean="0">
                <a:solidFill>
                  <a:srgbClr val="00B0F0"/>
                </a:solidFill>
                <a:latin typeface="+mn-lt"/>
              </a:rPr>
              <a:t>ҚР </a:t>
            </a:r>
            <a:r>
              <a:rPr lang="kk-KZ" sz="2400" dirty="0" smtClean="0">
                <a:solidFill>
                  <a:srgbClr val="00B0F0"/>
                </a:solidFill>
                <a:latin typeface="+mn-lt"/>
              </a:rPr>
              <a:t>азаматтық құқығы туралы жалпы түсінік. Меншік құқығы және өзге де заттық құқықтар. Міндеттемелер туралы ережелер. Шаруашылық шарттарының жекеленген түрлері. Мүрагерлік құқық.</a:t>
            </a:r>
            <a:br>
              <a:rPr lang="kk-KZ" sz="2400" dirty="0" smtClean="0">
                <a:solidFill>
                  <a:srgbClr val="00B0F0"/>
                </a:solidFill>
                <a:latin typeface="+mn-lt"/>
              </a:rPr>
            </a:br>
            <a:endParaRPr lang="ru-RU" sz="2400" dirty="0">
              <a:solidFill>
                <a:srgbClr val="00B0F0"/>
              </a:solidFill>
              <a:latin typeface="+mn-lt"/>
            </a:endParaRPr>
          </a:p>
        </p:txBody>
      </p:sp>
      <p:sp>
        <p:nvSpPr>
          <p:cNvPr id="3" name="Содержимое 2"/>
          <p:cNvSpPr>
            <a:spLocks noGrp="1"/>
          </p:cNvSpPr>
          <p:nvPr>
            <p:ph idx="1"/>
          </p:nvPr>
        </p:nvSpPr>
        <p:spPr>
          <a:xfrm>
            <a:off x="428596" y="2148840"/>
            <a:ext cx="8229600" cy="4709160"/>
          </a:xfrm>
        </p:spPr>
        <p:txBody>
          <a:bodyPr>
            <a:normAutofit fontScale="77500" lnSpcReduction="20000"/>
          </a:bodyPr>
          <a:lstStyle/>
          <a:p>
            <a:pPr marL="0" indent="360363">
              <a:lnSpc>
                <a:spcPct val="80000"/>
              </a:lnSpc>
            </a:pPr>
            <a:r>
              <a:rPr lang="kk-KZ" dirty="0" smtClean="0"/>
              <a:t> ҚР азаматтық құқығы туралы жалпы түсінік. Азаматтық құқық ұғымы, пәні және реттеу әдісі. Азаматтық құқықтың қайнар көздері. Азаматтық құқық субьектілері. Азаматтық құқықтағы заңдық фактілер. Өкілдік және сенімхат. Азаматтық құқықтарды қорғау.</a:t>
            </a:r>
          </a:p>
          <a:p>
            <a:pPr marL="0" indent="360363">
              <a:lnSpc>
                <a:spcPct val="80000"/>
              </a:lnSpc>
            </a:pPr>
            <a:r>
              <a:rPr lang="kk-KZ" dirty="0" smtClean="0"/>
              <a:t> </a:t>
            </a:r>
            <a:r>
              <a:rPr lang="kk-KZ" dirty="0" smtClean="0"/>
              <a:t>Заттық </a:t>
            </a:r>
            <a:r>
              <a:rPr lang="kk-KZ" dirty="0" smtClean="0"/>
              <a:t>құқықтар ұғымы және түрлері. Меншік құқығы ұғымы және мазмұны. Меншік құқығының субьектілері және обьектілері. Меншік құқығының түрлері. Меншік құқығын қорғаудың азаматтық-құқықтық тәсілдері.</a:t>
            </a:r>
          </a:p>
          <a:p>
            <a:pPr marL="0" indent="360363">
              <a:lnSpc>
                <a:spcPct val="80000"/>
              </a:lnSpc>
            </a:pPr>
            <a:r>
              <a:rPr lang="kk-KZ" dirty="0" smtClean="0"/>
              <a:t>  </a:t>
            </a:r>
            <a:r>
              <a:rPr lang="kk-KZ" dirty="0" smtClean="0"/>
              <a:t>Міндеттемелер </a:t>
            </a:r>
            <a:r>
              <a:rPr lang="kk-KZ" dirty="0" smtClean="0"/>
              <a:t>ұғымы және жүйесі. Міндеттемелердің пайда болу негіздері. Шарт ұғымы және маңызы. Шарттардың түрлері және шарт жасасу тәртібі. Сатып алу-сату шарты туралы жалпы ережелер. Рента және оның түрлері. Мүлікті жалдау шарты. Мердігерлік шарт туралы жалпы ережелер.Қызмет көрсету шарттары. Зиян келтіруден туындайтын міндеттемелер. </a:t>
            </a:r>
            <a:endParaRPr lang="ru-RU"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00B0F0"/>
                </a:solidFill>
                <a:latin typeface="+mn-lt"/>
              </a:rPr>
              <a:t>Азаматтық </a:t>
            </a:r>
            <a:r>
              <a:rPr lang="kk-KZ" b="1" dirty="0" smtClean="0">
                <a:solidFill>
                  <a:srgbClr val="00B0F0"/>
                </a:solidFill>
                <a:latin typeface="+mn-lt"/>
              </a:rPr>
              <a:t>құқық</a:t>
            </a:r>
            <a:r>
              <a:rPr lang="ru-RU" b="1"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normAutofit fontScale="77500" lnSpcReduction="20000"/>
          </a:bodyPr>
          <a:lstStyle/>
          <a:p>
            <a:pPr marL="90488" indent="269875"/>
            <a:r>
              <a:rPr lang="kk-KZ" dirty="0" smtClean="0"/>
              <a:t>Азаматтық заңдармен тауар-ақша қатынастары және қатысушылардың теңдігіне негізделген өзге де мүліктік қатынастар, сондай-ақ мүліктік қатынастарға байланысты мүліктік емес жеке қатынастар реттеледі. Азаматтық заңдар өздері реттейтін қатынастарға қатысушылардың теңдігін, меншікке қол сұқпаушылықты, шарт еркіндігін, жеке істерге кімнің болса да озбырлықпен араласуына жол беруге болмайтындығын, азаматтық құқықтарды кедергісіз жүзеге асыру, нұқсан келтірілген құқықтардың қалпына келтірілуін, оларды соттың қорғауын қамтамасыз ету қажеттігін тануға негізделеді.</a:t>
            </a:r>
            <a:endParaRPr lang="ru-RU" dirty="0" smtClean="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dirty="0" smtClean="0">
                <a:solidFill>
                  <a:srgbClr val="00B0F0"/>
                </a:solidFill>
                <a:latin typeface="+mn-lt"/>
              </a:rPr>
              <a:t>Азаматтық құқықтық қатынастардың элементтері</a:t>
            </a:r>
            <a:r>
              <a:rPr lang="ru-RU" b="1"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lstStyle/>
          <a:p>
            <a:r>
              <a:rPr lang="kk-KZ" dirty="0" smtClean="0"/>
              <a:t>субъектілері</a:t>
            </a:r>
          </a:p>
          <a:p>
            <a:r>
              <a:rPr lang="kk-KZ" dirty="0" smtClean="0"/>
              <a:t>объектілері </a:t>
            </a:r>
          </a:p>
          <a:p>
            <a:r>
              <a:rPr lang="kk-KZ" dirty="0" smtClean="0"/>
              <a:t>мазмұны</a:t>
            </a:r>
            <a:endParaRPr lang="ru-RU" dirty="0" smtClean="0"/>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00B0F0"/>
                </a:solidFill>
                <a:latin typeface="+mn-lt"/>
              </a:rPr>
              <a:t>Қайнар көздері</a:t>
            </a:r>
            <a:r>
              <a:rPr lang="ru-RU" b="1"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0" indent="360363">
              <a:tabLst>
                <a:tab pos="360363" algn="l"/>
              </a:tabLst>
            </a:pPr>
            <a:r>
              <a:rPr lang="kk-KZ" dirty="0" smtClean="0"/>
              <a:t>Қазақстан Республикасының Конституциясы, Азаматтық Кодексі, оған сәйкес қабылданған өзге де заңдар және заңға тәуелді кесімдер болып табылады.</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571480"/>
            <a:ext cx="7467600" cy="1143000"/>
          </a:xfrm>
        </p:spPr>
        <p:txBody>
          <a:bodyPr>
            <a:normAutofit fontScale="90000"/>
          </a:bodyPr>
          <a:lstStyle/>
          <a:p>
            <a:pPr algn="ctr"/>
            <a:r>
              <a:rPr lang="kk-KZ" b="1" dirty="0" smtClean="0">
                <a:solidFill>
                  <a:srgbClr val="00B0F0"/>
                </a:solidFill>
                <a:latin typeface="+mn-lt"/>
              </a:rPr>
              <a:t>Азаматтық заңдармен реттелетін қатынастардың субъектілеріне:</a:t>
            </a:r>
            <a:r>
              <a:rPr lang="ru-RU" b="1"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a:xfrm>
            <a:off x="500034" y="2214554"/>
            <a:ext cx="7467600" cy="3614750"/>
          </a:xfrm>
        </p:spPr>
        <p:txBody>
          <a:bodyPr/>
          <a:lstStyle/>
          <a:p>
            <a:pPr marL="0" indent="449263"/>
            <a:r>
              <a:rPr lang="kk-KZ" dirty="0" smtClean="0"/>
              <a:t>жеке және заңды тұлгалар, мемлекет, сондай-ақ әкімшілік-аумақтық, бөліністер жатады.</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dirty="0" smtClean="0">
                <a:solidFill>
                  <a:srgbClr val="00B0F0"/>
                </a:solidFill>
                <a:latin typeface="+mn-lt"/>
              </a:rPr>
              <a:t>Азаматтың кұқықтық қабілеттілігі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6350" indent="354013">
              <a:tabLst>
                <a:tab pos="269875" algn="l"/>
              </a:tabLst>
            </a:pPr>
            <a:r>
              <a:rPr lang="kk-KZ" dirty="0" smtClean="0"/>
              <a:t>бұл азаматтық құқық пен азаматтық міндеттемелерге ие болу қабілеттілігі. </a:t>
            </a:r>
            <a:r>
              <a:rPr lang="ru-RU" dirty="0" err="1" smtClean="0"/>
              <a:t>Ол</a:t>
            </a:r>
            <a:r>
              <a:rPr lang="ru-RU" dirty="0" smtClean="0"/>
              <a:t> </a:t>
            </a:r>
            <a:r>
              <a:rPr lang="ru-RU" dirty="0" err="1" smtClean="0"/>
              <a:t>адам</a:t>
            </a:r>
            <a:r>
              <a:rPr lang="ru-RU" dirty="0" smtClean="0"/>
              <a:t> </a:t>
            </a:r>
            <a:r>
              <a:rPr lang="ru-RU" dirty="0" err="1" smtClean="0"/>
              <a:t>туылғанда пайда</a:t>
            </a:r>
            <a:r>
              <a:rPr lang="ru-RU" dirty="0" smtClean="0"/>
              <a:t> </a:t>
            </a:r>
            <a:r>
              <a:rPr lang="ru-RU" dirty="0" err="1" smtClean="0"/>
              <a:t>болып</a:t>
            </a:r>
            <a:r>
              <a:rPr lang="ru-RU" dirty="0" smtClean="0"/>
              <a:t> </a:t>
            </a:r>
            <a:r>
              <a:rPr lang="ru-RU" dirty="0" err="1" smtClean="0"/>
              <a:t>және адам</a:t>
            </a:r>
            <a:r>
              <a:rPr lang="ru-RU" dirty="0" smtClean="0"/>
              <a:t> </a:t>
            </a:r>
            <a:r>
              <a:rPr lang="ru-RU" dirty="0" err="1" smtClean="0"/>
              <a:t>өлгенде барып</a:t>
            </a:r>
            <a:r>
              <a:rPr lang="ru-RU" dirty="0" smtClean="0"/>
              <a:t> </a:t>
            </a:r>
            <a:r>
              <a:rPr lang="ru-RU" dirty="0" err="1" smtClean="0"/>
              <a:t>тоқтатылады.</a:t>
            </a:r>
            <a:r>
              <a:rPr lang="kk-KZ" dirty="0" smtClean="0"/>
              <a:t> </a:t>
            </a:r>
            <a:endParaRPr lang="ru-RU" dirty="0" smtClean="0"/>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dirty="0" smtClean="0">
                <a:solidFill>
                  <a:srgbClr val="00B0F0"/>
                </a:solidFill>
                <a:latin typeface="+mn-lt"/>
              </a:rPr>
              <a:t>Азаматтық әрекет қабiлеттiлiгi</a:t>
            </a:r>
            <a:r>
              <a:rPr lang="ru-RU"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0" indent="449263"/>
            <a:r>
              <a:rPr lang="kk-KZ" dirty="0" smtClean="0"/>
              <a:t>азаматтың өз әрекеттерімен азаматтық құқықтарға ие болуға және оны жүзеге асыруға, өзі үшін азаматтық міндеттемелер жасап, оларды орындауға қабілеттілігі кәмелетке толғанда, яғни 18 жастан толық ә.қ. пайда болады.</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solidFill>
                  <a:srgbClr val="00B0F0"/>
                </a:solidFill>
                <a:latin typeface="+mn-lt"/>
              </a:rPr>
              <a:t>Заңды тұлга</a:t>
            </a:r>
            <a:r>
              <a:rPr lang="ru-RU"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90488" indent="358775"/>
            <a:r>
              <a:rPr lang="kk-KZ" dirty="0" smtClean="0"/>
              <a:t>Меншік, шаруашылық жүргізу немесе жедел басқару құқығындағы оқшау мүлкі бар және сол мүлікпен өз міндеттемелері бойынша жауап беретін, өз атынан мүліктік және мүліктік емес жеке қүқықтар мен міндеттерге ие болып, оларды жүзеге асыра алатын, сотта талапкер және жауапкер бола алатын ұйым.</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00B0F0"/>
                </a:solidFill>
                <a:latin typeface="+mn-lt"/>
              </a:rPr>
              <a:t>Заңды тұлға түрлері:</a:t>
            </a:r>
            <a:r>
              <a:rPr lang="ru-RU"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0" indent="449263">
              <a:tabLst>
                <a:tab pos="0" algn="l"/>
              </a:tabLst>
            </a:pPr>
            <a:r>
              <a:rPr lang="kk-KZ" dirty="0" smtClean="0"/>
              <a:t>өз қызметінің негізгі мақсаты ретінде табысын келтіруді (коммерциялық ұйым), не мұндай мақсат ретінде пайда келтіре алмайтын және алынған пайдасын қатысушыларына үлестірмейтін (коммерциялық емес) ұйым заңды түлға бола алады.</a:t>
            </a:r>
            <a:endParaRPr lang="ru-RU" dirty="0" smtClean="0"/>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7467600" cy="1143000"/>
          </a:xfrm>
        </p:spPr>
        <p:txBody>
          <a:bodyPr>
            <a:normAutofit fontScale="90000"/>
          </a:bodyPr>
          <a:lstStyle/>
          <a:p>
            <a:pPr algn="ctr"/>
            <a:r>
              <a:rPr lang="kk-KZ" b="1" dirty="0" smtClean="0">
                <a:solidFill>
                  <a:srgbClr val="00B0F0"/>
                </a:solidFill>
                <a:latin typeface="+mn-lt"/>
              </a:rPr>
              <a:t>Азаматтық құқық объектілері</a:t>
            </a:r>
            <a:r>
              <a:rPr lang="ru-RU" b="1" dirty="0" smtClean="0">
                <a:solidFill>
                  <a:srgbClr val="00B0F0"/>
                </a:solidFill>
                <a:latin typeface="+mn-lt"/>
              </a:rPr>
              <a:t>:</a:t>
            </a:r>
            <a:endParaRPr lang="ru-RU" b="1" dirty="0">
              <a:solidFill>
                <a:srgbClr val="00B0F0"/>
              </a:solidFill>
              <a:latin typeface="+mn-lt"/>
            </a:endParaRPr>
          </a:p>
        </p:txBody>
      </p:sp>
      <p:sp>
        <p:nvSpPr>
          <p:cNvPr id="3" name="Содержимое 2"/>
          <p:cNvSpPr>
            <a:spLocks noGrp="1"/>
          </p:cNvSpPr>
          <p:nvPr>
            <p:ph idx="1"/>
          </p:nvPr>
        </p:nvSpPr>
        <p:spPr>
          <a:xfrm>
            <a:off x="642910" y="2000240"/>
            <a:ext cx="7467600" cy="4525963"/>
          </a:xfrm>
        </p:spPr>
        <p:txBody>
          <a:bodyPr/>
          <a:lstStyle/>
          <a:p>
            <a:pPr marL="0" indent="360363"/>
            <a:r>
              <a:rPr lang="kk-KZ" dirty="0" smtClean="0"/>
              <a:t>мүліктік және жеке мүліктік емес игіліктер мен құқықтар</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dirty="0" smtClean="0">
                <a:solidFill>
                  <a:srgbClr val="00B0F0"/>
                </a:solidFill>
                <a:latin typeface="+mn-lt"/>
              </a:rPr>
              <a:t>Азаматтық құқық мазмұны:</a:t>
            </a:r>
            <a:endParaRPr lang="ru-RU" dirty="0">
              <a:solidFill>
                <a:srgbClr val="00B0F0"/>
              </a:solidFill>
              <a:latin typeface="+mn-lt"/>
            </a:endParaRPr>
          </a:p>
        </p:txBody>
      </p:sp>
      <p:sp>
        <p:nvSpPr>
          <p:cNvPr id="3" name="Содержимое 2"/>
          <p:cNvSpPr>
            <a:spLocks noGrp="1"/>
          </p:cNvSpPr>
          <p:nvPr>
            <p:ph idx="1"/>
          </p:nvPr>
        </p:nvSpPr>
        <p:spPr/>
        <p:txBody>
          <a:bodyPr/>
          <a:lstStyle/>
          <a:p>
            <a:pPr marL="0" indent="539750"/>
            <a:r>
              <a:rPr lang="kk-KZ" dirty="0" smtClean="0"/>
              <a:t>бұл - біріншіден, осы құқық қатынастары субъектісінің субъективтік құқығы мен міндеттері және екіншіден, субъектінің өз субъективтік құқығы мен міндеттерін іске асырудағы іс-қимылы. Мысалы, жасалған шарттың негізінде сатушы сатып-алушыға мүлікті береді, ал сатып-алушы келісім бойынша ақысын төлейді.</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00B0F0"/>
                </a:solidFill>
                <a:latin typeface="+mn-lt"/>
              </a:rPr>
              <a:t>Мәмілелер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0" indent="449263"/>
            <a:r>
              <a:rPr lang="kk-KZ" dirty="0" smtClean="0"/>
              <a:t>азаматтар мен заңды тұлғалардың азаматтық құқықтары мен міндеттерін белгілеуге, өзгертуге немесе тоқтатуға бағытталған әрекеттері</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00B0F0"/>
                </a:solidFill>
                <a:latin typeface="+mn-lt"/>
              </a:rPr>
              <a:t>Сенімхат</a:t>
            </a:r>
            <a:r>
              <a:rPr lang="kk-KZ"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0" indent="539750"/>
            <a:r>
              <a:rPr lang="kk-KZ" dirty="0" smtClean="0"/>
              <a:t>бір адамның (сенім берушінің) өз атынан өкілдік жасау үшін басқа адамға (сенім алушыға) беретін жазбаша өкілдігі. Сенімхат сенім алушының өкілеттілігінің мөлшерін анықтайтын бір жақты келісім, ол тікелей сол сенімхатты беруге белгіленген құқықтар мен міндеттерді тудырады. </a:t>
            </a:r>
            <a:endParaRPr lang="ru-RU" dirty="0" smtClean="0"/>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00B0F0"/>
                </a:solidFill>
                <a:latin typeface="+mn-lt"/>
              </a:rPr>
              <a:t>Меншік құқығы</a:t>
            </a:r>
            <a:r>
              <a:rPr lang="kk-KZ" dirty="0" smtClean="0">
                <a:solidFill>
                  <a:srgbClr val="00B0F0"/>
                </a:solidFill>
                <a:latin typeface="+mn-lt"/>
              </a:rPr>
              <a:t> </a:t>
            </a:r>
            <a:endParaRPr lang="ru-RU" dirty="0">
              <a:solidFill>
                <a:srgbClr val="00B0F0"/>
              </a:solidFill>
              <a:latin typeface="+mn-lt"/>
            </a:endParaRPr>
          </a:p>
        </p:txBody>
      </p:sp>
      <p:sp>
        <p:nvSpPr>
          <p:cNvPr id="3" name="Содержимое 2"/>
          <p:cNvSpPr>
            <a:spLocks noGrp="1"/>
          </p:cNvSpPr>
          <p:nvPr>
            <p:ph idx="1"/>
          </p:nvPr>
        </p:nvSpPr>
        <p:spPr/>
        <p:txBody>
          <a:bodyPr/>
          <a:lstStyle/>
          <a:p>
            <a:pPr marL="0" indent="449263"/>
            <a:r>
              <a:rPr lang="kk-KZ" dirty="0" smtClean="0"/>
              <a:t>дегеніміз субъектінің заң құжаттары арқылы танылатын және қорғалатын өзіне тиесілі мүлікті өз қалауынша иелену, пайдалану және оған билік ету құқығы.</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ownloads\1461668639_5 (1).jpg"/>
          <p:cNvPicPr>
            <a:picLocks noChangeAspect="1" noChangeArrowheads="1"/>
          </p:cNvPicPr>
          <p:nvPr/>
        </p:nvPicPr>
        <p:blipFill>
          <a:blip r:embed="rId2"/>
          <a:srcRect/>
          <a:stretch>
            <a:fillRect/>
          </a:stretch>
        </p:blipFill>
        <p:spPr bwMode="auto">
          <a:xfrm>
            <a:off x="214282" y="0"/>
            <a:ext cx="9137519" cy="6834679"/>
          </a:xfrm>
          <a:prstGeom prst="rect">
            <a:avLst/>
          </a:prstGeom>
          <a:noFill/>
        </p:spPr>
      </p:pic>
      <p:sp>
        <p:nvSpPr>
          <p:cNvPr id="2" name="Заголовок 1"/>
          <p:cNvSpPr>
            <a:spLocks noGrp="1"/>
          </p:cNvSpPr>
          <p:nvPr>
            <p:ph type="title"/>
          </p:nvPr>
        </p:nvSpPr>
        <p:spPr>
          <a:xfrm>
            <a:off x="500034" y="2071678"/>
            <a:ext cx="8229600" cy="1143000"/>
          </a:xfrm>
          <a:solidFill>
            <a:schemeClr val="accent2"/>
          </a:solidFill>
        </p:spPr>
        <p:txBody>
          <a:bodyPr>
            <a:normAutofit/>
          </a:bodyPr>
          <a:lstStyle/>
          <a:p>
            <a:r>
              <a:rPr lang="kk-KZ" dirty="0" smtClean="0">
                <a:latin typeface="+mn-lt"/>
              </a:rPr>
              <a:t>НАЗАРЛАРЫҢЫЗҒА</a:t>
            </a:r>
            <a:r>
              <a:rPr lang="kk-KZ" dirty="0" smtClean="0"/>
              <a:t> </a:t>
            </a:r>
            <a:r>
              <a:rPr lang="kk-KZ" dirty="0" smtClean="0">
                <a:latin typeface="+mn-lt"/>
              </a:rPr>
              <a:t>РАХМЕТ</a:t>
            </a:r>
            <a:endParaRPr lang="ru-RU" dirty="0">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58</TotalTime>
  <Words>558</Words>
  <PresentationFormat>Экран (4:3)</PresentationFormat>
  <Paragraphs>34</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Техническая</vt:lpstr>
      <vt:lpstr>Азаматтық құқық</vt:lpstr>
      <vt:lpstr>ҚР азаматтық құқығы туралы жалпы түсінік. Меншік құқығы және өзге де заттық құқықтар. Міндеттемелер туралы ережелер. Шаруашылық шарттарының жекеленген түрлері. Мүрагерлік құқық. </vt:lpstr>
      <vt:lpstr>Азаматтық құқық </vt:lpstr>
      <vt:lpstr>Азаматтық құқықтық қатынастардың элементтері </vt:lpstr>
      <vt:lpstr>Қайнар көздері </vt:lpstr>
      <vt:lpstr>Азаматтық заңдармен реттелетін қатынастардың субъектілеріне: </vt:lpstr>
      <vt:lpstr>Азаматтың кұқықтық қабілеттілігі </vt:lpstr>
      <vt:lpstr>Азаматтық әрекет қабiлеттiлiгi </vt:lpstr>
      <vt:lpstr>Заңды тұлга </vt:lpstr>
      <vt:lpstr>Заңды тұлға түрлері: </vt:lpstr>
      <vt:lpstr>Азаматтық құқық объектілері:</vt:lpstr>
      <vt:lpstr>Азаматтық құқық мазмұны:</vt:lpstr>
      <vt:lpstr>Мәмілелер </vt:lpstr>
      <vt:lpstr>Сенімхат </vt:lpstr>
      <vt:lpstr>Меншік құқығы </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БАХА</dc:creator>
  <cp:lastModifiedBy>USER</cp:lastModifiedBy>
  <cp:revision>8</cp:revision>
  <dcterms:created xsi:type="dcterms:W3CDTF">2017-06-06T12:43:46Z</dcterms:created>
  <dcterms:modified xsi:type="dcterms:W3CDTF">2017-06-08T07:32:52Z</dcterms:modified>
</cp:coreProperties>
</file>