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Default Extension="gif" ContentType="image/gif"/>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9" r:id="rId15"/>
    <p:sldId id="269" r:id="rId16"/>
    <p:sldId id="270" r:id="rId17"/>
    <p:sldId id="271" r:id="rId18"/>
    <p:sldId id="272" r:id="rId19"/>
    <p:sldId id="273" r:id="rId20"/>
    <p:sldId id="274" r:id="rId21"/>
    <p:sldId id="275" r:id="rId22"/>
    <p:sldId id="276" r:id="rId23"/>
    <p:sldId id="280" r:id="rId24"/>
    <p:sldId id="277" r:id="rId25"/>
    <p:sldId id="27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B1B370-9B73-41E4-9E66-BB58F41713FB}" type="doc">
      <dgm:prSet loTypeId="urn:microsoft.com/office/officeart/2005/8/layout/pyramid2" loCatId="pyramid" qsTypeId="urn:microsoft.com/office/officeart/2005/8/quickstyle/simple4" qsCatId="simple" csTypeId="urn:microsoft.com/office/officeart/2005/8/colors/accent6_4" csCatId="accent6" phldr="1"/>
      <dgm:spPr/>
      <dgm:t>
        <a:bodyPr/>
        <a:lstStyle/>
        <a:p>
          <a:endParaRPr lang="en-US"/>
        </a:p>
      </dgm:t>
    </dgm:pt>
    <dgm:pt modelId="{1631068C-F946-40E1-B0BE-ECCABC3D34A7}">
      <dgm:prSet/>
      <dgm:spPr/>
      <dgm:t>
        <a:bodyPr/>
        <a:lstStyle/>
        <a:p>
          <a:pPr rtl="0"/>
          <a:r>
            <a:rPr lang="ru-RU" dirty="0" smtClean="0"/>
            <a:t>- біріншіден, жаңа кәсіпкерлерге – табысы тұрақты бизнестің к</a:t>
          </a:r>
          <a:r>
            <a:rPr lang="en-US" dirty="0" smtClean="0"/>
            <a:t>ө</a:t>
          </a:r>
          <a:r>
            <a:rPr lang="ru-RU" dirty="0" smtClean="0"/>
            <a:t>мегімен </a:t>
          </a:r>
          <a:r>
            <a:rPr lang="en-US" dirty="0" smtClean="0"/>
            <a:t>ө</a:t>
          </a:r>
          <a:r>
            <a:rPr lang="ru-RU" dirty="0" smtClean="0"/>
            <a:t>зіндік кәсібін ұйымдастыруға мүмкіндік береді </a:t>
          </a:r>
          <a:endParaRPr lang="ru-RU" dirty="0"/>
        </a:p>
      </dgm:t>
    </dgm:pt>
    <dgm:pt modelId="{6A1196C8-D698-45E7-A85E-BAB7D41B5E56}" type="parTrans" cxnId="{E569FFC3-460D-4F7D-9F71-B328A70DCB3D}">
      <dgm:prSet/>
      <dgm:spPr/>
      <dgm:t>
        <a:bodyPr/>
        <a:lstStyle/>
        <a:p>
          <a:endParaRPr lang="en-US"/>
        </a:p>
      </dgm:t>
    </dgm:pt>
    <dgm:pt modelId="{3C3372A7-5287-47C3-8789-DA7DDC7EA4E2}" type="sibTrans" cxnId="{E569FFC3-460D-4F7D-9F71-B328A70DCB3D}">
      <dgm:prSet/>
      <dgm:spPr/>
      <dgm:t>
        <a:bodyPr/>
        <a:lstStyle/>
        <a:p>
          <a:endParaRPr lang="en-US"/>
        </a:p>
      </dgm:t>
    </dgm:pt>
    <dgm:pt modelId="{1C3022E3-9C58-4DAD-AC26-681E2B6174C0}">
      <dgm:prSet/>
      <dgm:spPr/>
      <dgm:t>
        <a:bodyPr/>
        <a:lstStyle/>
        <a:p>
          <a:pPr rtl="0"/>
          <a:r>
            <a:rPr lang="ru-RU" dirty="0" smtClean="0"/>
            <a:t>- екіншіден, танымал компаниялардың нарықтағы қызметін кеңейту және нығайту жолы </a:t>
          </a:r>
          <a:endParaRPr lang="ru-RU" dirty="0"/>
        </a:p>
      </dgm:t>
    </dgm:pt>
    <dgm:pt modelId="{FA515767-1E03-423A-803F-18A99D7A4537}" type="parTrans" cxnId="{E051125B-F69F-4C01-AB9D-23A8A6B28053}">
      <dgm:prSet/>
      <dgm:spPr/>
      <dgm:t>
        <a:bodyPr/>
        <a:lstStyle/>
        <a:p>
          <a:endParaRPr lang="en-US"/>
        </a:p>
      </dgm:t>
    </dgm:pt>
    <dgm:pt modelId="{41141875-8CD4-424E-8761-D7392464DC18}" type="sibTrans" cxnId="{E051125B-F69F-4C01-AB9D-23A8A6B28053}">
      <dgm:prSet/>
      <dgm:spPr/>
      <dgm:t>
        <a:bodyPr/>
        <a:lstStyle/>
        <a:p>
          <a:endParaRPr lang="en-US"/>
        </a:p>
      </dgm:t>
    </dgm:pt>
    <dgm:pt modelId="{A36032FA-7E4E-4329-B90D-2CFA1364942C}">
      <dgm:prSet/>
      <dgm:spPr/>
      <dgm:t>
        <a:bodyPr/>
        <a:lstStyle/>
        <a:p>
          <a:pPr rtl="0"/>
          <a:r>
            <a:rPr lang="ru-RU" dirty="0" smtClean="0"/>
            <a:t>- үшіншіден, мемлекеттің кәсіпкерлікті қолдаудағы тиімді тетігі болып табылады.</a:t>
          </a:r>
          <a:endParaRPr lang="en-US" dirty="0"/>
        </a:p>
      </dgm:t>
    </dgm:pt>
    <dgm:pt modelId="{B114789F-6EAE-4A57-9D68-939D638A5328}" type="parTrans" cxnId="{7ACAB8E5-8776-4DFD-9708-89190972E3D6}">
      <dgm:prSet/>
      <dgm:spPr/>
      <dgm:t>
        <a:bodyPr/>
        <a:lstStyle/>
        <a:p>
          <a:endParaRPr lang="en-US"/>
        </a:p>
      </dgm:t>
    </dgm:pt>
    <dgm:pt modelId="{36FEABAA-8628-4B5B-A40A-52109C8D01B7}" type="sibTrans" cxnId="{7ACAB8E5-8776-4DFD-9708-89190972E3D6}">
      <dgm:prSet/>
      <dgm:spPr/>
      <dgm:t>
        <a:bodyPr/>
        <a:lstStyle/>
        <a:p>
          <a:endParaRPr lang="en-US"/>
        </a:p>
      </dgm:t>
    </dgm:pt>
    <dgm:pt modelId="{D2C275DC-774F-4CCB-A3C3-4BBAF99CA3FE}" type="pres">
      <dgm:prSet presAssocID="{E4B1B370-9B73-41E4-9E66-BB58F41713FB}" presName="compositeShape" presStyleCnt="0">
        <dgm:presLayoutVars>
          <dgm:dir/>
          <dgm:resizeHandles/>
        </dgm:presLayoutVars>
      </dgm:prSet>
      <dgm:spPr/>
    </dgm:pt>
    <dgm:pt modelId="{960FA073-BE20-43BC-B48D-E1CAFDBC185A}" type="pres">
      <dgm:prSet presAssocID="{E4B1B370-9B73-41E4-9E66-BB58F41713FB}" presName="pyramid" presStyleLbl="node1" presStyleIdx="0" presStyleCnt="1"/>
      <dgm:spPr/>
    </dgm:pt>
    <dgm:pt modelId="{992E7849-E35D-43D2-AB03-191090745AC4}" type="pres">
      <dgm:prSet presAssocID="{E4B1B370-9B73-41E4-9E66-BB58F41713FB}" presName="theList" presStyleCnt="0"/>
      <dgm:spPr/>
    </dgm:pt>
    <dgm:pt modelId="{F25849DD-C746-4F70-AE8F-0667492B545A}" type="pres">
      <dgm:prSet presAssocID="{1631068C-F946-40E1-B0BE-ECCABC3D34A7}" presName="aNode" presStyleLbl="fgAcc1" presStyleIdx="0" presStyleCnt="3" custScaleX="121212" custScaleY="133737">
        <dgm:presLayoutVars>
          <dgm:bulletEnabled val="1"/>
        </dgm:presLayoutVars>
      </dgm:prSet>
      <dgm:spPr/>
    </dgm:pt>
    <dgm:pt modelId="{A488588E-89FE-4B33-96A0-82471FD83623}" type="pres">
      <dgm:prSet presAssocID="{1631068C-F946-40E1-B0BE-ECCABC3D34A7}" presName="aSpace" presStyleCnt="0"/>
      <dgm:spPr/>
    </dgm:pt>
    <dgm:pt modelId="{2C1C6EAD-E080-48F0-961B-5C218C3B603E}" type="pres">
      <dgm:prSet presAssocID="{1C3022E3-9C58-4DAD-AC26-681E2B6174C0}" presName="aNode" presStyleLbl="fgAcc1" presStyleIdx="1" presStyleCnt="3" custScaleX="117832">
        <dgm:presLayoutVars>
          <dgm:bulletEnabled val="1"/>
        </dgm:presLayoutVars>
      </dgm:prSet>
      <dgm:spPr/>
    </dgm:pt>
    <dgm:pt modelId="{3F33B4ED-0367-4291-9441-F742C6D9763A}" type="pres">
      <dgm:prSet presAssocID="{1C3022E3-9C58-4DAD-AC26-681E2B6174C0}" presName="aSpace" presStyleCnt="0"/>
      <dgm:spPr/>
    </dgm:pt>
    <dgm:pt modelId="{F9665BB0-317E-422D-A488-1BC64B24D380}" type="pres">
      <dgm:prSet presAssocID="{A36032FA-7E4E-4329-B90D-2CFA1364942C}" presName="aNode" presStyleLbl="fgAcc1" presStyleIdx="2" presStyleCnt="3" custScaleX="122494">
        <dgm:presLayoutVars>
          <dgm:bulletEnabled val="1"/>
        </dgm:presLayoutVars>
      </dgm:prSet>
      <dgm:spPr/>
    </dgm:pt>
    <dgm:pt modelId="{5E3F2D36-CEE1-4527-A4F1-B72184C37258}" type="pres">
      <dgm:prSet presAssocID="{A36032FA-7E4E-4329-B90D-2CFA1364942C}" presName="aSpace" presStyleCnt="0"/>
      <dgm:spPr/>
    </dgm:pt>
  </dgm:ptLst>
  <dgm:cxnLst>
    <dgm:cxn modelId="{C025F2B0-5FEF-4963-A957-461B61D81D5A}" type="presOf" srcId="{A36032FA-7E4E-4329-B90D-2CFA1364942C}" destId="{F9665BB0-317E-422D-A488-1BC64B24D380}" srcOrd="0" destOrd="0" presId="urn:microsoft.com/office/officeart/2005/8/layout/pyramid2"/>
    <dgm:cxn modelId="{7ACAB8E5-8776-4DFD-9708-89190972E3D6}" srcId="{E4B1B370-9B73-41E4-9E66-BB58F41713FB}" destId="{A36032FA-7E4E-4329-B90D-2CFA1364942C}" srcOrd="2" destOrd="0" parTransId="{B114789F-6EAE-4A57-9D68-939D638A5328}" sibTransId="{36FEABAA-8628-4B5B-A40A-52109C8D01B7}"/>
    <dgm:cxn modelId="{7CF2ADC3-4CA1-4511-BBE2-FCC84A5DC874}" type="presOf" srcId="{1C3022E3-9C58-4DAD-AC26-681E2B6174C0}" destId="{2C1C6EAD-E080-48F0-961B-5C218C3B603E}" srcOrd="0" destOrd="0" presId="urn:microsoft.com/office/officeart/2005/8/layout/pyramid2"/>
    <dgm:cxn modelId="{69F2F638-2F6E-49A0-A673-1BABE36038BC}" type="presOf" srcId="{E4B1B370-9B73-41E4-9E66-BB58F41713FB}" destId="{D2C275DC-774F-4CCB-A3C3-4BBAF99CA3FE}" srcOrd="0" destOrd="0" presId="urn:microsoft.com/office/officeart/2005/8/layout/pyramid2"/>
    <dgm:cxn modelId="{44EF9414-C168-4D79-9688-9C0011B2B53B}" type="presOf" srcId="{1631068C-F946-40E1-B0BE-ECCABC3D34A7}" destId="{F25849DD-C746-4F70-AE8F-0667492B545A}" srcOrd="0" destOrd="0" presId="urn:microsoft.com/office/officeart/2005/8/layout/pyramid2"/>
    <dgm:cxn modelId="{E569FFC3-460D-4F7D-9F71-B328A70DCB3D}" srcId="{E4B1B370-9B73-41E4-9E66-BB58F41713FB}" destId="{1631068C-F946-40E1-B0BE-ECCABC3D34A7}" srcOrd="0" destOrd="0" parTransId="{6A1196C8-D698-45E7-A85E-BAB7D41B5E56}" sibTransId="{3C3372A7-5287-47C3-8789-DA7DDC7EA4E2}"/>
    <dgm:cxn modelId="{E051125B-F69F-4C01-AB9D-23A8A6B28053}" srcId="{E4B1B370-9B73-41E4-9E66-BB58F41713FB}" destId="{1C3022E3-9C58-4DAD-AC26-681E2B6174C0}" srcOrd="1" destOrd="0" parTransId="{FA515767-1E03-423A-803F-18A99D7A4537}" sibTransId="{41141875-8CD4-424E-8761-D7392464DC18}"/>
    <dgm:cxn modelId="{01106026-2A7F-4D68-A552-23A90B6488DF}" type="presParOf" srcId="{D2C275DC-774F-4CCB-A3C3-4BBAF99CA3FE}" destId="{960FA073-BE20-43BC-B48D-E1CAFDBC185A}" srcOrd="0" destOrd="0" presId="urn:microsoft.com/office/officeart/2005/8/layout/pyramid2"/>
    <dgm:cxn modelId="{6C3C0C32-E7D9-49DC-96FD-6BD27752C86C}" type="presParOf" srcId="{D2C275DC-774F-4CCB-A3C3-4BBAF99CA3FE}" destId="{992E7849-E35D-43D2-AB03-191090745AC4}" srcOrd="1" destOrd="0" presId="urn:microsoft.com/office/officeart/2005/8/layout/pyramid2"/>
    <dgm:cxn modelId="{ED4B59D9-2873-4B34-93E2-A09AFC606976}" type="presParOf" srcId="{992E7849-E35D-43D2-AB03-191090745AC4}" destId="{F25849DD-C746-4F70-AE8F-0667492B545A}" srcOrd="0" destOrd="0" presId="urn:microsoft.com/office/officeart/2005/8/layout/pyramid2"/>
    <dgm:cxn modelId="{9350FBBE-965B-45E8-B05E-7349DB0DD55D}" type="presParOf" srcId="{992E7849-E35D-43D2-AB03-191090745AC4}" destId="{A488588E-89FE-4B33-96A0-82471FD83623}" srcOrd="1" destOrd="0" presId="urn:microsoft.com/office/officeart/2005/8/layout/pyramid2"/>
    <dgm:cxn modelId="{2DA6FE4F-957F-47E0-B075-5BA950903F8B}" type="presParOf" srcId="{992E7849-E35D-43D2-AB03-191090745AC4}" destId="{2C1C6EAD-E080-48F0-961B-5C218C3B603E}" srcOrd="2" destOrd="0" presId="urn:microsoft.com/office/officeart/2005/8/layout/pyramid2"/>
    <dgm:cxn modelId="{EB7B8377-0ED2-4B30-8FAF-913AA6474B4C}" type="presParOf" srcId="{992E7849-E35D-43D2-AB03-191090745AC4}" destId="{3F33B4ED-0367-4291-9441-F742C6D9763A}" srcOrd="3" destOrd="0" presId="urn:microsoft.com/office/officeart/2005/8/layout/pyramid2"/>
    <dgm:cxn modelId="{3999566E-0265-421A-8B54-8D799426B182}" type="presParOf" srcId="{992E7849-E35D-43D2-AB03-191090745AC4}" destId="{F9665BB0-317E-422D-A488-1BC64B24D380}" srcOrd="4" destOrd="0" presId="urn:microsoft.com/office/officeart/2005/8/layout/pyramid2"/>
    <dgm:cxn modelId="{3038A0F3-43CB-454B-B46C-65226DB7E013}" type="presParOf" srcId="{992E7849-E35D-43D2-AB03-191090745AC4}" destId="{5E3F2D36-CEE1-4527-A4F1-B72184C37258}"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3298AC-633C-4819-9C84-030FAE85EAD6}" type="doc">
      <dgm:prSet loTypeId="urn:microsoft.com/office/officeart/2005/8/layout/vList2" loCatId="list" qsTypeId="urn:microsoft.com/office/officeart/2005/8/quickstyle/3d2" qsCatId="3D" csTypeId="urn:microsoft.com/office/officeart/2005/8/colors/colorful4" csCatId="colorful"/>
      <dgm:spPr/>
      <dgm:t>
        <a:bodyPr/>
        <a:lstStyle/>
        <a:p>
          <a:endParaRPr lang="en-US"/>
        </a:p>
      </dgm:t>
    </dgm:pt>
    <dgm:pt modelId="{97DC4445-A106-4F7E-A8FC-C5B98D8F3197}">
      <dgm:prSet/>
      <dgm:spPr/>
      <dgm:t>
        <a:bodyPr/>
        <a:lstStyle/>
        <a:p>
          <a:pPr rtl="0"/>
          <a:r>
            <a:rPr lang="ru-RU" dirty="0" smtClean="0"/>
            <a:t>- франчайзер </a:t>
          </a:r>
          <a:r>
            <a:rPr lang="en-US" dirty="0" smtClean="0"/>
            <a:t>ө</a:t>
          </a:r>
          <a:r>
            <a:rPr lang="ru-RU" dirty="0" smtClean="0"/>
            <a:t>зінің тауарлық белгісін қолданысқа бергені үшін</a:t>
          </a:r>
          <a:r>
            <a:rPr lang="en-US" dirty="0" smtClean="0"/>
            <a:t> </a:t>
          </a:r>
          <a:r>
            <a:rPr lang="ru-RU" dirty="0" smtClean="0"/>
            <a:t>белгіленген пайда алып отырады </a:t>
          </a:r>
          <a:endParaRPr lang="en-US" dirty="0"/>
        </a:p>
      </dgm:t>
    </dgm:pt>
    <dgm:pt modelId="{1DD5415C-F7F9-4B10-84FA-07EA25B9E0B7}" type="parTrans" cxnId="{07ECB1FB-1BF6-44A4-9DC0-C76D813E7A2B}">
      <dgm:prSet/>
      <dgm:spPr/>
      <dgm:t>
        <a:bodyPr/>
        <a:lstStyle/>
        <a:p>
          <a:endParaRPr lang="en-US"/>
        </a:p>
      </dgm:t>
    </dgm:pt>
    <dgm:pt modelId="{B15B8259-EE5F-4345-933C-F33709E6D376}" type="sibTrans" cxnId="{07ECB1FB-1BF6-44A4-9DC0-C76D813E7A2B}">
      <dgm:prSet/>
      <dgm:spPr/>
      <dgm:t>
        <a:bodyPr/>
        <a:lstStyle/>
        <a:p>
          <a:endParaRPr lang="en-US"/>
        </a:p>
      </dgm:t>
    </dgm:pt>
    <dgm:pt modelId="{3B677A2C-B10B-43F8-BCD4-70D52554B76A}">
      <dgm:prSet/>
      <dgm:spPr/>
      <dgm:t>
        <a:bodyPr/>
        <a:lstStyle/>
        <a:p>
          <a:pPr rtl="0"/>
          <a:r>
            <a:rPr lang="ru-RU" dirty="0" smtClean="0"/>
            <a:t>- франчайзи жүйенің бір б</a:t>
          </a:r>
          <a:r>
            <a:rPr lang="en-US" dirty="0" smtClean="0"/>
            <a:t>ө</a:t>
          </a:r>
          <a:r>
            <a:rPr lang="ru-RU" dirty="0" smtClean="0"/>
            <a:t>лігі үшін алғашқы т</a:t>
          </a:r>
          <a:r>
            <a:rPr lang="en-US" dirty="0" smtClean="0"/>
            <a:t>ө</a:t>
          </a:r>
          <a:r>
            <a:rPr lang="ru-RU" dirty="0" smtClean="0"/>
            <a:t>лемді ұсынады </a:t>
          </a:r>
          <a:endParaRPr lang="en-US" dirty="0"/>
        </a:p>
      </dgm:t>
    </dgm:pt>
    <dgm:pt modelId="{F55F6F05-09D9-41E9-B90C-7B0C390169AF}" type="parTrans" cxnId="{80650EE1-3EEA-4EBC-9DCD-0540C7F0317D}">
      <dgm:prSet/>
      <dgm:spPr/>
      <dgm:t>
        <a:bodyPr/>
        <a:lstStyle/>
        <a:p>
          <a:endParaRPr lang="en-US"/>
        </a:p>
      </dgm:t>
    </dgm:pt>
    <dgm:pt modelId="{10A3A6CD-A6C0-4D83-97DC-739D56E8D1EC}" type="sibTrans" cxnId="{80650EE1-3EEA-4EBC-9DCD-0540C7F0317D}">
      <dgm:prSet/>
      <dgm:spPr/>
      <dgm:t>
        <a:bodyPr/>
        <a:lstStyle/>
        <a:p>
          <a:endParaRPr lang="en-US"/>
        </a:p>
      </dgm:t>
    </dgm:pt>
    <dgm:pt modelId="{466001E5-D6E8-43C6-8BB1-7A2C06394B90}">
      <dgm:prSet/>
      <dgm:spPr/>
      <dgm:t>
        <a:bodyPr/>
        <a:lstStyle/>
        <a:p>
          <a:pPr rtl="0"/>
          <a:r>
            <a:rPr lang="ru-RU" dirty="0" smtClean="0"/>
            <a:t>- франчайзер франчайзиға бизнесті жүргізу жүйесін береді.</a:t>
          </a:r>
          <a:endParaRPr lang="en-US" dirty="0"/>
        </a:p>
      </dgm:t>
    </dgm:pt>
    <dgm:pt modelId="{672899E9-25B8-497B-B74D-A5CB7280A3D1}" type="parTrans" cxnId="{6D18501A-17EA-46F3-8A78-3306257A00AA}">
      <dgm:prSet/>
      <dgm:spPr/>
      <dgm:t>
        <a:bodyPr/>
        <a:lstStyle/>
        <a:p>
          <a:endParaRPr lang="en-US"/>
        </a:p>
      </dgm:t>
    </dgm:pt>
    <dgm:pt modelId="{27594592-2499-4D58-8239-FDE7575A1AAB}" type="sibTrans" cxnId="{6D18501A-17EA-46F3-8A78-3306257A00AA}">
      <dgm:prSet/>
      <dgm:spPr/>
      <dgm:t>
        <a:bodyPr/>
        <a:lstStyle/>
        <a:p>
          <a:endParaRPr lang="en-US"/>
        </a:p>
      </dgm:t>
    </dgm:pt>
    <dgm:pt modelId="{59C15115-8840-4FCA-9087-B3A81BDFFF5D}" type="pres">
      <dgm:prSet presAssocID="{613298AC-633C-4819-9C84-030FAE85EAD6}" presName="linear" presStyleCnt="0">
        <dgm:presLayoutVars>
          <dgm:animLvl val="lvl"/>
          <dgm:resizeHandles val="exact"/>
        </dgm:presLayoutVars>
      </dgm:prSet>
      <dgm:spPr/>
    </dgm:pt>
    <dgm:pt modelId="{049973D8-3D73-496A-B929-7CF5D9CACA16}" type="pres">
      <dgm:prSet presAssocID="{97DC4445-A106-4F7E-A8FC-C5B98D8F3197}" presName="parentText" presStyleLbl="node1" presStyleIdx="0" presStyleCnt="3">
        <dgm:presLayoutVars>
          <dgm:chMax val="0"/>
          <dgm:bulletEnabled val="1"/>
        </dgm:presLayoutVars>
      </dgm:prSet>
      <dgm:spPr/>
    </dgm:pt>
    <dgm:pt modelId="{8B134FEF-82D7-485D-B68C-AAD8F57197F7}" type="pres">
      <dgm:prSet presAssocID="{B15B8259-EE5F-4345-933C-F33709E6D376}" presName="spacer" presStyleCnt="0"/>
      <dgm:spPr/>
    </dgm:pt>
    <dgm:pt modelId="{9A20A0C8-9774-452A-AE94-DC52FE1C9C3D}" type="pres">
      <dgm:prSet presAssocID="{3B677A2C-B10B-43F8-BCD4-70D52554B76A}" presName="parentText" presStyleLbl="node1" presStyleIdx="1" presStyleCnt="3">
        <dgm:presLayoutVars>
          <dgm:chMax val="0"/>
          <dgm:bulletEnabled val="1"/>
        </dgm:presLayoutVars>
      </dgm:prSet>
      <dgm:spPr/>
    </dgm:pt>
    <dgm:pt modelId="{DC6C9009-6195-4D1D-B4D7-2E1B93C93715}" type="pres">
      <dgm:prSet presAssocID="{10A3A6CD-A6C0-4D83-97DC-739D56E8D1EC}" presName="spacer" presStyleCnt="0"/>
      <dgm:spPr/>
    </dgm:pt>
    <dgm:pt modelId="{1AA2C813-2197-4C0B-87C0-A7122F426456}" type="pres">
      <dgm:prSet presAssocID="{466001E5-D6E8-43C6-8BB1-7A2C06394B90}" presName="parentText" presStyleLbl="node1" presStyleIdx="2" presStyleCnt="3">
        <dgm:presLayoutVars>
          <dgm:chMax val="0"/>
          <dgm:bulletEnabled val="1"/>
        </dgm:presLayoutVars>
      </dgm:prSet>
      <dgm:spPr/>
    </dgm:pt>
  </dgm:ptLst>
  <dgm:cxnLst>
    <dgm:cxn modelId="{2AE2F33F-DF37-469C-8904-B7965D9D6ABF}" type="presOf" srcId="{613298AC-633C-4819-9C84-030FAE85EAD6}" destId="{59C15115-8840-4FCA-9087-B3A81BDFFF5D}" srcOrd="0" destOrd="0" presId="urn:microsoft.com/office/officeart/2005/8/layout/vList2"/>
    <dgm:cxn modelId="{503A78CD-DD58-4DA4-9084-13F9EFB64F97}" type="presOf" srcId="{3B677A2C-B10B-43F8-BCD4-70D52554B76A}" destId="{9A20A0C8-9774-452A-AE94-DC52FE1C9C3D}" srcOrd="0" destOrd="0" presId="urn:microsoft.com/office/officeart/2005/8/layout/vList2"/>
    <dgm:cxn modelId="{80650EE1-3EEA-4EBC-9DCD-0540C7F0317D}" srcId="{613298AC-633C-4819-9C84-030FAE85EAD6}" destId="{3B677A2C-B10B-43F8-BCD4-70D52554B76A}" srcOrd="1" destOrd="0" parTransId="{F55F6F05-09D9-41E9-B90C-7B0C390169AF}" sibTransId="{10A3A6CD-A6C0-4D83-97DC-739D56E8D1EC}"/>
    <dgm:cxn modelId="{D6BF2C6C-0BC8-4A73-9AD4-6EF2E948CEDA}" type="presOf" srcId="{97DC4445-A106-4F7E-A8FC-C5B98D8F3197}" destId="{049973D8-3D73-496A-B929-7CF5D9CACA16}" srcOrd="0" destOrd="0" presId="urn:microsoft.com/office/officeart/2005/8/layout/vList2"/>
    <dgm:cxn modelId="{07ECB1FB-1BF6-44A4-9DC0-C76D813E7A2B}" srcId="{613298AC-633C-4819-9C84-030FAE85EAD6}" destId="{97DC4445-A106-4F7E-A8FC-C5B98D8F3197}" srcOrd="0" destOrd="0" parTransId="{1DD5415C-F7F9-4B10-84FA-07EA25B9E0B7}" sibTransId="{B15B8259-EE5F-4345-933C-F33709E6D376}"/>
    <dgm:cxn modelId="{B9E50858-4CC1-4C68-848F-BF39B7857309}" type="presOf" srcId="{466001E5-D6E8-43C6-8BB1-7A2C06394B90}" destId="{1AA2C813-2197-4C0B-87C0-A7122F426456}" srcOrd="0" destOrd="0" presId="urn:microsoft.com/office/officeart/2005/8/layout/vList2"/>
    <dgm:cxn modelId="{6D18501A-17EA-46F3-8A78-3306257A00AA}" srcId="{613298AC-633C-4819-9C84-030FAE85EAD6}" destId="{466001E5-D6E8-43C6-8BB1-7A2C06394B90}" srcOrd="2" destOrd="0" parTransId="{672899E9-25B8-497B-B74D-A5CB7280A3D1}" sibTransId="{27594592-2499-4D58-8239-FDE7575A1AAB}"/>
    <dgm:cxn modelId="{EF2EA7AB-549B-43D0-B7D8-422BDF57EDF0}" type="presParOf" srcId="{59C15115-8840-4FCA-9087-B3A81BDFFF5D}" destId="{049973D8-3D73-496A-B929-7CF5D9CACA16}" srcOrd="0" destOrd="0" presId="urn:microsoft.com/office/officeart/2005/8/layout/vList2"/>
    <dgm:cxn modelId="{FC9BEE71-73FE-445E-A1E6-92B10393729B}" type="presParOf" srcId="{59C15115-8840-4FCA-9087-B3A81BDFFF5D}" destId="{8B134FEF-82D7-485D-B68C-AAD8F57197F7}" srcOrd="1" destOrd="0" presId="urn:microsoft.com/office/officeart/2005/8/layout/vList2"/>
    <dgm:cxn modelId="{055FF1CC-5CB9-40FE-82D1-E33D87958693}" type="presParOf" srcId="{59C15115-8840-4FCA-9087-B3A81BDFFF5D}" destId="{9A20A0C8-9774-452A-AE94-DC52FE1C9C3D}" srcOrd="2" destOrd="0" presId="urn:microsoft.com/office/officeart/2005/8/layout/vList2"/>
    <dgm:cxn modelId="{6C356B90-203D-4783-97B0-2E8D5FCF5C1D}" type="presParOf" srcId="{59C15115-8840-4FCA-9087-B3A81BDFFF5D}" destId="{DC6C9009-6195-4D1D-B4D7-2E1B93C93715}" srcOrd="3" destOrd="0" presId="urn:microsoft.com/office/officeart/2005/8/layout/vList2"/>
    <dgm:cxn modelId="{2B6E1DC6-4D6E-4762-A375-4C76C015A3DB}" type="presParOf" srcId="{59C15115-8840-4FCA-9087-B3A81BDFFF5D}" destId="{1AA2C813-2197-4C0B-87C0-A7122F426456}"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1EAC54-4875-4A86-AB58-4215B61DC8BF}" type="doc">
      <dgm:prSet loTypeId="urn:microsoft.com/office/officeart/2005/8/layout/process1" loCatId="process" qsTypeId="urn:microsoft.com/office/officeart/2005/8/quickstyle/simple3" qsCatId="simple" csTypeId="urn:microsoft.com/office/officeart/2005/8/colors/accent1_1" csCatId="accent1"/>
      <dgm:spPr/>
      <dgm:t>
        <a:bodyPr/>
        <a:lstStyle/>
        <a:p>
          <a:endParaRPr lang="en-US"/>
        </a:p>
      </dgm:t>
    </dgm:pt>
    <dgm:pt modelId="{27B9B441-8054-4F99-8959-F63BE93AB16F}">
      <dgm:prSet/>
      <dgm:spPr/>
      <dgm:t>
        <a:bodyPr/>
        <a:lstStyle/>
        <a:p>
          <a:pPr rtl="0"/>
          <a:r>
            <a:rPr lang="kk-KZ" dirty="0" smtClean="0"/>
            <a:t>франчайзингтік қатынастар жүйесі (ФҚЖ) </a:t>
          </a:r>
          <a:endParaRPr lang="en-US" dirty="0"/>
        </a:p>
      </dgm:t>
    </dgm:pt>
    <dgm:pt modelId="{0BBC0F9E-B6B1-471C-BE5C-DEB48647E920}" type="parTrans" cxnId="{38680A9B-2057-4BE6-82A1-CD156449DCDD}">
      <dgm:prSet/>
      <dgm:spPr/>
      <dgm:t>
        <a:bodyPr/>
        <a:lstStyle/>
        <a:p>
          <a:endParaRPr lang="en-US"/>
        </a:p>
      </dgm:t>
    </dgm:pt>
    <dgm:pt modelId="{188DFC0F-E1AF-4373-A7D6-B0CC4F4E6747}" type="sibTrans" cxnId="{38680A9B-2057-4BE6-82A1-CD156449DCDD}">
      <dgm:prSet/>
      <dgm:spPr/>
      <dgm:t>
        <a:bodyPr/>
        <a:lstStyle/>
        <a:p>
          <a:endParaRPr lang="en-US"/>
        </a:p>
      </dgm:t>
    </dgm:pt>
    <dgm:pt modelId="{D425DE0D-E9D6-4D5F-BE87-EFD93C944AD8}">
      <dgm:prSet/>
      <dgm:spPr/>
      <dgm:t>
        <a:bodyPr/>
        <a:lstStyle/>
        <a:p>
          <a:pPr rtl="0"/>
          <a:r>
            <a:rPr lang="kk-KZ" dirty="0" smtClean="0"/>
            <a:t>Бұл кезеңде франчайзинг тамақтандыру саласында дами бастады. Өндірістік және сервистік франчайзинг қалыптаса бастады.</a:t>
          </a:r>
          <a:endParaRPr lang="en-US" dirty="0"/>
        </a:p>
      </dgm:t>
    </dgm:pt>
    <dgm:pt modelId="{A3D9FAA8-2A45-41DC-8E9B-CCA96BCA5F35}" type="parTrans" cxnId="{C69F31EE-2793-4C30-A5B4-74D387CB7350}">
      <dgm:prSet/>
      <dgm:spPr/>
      <dgm:t>
        <a:bodyPr/>
        <a:lstStyle/>
        <a:p>
          <a:endParaRPr lang="en-US"/>
        </a:p>
      </dgm:t>
    </dgm:pt>
    <dgm:pt modelId="{DAB41955-4D9C-45C7-99CA-7B38560E6E1A}" type="sibTrans" cxnId="{C69F31EE-2793-4C30-A5B4-74D387CB7350}">
      <dgm:prSet/>
      <dgm:spPr/>
      <dgm:t>
        <a:bodyPr/>
        <a:lstStyle/>
        <a:p>
          <a:endParaRPr lang="en-US"/>
        </a:p>
      </dgm:t>
    </dgm:pt>
    <dgm:pt modelId="{8C4EEB20-588E-42F6-A570-5A27EC930BC2}" type="pres">
      <dgm:prSet presAssocID="{121EAC54-4875-4A86-AB58-4215B61DC8BF}" presName="Name0" presStyleCnt="0">
        <dgm:presLayoutVars>
          <dgm:dir/>
          <dgm:resizeHandles val="exact"/>
        </dgm:presLayoutVars>
      </dgm:prSet>
      <dgm:spPr/>
    </dgm:pt>
    <dgm:pt modelId="{4CE591A2-F2D8-439D-BCD7-E151DBA8FF1C}" type="pres">
      <dgm:prSet presAssocID="{27B9B441-8054-4F99-8959-F63BE93AB16F}" presName="node" presStyleLbl="node1" presStyleIdx="0" presStyleCnt="2">
        <dgm:presLayoutVars>
          <dgm:bulletEnabled val="1"/>
        </dgm:presLayoutVars>
      </dgm:prSet>
      <dgm:spPr/>
    </dgm:pt>
    <dgm:pt modelId="{A02EA2DE-4894-43C8-BF1E-D25E39E8EBFD}" type="pres">
      <dgm:prSet presAssocID="{188DFC0F-E1AF-4373-A7D6-B0CC4F4E6747}" presName="sibTrans" presStyleLbl="sibTrans2D1" presStyleIdx="0" presStyleCnt="1" custLinFactNeighborX="-459" custLinFactNeighborY="4761"/>
      <dgm:spPr/>
    </dgm:pt>
    <dgm:pt modelId="{F858702E-8399-4CFB-9BC3-76AC118821AC}" type="pres">
      <dgm:prSet presAssocID="{188DFC0F-E1AF-4373-A7D6-B0CC4F4E6747}" presName="connectorText" presStyleLbl="sibTrans2D1" presStyleIdx="0" presStyleCnt="1"/>
      <dgm:spPr/>
    </dgm:pt>
    <dgm:pt modelId="{861ED272-93B4-4ABB-B61C-70970B4BD798}" type="pres">
      <dgm:prSet presAssocID="{D425DE0D-E9D6-4D5F-BE87-EFD93C944AD8}" presName="node" presStyleLbl="node1" presStyleIdx="1" presStyleCnt="2">
        <dgm:presLayoutVars>
          <dgm:bulletEnabled val="1"/>
        </dgm:presLayoutVars>
      </dgm:prSet>
      <dgm:spPr/>
    </dgm:pt>
  </dgm:ptLst>
  <dgm:cxnLst>
    <dgm:cxn modelId="{FF24467D-1FF3-4EBE-82D0-88111F5006DC}" type="presOf" srcId="{D425DE0D-E9D6-4D5F-BE87-EFD93C944AD8}" destId="{861ED272-93B4-4ABB-B61C-70970B4BD798}" srcOrd="0" destOrd="0" presId="urn:microsoft.com/office/officeart/2005/8/layout/process1"/>
    <dgm:cxn modelId="{86D5A0DE-9F46-4BFB-B996-17E6445D67F3}" type="presOf" srcId="{188DFC0F-E1AF-4373-A7D6-B0CC4F4E6747}" destId="{F858702E-8399-4CFB-9BC3-76AC118821AC}" srcOrd="1" destOrd="0" presId="urn:microsoft.com/office/officeart/2005/8/layout/process1"/>
    <dgm:cxn modelId="{C69F31EE-2793-4C30-A5B4-74D387CB7350}" srcId="{121EAC54-4875-4A86-AB58-4215B61DC8BF}" destId="{D425DE0D-E9D6-4D5F-BE87-EFD93C944AD8}" srcOrd="1" destOrd="0" parTransId="{A3D9FAA8-2A45-41DC-8E9B-CCA96BCA5F35}" sibTransId="{DAB41955-4D9C-45C7-99CA-7B38560E6E1A}"/>
    <dgm:cxn modelId="{38680A9B-2057-4BE6-82A1-CD156449DCDD}" srcId="{121EAC54-4875-4A86-AB58-4215B61DC8BF}" destId="{27B9B441-8054-4F99-8959-F63BE93AB16F}" srcOrd="0" destOrd="0" parTransId="{0BBC0F9E-B6B1-471C-BE5C-DEB48647E920}" sibTransId="{188DFC0F-E1AF-4373-A7D6-B0CC4F4E6747}"/>
    <dgm:cxn modelId="{13C55F2D-171B-4F66-ACE2-BF6492F167D4}" type="presOf" srcId="{27B9B441-8054-4F99-8959-F63BE93AB16F}" destId="{4CE591A2-F2D8-439D-BCD7-E151DBA8FF1C}" srcOrd="0" destOrd="0" presId="urn:microsoft.com/office/officeart/2005/8/layout/process1"/>
    <dgm:cxn modelId="{E7EE5ED6-0A98-4FC5-B9FC-42F8834792A0}" type="presOf" srcId="{121EAC54-4875-4A86-AB58-4215B61DC8BF}" destId="{8C4EEB20-588E-42F6-A570-5A27EC930BC2}" srcOrd="0" destOrd="0" presId="urn:microsoft.com/office/officeart/2005/8/layout/process1"/>
    <dgm:cxn modelId="{0160D36B-30CE-4014-B82A-F1C01872E5F6}" type="presOf" srcId="{188DFC0F-E1AF-4373-A7D6-B0CC4F4E6747}" destId="{A02EA2DE-4894-43C8-BF1E-D25E39E8EBFD}" srcOrd="0" destOrd="0" presId="urn:microsoft.com/office/officeart/2005/8/layout/process1"/>
    <dgm:cxn modelId="{12E12AC3-841B-46A8-8F57-83333654FAF5}" type="presParOf" srcId="{8C4EEB20-588E-42F6-A570-5A27EC930BC2}" destId="{4CE591A2-F2D8-439D-BCD7-E151DBA8FF1C}" srcOrd="0" destOrd="0" presId="urn:microsoft.com/office/officeart/2005/8/layout/process1"/>
    <dgm:cxn modelId="{F6AAFAF1-032B-48A3-AC35-CFD4B97ECBA4}" type="presParOf" srcId="{8C4EEB20-588E-42F6-A570-5A27EC930BC2}" destId="{A02EA2DE-4894-43C8-BF1E-D25E39E8EBFD}" srcOrd="1" destOrd="0" presId="urn:microsoft.com/office/officeart/2005/8/layout/process1"/>
    <dgm:cxn modelId="{2E0ADCAB-9855-4D29-A015-AE67FC0312DC}" type="presParOf" srcId="{A02EA2DE-4894-43C8-BF1E-D25E39E8EBFD}" destId="{F858702E-8399-4CFB-9BC3-76AC118821AC}" srcOrd="0" destOrd="0" presId="urn:microsoft.com/office/officeart/2005/8/layout/process1"/>
    <dgm:cxn modelId="{D7304505-3365-42CB-AEB2-EA8B9AE2DDD7}" type="presParOf" srcId="{8C4EEB20-588E-42F6-A570-5A27EC930BC2}" destId="{861ED272-93B4-4ABB-B61C-70970B4BD798}" srcOrd="2"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02C768-A871-4624-AA1F-918DEF7E498B}" type="doc">
      <dgm:prSet loTypeId="urn:microsoft.com/office/officeart/2005/8/layout/process1" loCatId="process" qsTypeId="urn:microsoft.com/office/officeart/2005/8/quickstyle/simple3" qsCatId="simple" csTypeId="urn:microsoft.com/office/officeart/2005/8/colors/accent1_1" csCatId="accent1"/>
      <dgm:spPr/>
      <dgm:t>
        <a:bodyPr/>
        <a:lstStyle/>
        <a:p>
          <a:endParaRPr lang="en-US"/>
        </a:p>
      </dgm:t>
    </dgm:pt>
    <dgm:pt modelId="{E0978356-7DCF-4173-AC99-12A75CD46720}">
      <dgm:prSet/>
      <dgm:spPr/>
      <dgm:t>
        <a:bodyPr/>
        <a:lstStyle/>
        <a:p>
          <a:pPr rtl="0"/>
          <a:r>
            <a:rPr lang="kk-KZ" dirty="0" smtClean="0"/>
            <a:t>1994 жылы Қазақстанның сусындар нарығына америкалық "Coca Cola" компаниясы өз өнімдерімен келді. Компания газдалған сусындарды өндіру және өткізумен айналысады. Нарықтың осы сегиентінде  "Coca Cola" компаниясының үлесі 38%. </a:t>
          </a:r>
          <a:endParaRPr lang="en-US" dirty="0"/>
        </a:p>
      </dgm:t>
    </dgm:pt>
    <dgm:pt modelId="{2A864C90-4B51-471B-A49A-313EDEEDF3E8}" type="parTrans" cxnId="{1384FCD4-DCE4-49E6-9F82-6F0F618DA7B7}">
      <dgm:prSet/>
      <dgm:spPr/>
      <dgm:t>
        <a:bodyPr/>
        <a:lstStyle/>
        <a:p>
          <a:endParaRPr lang="en-US"/>
        </a:p>
      </dgm:t>
    </dgm:pt>
    <dgm:pt modelId="{6C9284B1-503C-421A-866E-80CD2210CD70}" type="sibTrans" cxnId="{1384FCD4-DCE4-49E6-9F82-6F0F618DA7B7}">
      <dgm:prSet/>
      <dgm:spPr/>
      <dgm:t>
        <a:bodyPr/>
        <a:lstStyle/>
        <a:p>
          <a:endParaRPr lang="en-US"/>
        </a:p>
      </dgm:t>
    </dgm:pt>
    <dgm:pt modelId="{E728C8B9-E813-41CC-8051-4224F4D789B3}">
      <dgm:prSet/>
      <dgm:spPr/>
      <dgm:t>
        <a:bodyPr/>
        <a:lstStyle/>
        <a:p>
          <a:pPr rtl="0"/>
          <a:r>
            <a:rPr lang="kk-KZ" dirty="0" smtClean="0"/>
            <a:t>Ал 1995 жылы Алматы қаласында "Алматы Кока Кола Ботлерс" сусындарды құю зауыты ашылды. </a:t>
          </a:r>
          <a:endParaRPr lang="en-US" dirty="0"/>
        </a:p>
      </dgm:t>
    </dgm:pt>
    <dgm:pt modelId="{6E5E0D9A-2A26-45C0-94F9-5C913B76BA52}" type="parTrans" cxnId="{64F9EF60-6229-40BF-BB13-93B0BC22C22B}">
      <dgm:prSet/>
      <dgm:spPr/>
      <dgm:t>
        <a:bodyPr/>
        <a:lstStyle/>
        <a:p>
          <a:endParaRPr lang="en-US"/>
        </a:p>
      </dgm:t>
    </dgm:pt>
    <dgm:pt modelId="{D07171AD-86ED-4C5D-817D-6E03039C0414}" type="sibTrans" cxnId="{64F9EF60-6229-40BF-BB13-93B0BC22C22B}">
      <dgm:prSet/>
      <dgm:spPr/>
      <dgm:t>
        <a:bodyPr/>
        <a:lstStyle/>
        <a:p>
          <a:endParaRPr lang="en-US"/>
        </a:p>
      </dgm:t>
    </dgm:pt>
    <dgm:pt modelId="{DFB7CA4C-A63A-4BD6-BE30-EDCE851475CA}" type="pres">
      <dgm:prSet presAssocID="{DB02C768-A871-4624-AA1F-918DEF7E498B}" presName="Name0" presStyleCnt="0">
        <dgm:presLayoutVars>
          <dgm:dir/>
          <dgm:resizeHandles val="exact"/>
        </dgm:presLayoutVars>
      </dgm:prSet>
      <dgm:spPr/>
    </dgm:pt>
    <dgm:pt modelId="{43BD1E17-CF08-405B-BD81-F344B38602C0}" type="pres">
      <dgm:prSet presAssocID="{E0978356-7DCF-4173-AC99-12A75CD46720}" presName="node" presStyleLbl="node1" presStyleIdx="0" presStyleCnt="2">
        <dgm:presLayoutVars>
          <dgm:bulletEnabled val="1"/>
        </dgm:presLayoutVars>
      </dgm:prSet>
      <dgm:spPr/>
    </dgm:pt>
    <dgm:pt modelId="{2FEF7A18-DFE0-4BDD-834B-0BAB9E1E8590}" type="pres">
      <dgm:prSet presAssocID="{6C9284B1-503C-421A-866E-80CD2210CD70}" presName="sibTrans" presStyleLbl="sibTrans2D1" presStyleIdx="0" presStyleCnt="1"/>
      <dgm:spPr/>
    </dgm:pt>
    <dgm:pt modelId="{65E85D8D-4549-461A-9457-9C5D95EC67C7}" type="pres">
      <dgm:prSet presAssocID="{6C9284B1-503C-421A-866E-80CD2210CD70}" presName="connectorText" presStyleLbl="sibTrans2D1" presStyleIdx="0" presStyleCnt="1"/>
      <dgm:spPr/>
    </dgm:pt>
    <dgm:pt modelId="{39D25641-22B9-4038-9252-558C8BAD993B}" type="pres">
      <dgm:prSet presAssocID="{E728C8B9-E813-41CC-8051-4224F4D789B3}" presName="node" presStyleLbl="node1" presStyleIdx="1" presStyleCnt="2">
        <dgm:presLayoutVars>
          <dgm:bulletEnabled val="1"/>
        </dgm:presLayoutVars>
      </dgm:prSet>
      <dgm:spPr/>
    </dgm:pt>
  </dgm:ptLst>
  <dgm:cxnLst>
    <dgm:cxn modelId="{1384FCD4-DCE4-49E6-9F82-6F0F618DA7B7}" srcId="{DB02C768-A871-4624-AA1F-918DEF7E498B}" destId="{E0978356-7DCF-4173-AC99-12A75CD46720}" srcOrd="0" destOrd="0" parTransId="{2A864C90-4B51-471B-A49A-313EDEEDF3E8}" sibTransId="{6C9284B1-503C-421A-866E-80CD2210CD70}"/>
    <dgm:cxn modelId="{64F9EF60-6229-40BF-BB13-93B0BC22C22B}" srcId="{DB02C768-A871-4624-AA1F-918DEF7E498B}" destId="{E728C8B9-E813-41CC-8051-4224F4D789B3}" srcOrd="1" destOrd="0" parTransId="{6E5E0D9A-2A26-45C0-94F9-5C913B76BA52}" sibTransId="{D07171AD-86ED-4C5D-817D-6E03039C0414}"/>
    <dgm:cxn modelId="{1AD1A229-F183-4115-82A3-C111FF799848}" type="presOf" srcId="{E0978356-7DCF-4173-AC99-12A75CD46720}" destId="{43BD1E17-CF08-405B-BD81-F344B38602C0}" srcOrd="0" destOrd="0" presId="urn:microsoft.com/office/officeart/2005/8/layout/process1"/>
    <dgm:cxn modelId="{D65FE292-F86F-47DF-8CAC-1193759B0596}" type="presOf" srcId="{E728C8B9-E813-41CC-8051-4224F4D789B3}" destId="{39D25641-22B9-4038-9252-558C8BAD993B}" srcOrd="0" destOrd="0" presId="urn:microsoft.com/office/officeart/2005/8/layout/process1"/>
    <dgm:cxn modelId="{8276709F-B046-4B9D-B32E-5B8BA9FA717A}" type="presOf" srcId="{DB02C768-A871-4624-AA1F-918DEF7E498B}" destId="{DFB7CA4C-A63A-4BD6-BE30-EDCE851475CA}" srcOrd="0" destOrd="0" presId="urn:microsoft.com/office/officeart/2005/8/layout/process1"/>
    <dgm:cxn modelId="{5073C2D4-8441-4923-87DC-36DB3FB85882}" type="presOf" srcId="{6C9284B1-503C-421A-866E-80CD2210CD70}" destId="{65E85D8D-4549-461A-9457-9C5D95EC67C7}" srcOrd="1" destOrd="0" presId="urn:microsoft.com/office/officeart/2005/8/layout/process1"/>
    <dgm:cxn modelId="{F456C0F5-4D68-4859-A5C8-CB9F1C3AB41F}" type="presOf" srcId="{6C9284B1-503C-421A-866E-80CD2210CD70}" destId="{2FEF7A18-DFE0-4BDD-834B-0BAB9E1E8590}" srcOrd="0" destOrd="0" presId="urn:microsoft.com/office/officeart/2005/8/layout/process1"/>
    <dgm:cxn modelId="{1613001F-2FAC-477B-8E5C-80B660488CF0}" type="presParOf" srcId="{DFB7CA4C-A63A-4BD6-BE30-EDCE851475CA}" destId="{43BD1E17-CF08-405B-BD81-F344B38602C0}" srcOrd="0" destOrd="0" presId="urn:microsoft.com/office/officeart/2005/8/layout/process1"/>
    <dgm:cxn modelId="{3379044D-0D1B-486E-B4C1-B1AF307D685C}" type="presParOf" srcId="{DFB7CA4C-A63A-4BD6-BE30-EDCE851475CA}" destId="{2FEF7A18-DFE0-4BDD-834B-0BAB9E1E8590}" srcOrd="1" destOrd="0" presId="urn:microsoft.com/office/officeart/2005/8/layout/process1"/>
    <dgm:cxn modelId="{0FD8AE48-0197-4C79-91D4-F3AD91F00C92}" type="presParOf" srcId="{2FEF7A18-DFE0-4BDD-834B-0BAB9E1E8590}" destId="{65E85D8D-4549-461A-9457-9C5D95EC67C7}" srcOrd="0" destOrd="0" presId="urn:microsoft.com/office/officeart/2005/8/layout/process1"/>
    <dgm:cxn modelId="{FE6A73C2-D065-4103-912F-C701BACEB3EB}" type="presParOf" srcId="{DFB7CA4C-A63A-4BD6-BE30-EDCE851475CA}" destId="{39D25641-22B9-4038-9252-558C8BAD993B}" srcOrd="2"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F129EF-A315-4444-B162-2BAD89E600A7}" type="doc">
      <dgm:prSet loTypeId="urn:microsoft.com/office/officeart/2005/8/layout/chart3" loCatId="cycle" qsTypeId="urn:microsoft.com/office/officeart/2005/8/quickstyle/3d3" qsCatId="3D" csTypeId="urn:microsoft.com/office/officeart/2005/8/colors/accent1_2" csCatId="accent1" phldr="1"/>
      <dgm:spPr/>
      <dgm:t>
        <a:bodyPr/>
        <a:lstStyle/>
        <a:p>
          <a:endParaRPr lang="en-US"/>
        </a:p>
      </dgm:t>
    </dgm:pt>
    <dgm:pt modelId="{A85F8FD7-F401-4AF8-8CC7-6A211BB13C10}">
      <dgm:prSet custT="1"/>
      <dgm:spPr/>
      <dgm:t>
        <a:bodyPr/>
        <a:lstStyle/>
        <a:p>
          <a:pPr rtl="0"/>
          <a:r>
            <a:rPr lang="kk-KZ" sz="1400" dirty="0" smtClean="0"/>
            <a:t>Франчайзингтің дамуының осы кезеңінде Қазақстан нарығында мынадай франчайзингтік кәсіпорындар өз қызметін жүзеге асырды:</a:t>
          </a:r>
          <a:endParaRPr lang="en-US" sz="1400" dirty="0"/>
        </a:p>
      </dgm:t>
    </dgm:pt>
    <dgm:pt modelId="{D4CF0263-1A54-4E40-83DE-2E251D3C2D80}" type="parTrans" cxnId="{91FAFF2C-E9C8-4A45-8A4F-FCA45D6E9E64}">
      <dgm:prSet/>
      <dgm:spPr/>
      <dgm:t>
        <a:bodyPr/>
        <a:lstStyle/>
        <a:p>
          <a:endParaRPr lang="en-US"/>
        </a:p>
      </dgm:t>
    </dgm:pt>
    <dgm:pt modelId="{00E7B2F4-BE1E-4A19-9154-1AAE9BB96F9F}" type="sibTrans" cxnId="{91FAFF2C-E9C8-4A45-8A4F-FCA45D6E9E64}">
      <dgm:prSet/>
      <dgm:spPr/>
      <dgm:t>
        <a:bodyPr/>
        <a:lstStyle/>
        <a:p>
          <a:endParaRPr lang="en-US"/>
        </a:p>
      </dgm:t>
    </dgm:pt>
    <dgm:pt modelId="{70C76574-6FB4-4914-8C94-A6AE3845D424}">
      <dgm:prSet custT="1"/>
      <dgm:spPr/>
      <dgm:t>
        <a:bodyPr/>
        <a:lstStyle/>
        <a:p>
          <a:pPr rtl="0"/>
          <a:r>
            <a:rPr lang="kk-KZ" sz="1600" dirty="0" smtClean="0"/>
            <a:t>"</a:t>
          </a:r>
          <a:r>
            <a:rPr lang="kk-KZ" sz="2000" dirty="0" smtClean="0"/>
            <a:t>World Class" - фитнес клуб; </a:t>
          </a:r>
          <a:endParaRPr lang="en-US" sz="1600" dirty="0"/>
        </a:p>
      </dgm:t>
    </dgm:pt>
    <dgm:pt modelId="{5464DBBA-141A-4352-9BA1-1961FC56C6D7}" type="parTrans" cxnId="{742EC6B2-CBC5-428F-87A8-C78CDDB491BB}">
      <dgm:prSet/>
      <dgm:spPr/>
      <dgm:t>
        <a:bodyPr/>
        <a:lstStyle/>
        <a:p>
          <a:endParaRPr lang="en-US"/>
        </a:p>
      </dgm:t>
    </dgm:pt>
    <dgm:pt modelId="{1F55EF41-7C88-4BE1-9E64-93E927BE6116}" type="sibTrans" cxnId="{742EC6B2-CBC5-428F-87A8-C78CDDB491BB}">
      <dgm:prSet/>
      <dgm:spPr/>
      <dgm:t>
        <a:bodyPr/>
        <a:lstStyle/>
        <a:p>
          <a:endParaRPr lang="en-US"/>
        </a:p>
      </dgm:t>
    </dgm:pt>
    <dgm:pt modelId="{832F63F3-F8E8-44E4-ACAB-832ECF02EB4A}">
      <dgm:prSet custT="1"/>
      <dgm:spPr/>
      <dgm:t>
        <a:bodyPr/>
        <a:lstStyle/>
        <a:p>
          <a:pPr rtl="0"/>
          <a:r>
            <a:rPr lang="kk-KZ" sz="1800" dirty="0" smtClean="0"/>
            <a:t>"Scot Holland Estates" - жылжымайтын мүлік, рекрутинг</a:t>
          </a:r>
          <a:endParaRPr lang="en-US" sz="1800" dirty="0"/>
        </a:p>
      </dgm:t>
    </dgm:pt>
    <dgm:pt modelId="{CE005BE7-AF04-4CCD-A7AF-6D67360C2BE2}" type="parTrans" cxnId="{D696E807-A569-4EF1-AF8D-3D45ACC02DBD}">
      <dgm:prSet/>
      <dgm:spPr/>
      <dgm:t>
        <a:bodyPr/>
        <a:lstStyle/>
        <a:p>
          <a:endParaRPr lang="en-US"/>
        </a:p>
      </dgm:t>
    </dgm:pt>
    <dgm:pt modelId="{DD57D92C-5365-4847-A165-0D210902AB9F}" type="sibTrans" cxnId="{D696E807-A569-4EF1-AF8D-3D45ACC02DBD}">
      <dgm:prSet/>
      <dgm:spPr/>
      <dgm:t>
        <a:bodyPr/>
        <a:lstStyle/>
        <a:p>
          <a:endParaRPr lang="en-US"/>
        </a:p>
      </dgm:t>
    </dgm:pt>
    <dgm:pt modelId="{7E4F7C5F-BA00-4CE5-BCAF-81FE002906D5}">
      <dgm:prSet custT="1"/>
      <dgm:spPr/>
      <dgm:t>
        <a:bodyPr/>
        <a:lstStyle/>
        <a:p>
          <a:pPr rtl="0"/>
          <a:r>
            <a:rPr lang="kk-KZ" sz="1800" dirty="0" smtClean="0"/>
            <a:t>"Business Consult" – консалтинг</a:t>
          </a:r>
          <a:endParaRPr lang="en-US" sz="1800" dirty="0"/>
        </a:p>
      </dgm:t>
    </dgm:pt>
    <dgm:pt modelId="{0119E77D-5107-47C9-9D7A-61EA7911282E}" type="parTrans" cxnId="{B47ABC62-C98D-4742-9DBA-3976CAD6F67E}">
      <dgm:prSet/>
      <dgm:spPr/>
      <dgm:t>
        <a:bodyPr/>
        <a:lstStyle/>
        <a:p>
          <a:endParaRPr lang="en-US"/>
        </a:p>
      </dgm:t>
    </dgm:pt>
    <dgm:pt modelId="{6C44ED60-3A32-4974-B80F-7C1E368913DE}" type="sibTrans" cxnId="{B47ABC62-C98D-4742-9DBA-3976CAD6F67E}">
      <dgm:prSet/>
      <dgm:spPr/>
      <dgm:t>
        <a:bodyPr/>
        <a:lstStyle/>
        <a:p>
          <a:endParaRPr lang="en-US"/>
        </a:p>
      </dgm:t>
    </dgm:pt>
    <dgm:pt modelId="{35ED2F38-E3A1-4488-8595-00CAB450A477}">
      <dgm:prSet custT="1"/>
      <dgm:spPr/>
      <dgm:t>
        <a:bodyPr/>
        <a:lstStyle/>
        <a:p>
          <a:pPr rtl="0"/>
          <a:r>
            <a:rPr lang="kk-KZ" sz="2000" dirty="0" smtClean="0"/>
            <a:t>"Баскин 31 Роббинс" – балмұздақ</a:t>
          </a:r>
          <a:endParaRPr lang="en-US" sz="2000" dirty="0"/>
        </a:p>
      </dgm:t>
    </dgm:pt>
    <dgm:pt modelId="{C85938B9-85E3-4CB4-8DFB-949CD2CE1C07}" type="parTrans" cxnId="{E17C8FC7-2624-48BC-BFF0-03BF45E863E4}">
      <dgm:prSet/>
      <dgm:spPr/>
      <dgm:t>
        <a:bodyPr/>
        <a:lstStyle/>
        <a:p>
          <a:endParaRPr lang="en-US"/>
        </a:p>
      </dgm:t>
    </dgm:pt>
    <dgm:pt modelId="{79F85303-BE92-46E3-A4E9-2AC4129E9FD8}" type="sibTrans" cxnId="{E17C8FC7-2624-48BC-BFF0-03BF45E863E4}">
      <dgm:prSet/>
      <dgm:spPr/>
      <dgm:t>
        <a:bodyPr/>
        <a:lstStyle/>
        <a:p>
          <a:endParaRPr lang="en-US"/>
        </a:p>
      </dgm:t>
    </dgm:pt>
    <dgm:pt modelId="{B76245E6-953E-4DCC-B4D9-BFEDDE3FEA3F}">
      <dgm:prSet custT="1"/>
      <dgm:spPr/>
      <dgm:t>
        <a:bodyPr/>
        <a:lstStyle/>
        <a:p>
          <a:pPr rtl="0"/>
          <a:r>
            <a:rPr lang="kk-KZ" sz="900" dirty="0" smtClean="0"/>
            <a:t>"</a:t>
          </a:r>
          <a:r>
            <a:rPr lang="kk-KZ" sz="1600" dirty="0" smtClean="0"/>
            <a:t>Пятерочка" - азық-түлік дүкендерінің желісі; </a:t>
          </a:r>
          <a:endParaRPr lang="en-US" sz="900" dirty="0"/>
        </a:p>
      </dgm:t>
    </dgm:pt>
    <dgm:pt modelId="{B9702D3E-792F-4D2C-A2B9-25C2218F2A27}" type="parTrans" cxnId="{0CEB6549-355C-408C-9016-8F7B1570CE32}">
      <dgm:prSet/>
      <dgm:spPr/>
      <dgm:t>
        <a:bodyPr/>
        <a:lstStyle/>
        <a:p>
          <a:endParaRPr lang="en-US"/>
        </a:p>
      </dgm:t>
    </dgm:pt>
    <dgm:pt modelId="{F57A742D-7C3B-4B4D-A0E0-8CECB08B5D2C}" type="sibTrans" cxnId="{0CEB6549-355C-408C-9016-8F7B1570CE32}">
      <dgm:prSet/>
      <dgm:spPr/>
      <dgm:t>
        <a:bodyPr/>
        <a:lstStyle/>
        <a:p>
          <a:endParaRPr lang="en-US"/>
        </a:p>
      </dgm:t>
    </dgm:pt>
    <dgm:pt modelId="{431B9AF5-B81C-4144-B6BC-10EB0660EDBB}">
      <dgm:prSet custT="1"/>
      <dgm:spPr/>
      <dgm:t>
        <a:bodyPr/>
        <a:lstStyle/>
        <a:p>
          <a:pPr rtl="0"/>
          <a:r>
            <a:rPr lang="kk-KZ" sz="2000" dirty="0" smtClean="0"/>
            <a:t>"MaxMara", "Sela" - киім сату дүкендері; </a:t>
          </a:r>
          <a:endParaRPr lang="en-US" sz="2000" dirty="0"/>
        </a:p>
      </dgm:t>
    </dgm:pt>
    <dgm:pt modelId="{19E08BF6-0E51-410E-8F50-27874ED51B70}" type="parTrans" cxnId="{22D621E1-1A2A-47FA-9F02-6BE5737D941E}">
      <dgm:prSet/>
      <dgm:spPr/>
      <dgm:t>
        <a:bodyPr/>
        <a:lstStyle/>
        <a:p>
          <a:endParaRPr lang="en-US"/>
        </a:p>
      </dgm:t>
    </dgm:pt>
    <dgm:pt modelId="{2EE0BC6D-3BBB-453A-AC87-915628553954}" type="sibTrans" cxnId="{22D621E1-1A2A-47FA-9F02-6BE5737D941E}">
      <dgm:prSet/>
      <dgm:spPr/>
      <dgm:t>
        <a:bodyPr/>
        <a:lstStyle/>
        <a:p>
          <a:endParaRPr lang="en-US"/>
        </a:p>
      </dgm:t>
    </dgm:pt>
    <dgm:pt modelId="{E7929C2D-516B-4735-8F92-508082DD1023}">
      <dgm:prSet/>
      <dgm:spPr/>
    </dgm:pt>
    <dgm:pt modelId="{4ADF2183-9756-490D-9B87-5FBC284282B5}" type="parTrans" cxnId="{D3CE8C97-89BC-4544-8E7C-932A824413A1}">
      <dgm:prSet/>
      <dgm:spPr/>
      <dgm:t>
        <a:bodyPr/>
        <a:lstStyle/>
        <a:p>
          <a:endParaRPr lang="en-US"/>
        </a:p>
      </dgm:t>
    </dgm:pt>
    <dgm:pt modelId="{4A01FCC3-7EAF-4578-83F1-7D472E05A493}" type="sibTrans" cxnId="{D3CE8C97-89BC-4544-8E7C-932A824413A1}">
      <dgm:prSet/>
      <dgm:spPr/>
      <dgm:t>
        <a:bodyPr/>
        <a:lstStyle/>
        <a:p>
          <a:endParaRPr lang="en-US"/>
        </a:p>
      </dgm:t>
    </dgm:pt>
    <dgm:pt modelId="{517C130F-71E8-4F51-856B-9073DF06D84E}">
      <dgm:prSet/>
      <dgm:spPr/>
    </dgm:pt>
    <dgm:pt modelId="{BBE9E5BA-D22A-4253-9367-2F54286DF2E9}" type="parTrans" cxnId="{1DC35AC5-C99A-492B-A373-1EFC77733737}">
      <dgm:prSet/>
      <dgm:spPr/>
      <dgm:t>
        <a:bodyPr/>
        <a:lstStyle/>
        <a:p>
          <a:endParaRPr lang="en-US"/>
        </a:p>
      </dgm:t>
    </dgm:pt>
    <dgm:pt modelId="{5EDC0035-99AC-4651-9C1E-91F7633E51E2}" type="sibTrans" cxnId="{1DC35AC5-C99A-492B-A373-1EFC77733737}">
      <dgm:prSet/>
      <dgm:spPr/>
      <dgm:t>
        <a:bodyPr/>
        <a:lstStyle/>
        <a:p>
          <a:endParaRPr lang="en-US"/>
        </a:p>
      </dgm:t>
    </dgm:pt>
    <dgm:pt modelId="{A693BB51-AD13-451B-831C-35004D047C97}" type="pres">
      <dgm:prSet presAssocID="{00F129EF-A315-4444-B162-2BAD89E600A7}" presName="compositeShape" presStyleCnt="0">
        <dgm:presLayoutVars>
          <dgm:chMax val="7"/>
          <dgm:dir/>
          <dgm:resizeHandles val="exact"/>
        </dgm:presLayoutVars>
      </dgm:prSet>
      <dgm:spPr/>
    </dgm:pt>
    <dgm:pt modelId="{AE47A1DF-0237-45CB-B9A3-0A0A5697617E}" type="pres">
      <dgm:prSet presAssocID="{00F129EF-A315-4444-B162-2BAD89E600A7}" presName="wedge1" presStyleLbl="node1" presStyleIdx="0" presStyleCnt="7" custScaleX="113465" custScaleY="113683" custLinFactNeighborX="-739" custLinFactNeighborY="-2112"/>
      <dgm:spPr/>
    </dgm:pt>
    <dgm:pt modelId="{BDC45504-E3D4-4A48-8B1B-6EF17A3FF1A4}" type="pres">
      <dgm:prSet presAssocID="{00F129EF-A315-4444-B162-2BAD89E600A7}" presName="wedge1Tx" presStyleLbl="node1" presStyleIdx="0" presStyleCnt="7">
        <dgm:presLayoutVars>
          <dgm:chMax val="0"/>
          <dgm:chPref val="0"/>
          <dgm:bulletEnabled val="1"/>
        </dgm:presLayoutVars>
      </dgm:prSet>
      <dgm:spPr/>
    </dgm:pt>
    <dgm:pt modelId="{22581DE9-52E3-4D6A-8D7B-8FC748DE5828}" type="pres">
      <dgm:prSet presAssocID="{00F129EF-A315-4444-B162-2BAD89E600A7}" presName="wedge2" presStyleLbl="node1" presStyleIdx="1" presStyleCnt="7" custScaleX="101259" custScaleY="105248"/>
      <dgm:spPr/>
    </dgm:pt>
    <dgm:pt modelId="{137D0964-60A5-4E78-A7B6-71E12AC24861}" type="pres">
      <dgm:prSet presAssocID="{00F129EF-A315-4444-B162-2BAD89E600A7}" presName="wedge2Tx" presStyleLbl="node1" presStyleIdx="1" presStyleCnt="7">
        <dgm:presLayoutVars>
          <dgm:chMax val="0"/>
          <dgm:chPref val="0"/>
          <dgm:bulletEnabled val="1"/>
        </dgm:presLayoutVars>
      </dgm:prSet>
      <dgm:spPr/>
    </dgm:pt>
    <dgm:pt modelId="{C1226E0B-250F-4D25-A6E9-A0D8456BA55A}" type="pres">
      <dgm:prSet presAssocID="{00F129EF-A315-4444-B162-2BAD89E600A7}" presName="wedge3" presStyleLbl="node1" presStyleIdx="2" presStyleCnt="7" custLinFactNeighborX="347" custLinFactNeighborY="57"/>
      <dgm:spPr/>
    </dgm:pt>
    <dgm:pt modelId="{2B34B989-AA64-4799-ABCE-458F13C75FFF}" type="pres">
      <dgm:prSet presAssocID="{00F129EF-A315-4444-B162-2BAD89E600A7}" presName="wedge3Tx" presStyleLbl="node1" presStyleIdx="2" presStyleCnt="7">
        <dgm:presLayoutVars>
          <dgm:chMax val="0"/>
          <dgm:chPref val="0"/>
          <dgm:bulletEnabled val="1"/>
        </dgm:presLayoutVars>
      </dgm:prSet>
      <dgm:spPr/>
    </dgm:pt>
    <dgm:pt modelId="{C33A9722-B92E-46FD-AD7C-C25177FCB324}" type="pres">
      <dgm:prSet presAssocID="{00F129EF-A315-4444-B162-2BAD89E600A7}" presName="wedge4" presStyleLbl="node1" presStyleIdx="3" presStyleCnt="7"/>
      <dgm:spPr/>
    </dgm:pt>
    <dgm:pt modelId="{98A5B7BC-6E04-47B6-BBB0-8AA6591E5BDB}" type="pres">
      <dgm:prSet presAssocID="{00F129EF-A315-4444-B162-2BAD89E600A7}" presName="wedge4Tx" presStyleLbl="node1" presStyleIdx="3" presStyleCnt="7">
        <dgm:presLayoutVars>
          <dgm:chMax val="0"/>
          <dgm:chPref val="0"/>
          <dgm:bulletEnabled val="1"/>
        </dgm:presLayoutVars>
      </dgm:prSet>
      <dgm:spPr/>
    </dgm:pt>
    <dgm:pt modelId="{E6BEFD22-3529-4EF2-B7E9-9335CA98159E}" type="pres">
      <dgm:prSet presAssocID="{00F129EF-A315-4444-B162-2BAD89E600A7}" presName="wedge5" presStyleLbl="node1" presStyleIdx="4" presStyleCnt="7"/>
      <dgm:spPr/>
    </dgm:pt>
    <dgm:pt modelId="{8F659E63-5C24-477E-B118-FB1B6F5E67DC}" type="pres">
      <dgm:prSet presAssocID="{00F129EF-A315-4444-B162-2BAD89E600A7}" presName="wedge5Tx" presStyleLbl="node1" presStyleIdx="4" presStyleCnt="7">
        <dgm:presLayoutVars>
          <dgm:chMax val="0"/>
          <dgm:chPref val="0"/>
          <dgm:bulletEnabled val="1"/>
        </dgm:presLayoutVars>
      </dgm:prSet>
      <dgm:spPr/>
    </dgm:pt>
    <dgm:pt modelId="{820A5A87-A1E4-454B-94C8-D48EC8871475}" type="pres">
      <dgm:prSet presAssocID="{00F129EF-A315-4444-B162-2BAD89E600A7}" presName="wedge6" presStyleLbl="node1" presStyleIdx="5" presStyleCnt="7"/>
      <dgm:spPr/>
    </dgm:pt>
    <dgm:pt modelId="{643B33C9-3738-4340-B0D2-DF09D15E0C4F}" type="pres">
      <dgm:prSet presAssocID="{00F129EF-A315-4444-B162-2BAD89E600A7}" presName="wedge6Tx" presStyleLbl="node1" presStyleIdx="5" presStyleCnt="7">
        <dgm:presLayoutVars>
          <dgm:chMax val="0"/>
          <dgm:chPref val="0"/>
          <dgm:bulletEnabled val="1"/>
        </dgm:presLayoutVars>
      </dgm:prSet>
      <dgm:spPr/>
    </dgm:pt>
    <dgm:pt modelId="{D0D65855-C01E-4DCD-83F2-8670C1425EFF}" type="pres">
      <dgm:prSet presAssocID="{00F129EF-A315-4444-B162-2BAD89E600A7}" presName="wedge7" presStyleLbl="node1" presStyleIdx="6" presStyleCnt="7"/>
      <dgm:spPr/>
    </dgm:pt>
    <dgm:pt modelId="{107CCBC7-4D5A-4B28-B037-8F74988927BC}" type="pres">
      <dgm:prSet presAssocID="{00F129EF-A315-4444-B162-2BAD89E600A7}" presName="wedge7Tx" presStyleLbl="node1" presStyleIdx="6" presStyleCnt="7">
        <dgm:presLayoutVars>
          <dgm:chMax val="0"/>
          <dgm:chPref val="0"/>
          <dgm:bulletEnabled val="1"/>
        </dgm:presLayoutVars>
      </dgm:prSet>
      <dgm:spPr/>
    </dgm:pt>
  </dgm:ptLst>
  <dgm:cxnLst>
    <dgm:cxn modelId="{3D32553D-38DD-4B96-AD7D-C6D1E41018C9}" type="presOf" srcId="{832F63F3-F8E8-44E4-ACAB-832ECF02EB4A}" destId="{C1226E0B-250F-4D25-A6E9-A0D8456BA55A}" srcOrd="0" destOrd="0" presId="urn:microsoft.com/office/officeart/2005/8/layout/chart3"/>
    <dgm:cxn modelId="{D396E162-2AFB-45B4-A37D-E5B8A75EA29E}" type="presOf" srcId="{431B9AF5-B81C-4144-B6BC-10EB0660EDBB}" destId="{107CCBC7-4D5A-4B28-B037-8F74988927BC}" srcOrd="1" destOrd="0" presId="urn:microsoft.com/office/officeart/2005/8/layout/chart3"/>
    <dgm:cxn modelId="{264C1C2B-1237-4F31-95CC-EEA69F65E0E9}" type="presOf" srcId="{7E4F7C5F-BA00-4CE5-BCAF-81FE002906D5}" destId="{C33A9722-B92E-46FD-AD7C-C25177FCB324}" srcOrd="0" destOrd="0" presId="urn:microsoft.com/office/officeart/2005/8/layout/chart3"/>
    <dgm:cxn modelId="{E17C8FC7-2624-48BC-BFF0-03BF45E863E4}" srcId="{00F129EF-A315-4444-B162-2BAD89E600A7}" destId="{35ED2F38-E3A1-4488-8595-00CAB450A477}" srcOrd="4" destOrd="0" parTransId="{C85938B9-85E3-4CB4-8DFB-949CD2CE1C07}" sibTransId="{79F85303-BE92-46E3-A4E9-2AC4129E9FD8}"/>
    <dgm:cxn modelId="{0CEB6549-355C-408C-9016-8F7B1570CE32}" srcId="{00F129EF-A315-4444-B162-2BAD89E600A7}" destId="{B76245E6-953E-4DCC-B4D9-BFEDDE3FEA3F}" srcOrd="5" destOrd="0" parTransId="{B9702D3E-792F-4D2C-A2B9-25C2218F2A27}" sibTransId="{F57A742D-7C3B-4B4D-A0E0-8CECB08B5D2C}"/>
    <dgm:cxn modelId="{D5F289F7-CB3B-40CB-99F2-A7B3E78EDEA1}" type="presOf" srcId="{A85F8FD7-F401-4AF8-8CC7-6A211BB13C10}" destId="{AE47A1DF-0237-45CB-B9A3-0A0A5697617E}" srcOrd="0" destOrd="0" presId="urn:microsoft.com/office/officeart/2005/8/layout/chart3"/>
    <dgm:cxn modelId="{1DC35AC5-C99A-492B-A373-1EFC77733737}" srcId="{00F129EF-A315-4444-B162-2BAD89E600A7}" destId="{517C130F-71E8-4F51-856B-9073DF06D84E}" srcOrd="8" destOrd="0" parTransId="{BBE9E5BA-D22A-4253-9367-2F54286DF2E9}" sibTransId="{5EDC0035-99AC-4651-9C1E-91F7633E51E2}"/>
    <dgm:cxn modelId="{D696E807-A569-4EF1-AF8D-3D45ACC02DBD}" srcId="{00F129EF-A315-4444-B162-2BAD89E600A7}" destId="{832F63F3-F8E8-44E4-ACAB-832ECF02EB4A}" srcOrd="2" destOrd="0" parTransId="{CE005BE7-AF04-4CCD-A7AF-6D67360C2BE2}" sibTransId="{DD57D92C-5365-4847-A165-0D210902AB9F}"/>
    <dgm:cxn modelId="{88633E30-8515-4365-BA01-9BA094256712}" type="presOf" srcId="{70C76574-6FB4-4914-8C94-A6AE3845D424}" destId="{22581DE9-52E3-4D6A-8D7B-8FC748DE5828}" srcOrd="0" destOrd="0" presId="urn:microsoft.com/office/officeart/2005/8/layout/chart3"/>
    <dgm:cxn modelId="{85A98A13-5153-41C9-B92A-05E72A318114}" type="presOf" srcId="{35ED2F38-E3A1-4488-8595-00CAB450A477}" destId="{E6BEFD22-3529-4EF2-B7E9-9335CA98159E}" srcOrd="0" destOrd="0" presId="urn:microsoft.com/office/officeart/2005/8/layout/chart3"/>
    <dgm:cxn modelId="{B47ABC62-C98D-4742-9DBA-3976CAD6F67E}" srcId="{00F129EF-A315-4444-B162-2BAD89E600A7}" destId="{7E4F7C5F-BA00-4CE5-BCAF-81FE002906D5}" srcOrd="3" destOrd="0" parTransId="{0119E77D-5107-47C9-9D7A-61EA7911282E}" sibTransId="{6C44ED60-3A32-4974-B80F-7C1E368913DE}"/>
    <dgm:cxn modelId="{BCB75C3D-A255-4D1B-836D-393436BFDAAF}" type="presOf" srcId="{A85F8FD7-F401-4AF8-8CC7-6A211BB13C10}" destId="{BDC45504-E3D4-4A48-8B1B-6EF17A3FF1A4}" srcOrd="1" destOrd="0" presId="urn:microsoft.com/office/officeart/2005/8/layout/chart3"/>
    <dgm:cxn modelId="{A7531DDD-E5DD-437E-BDB7-0AE81BF1CFCF}" type="presOf" srcId="{431B9AF5-B81C-4144-B6BC-10EB0660EDBB}" destId="{D0D65855-C01E-4DCD-83F2-8670C1425EFF}" srcOrd="0" destOrd="0" presId="urn:microsoft.com/office/officeart/2005/8/layout/chart3"/>
    <dgm:cxn modelId="{5207E2A2-1EA3-4129-9288-56CDCEF00846}" type="presOf" srcId="{B76245E6-953E-4DCC-B4D9-BFEDDE3FEA3F}" destId="{643B33C9-3738-4340-B0D2-DF09D15E0C4F}" srcOrd="1" destOrd="0" presId="urn:microsoft.com/office/officeart/2005/8/layout/chart3"/>
    <dgm:cxn modelId="{D3CE8C97-89BC-4544-8E7C-932A824413A1}" srcId="{00F129EF-A315-4444-B162-2BAD89E600A7}" destId="{E7929C2D-516B-4735-8F92-508082DD1023}" srcOrd="7" destOrd="0" parTransId="{4ADF2183-9756-490D-9B87-5FBC284282B5}" sibTransId="{4A01FCC3-7EAF-4578-83F1-7D472E05A493}"/>
    <dgm:cxn modelId="{5CB9A38F-E159-4024-BBFC-9FF7153C8972}" type="presOf" srcId="{35ED2F38-E3A1-4488-8595-00CAB450A477}" destId="{8F659E63-5C24-477E-B118-FB1B6F5E67DC}" srcOrd="1" destOrd="0" presId="urn:microsoft.com/office/officeart/2005/8/layout/chart3"/>
    <dgm:cxn modelId="{69095556-C77B-40D6-A1E9-59482867DD3E}" type="presOf" srcId="{B76245E6-953E-4DCC-B4D9-BFEDDE3FEA3F}" destId="{820A5A87-A1E4-454B-94C8-D48EC8871475}" srcOrd="0" destOrd="0" presId="urn:microsoft.com/office/officeart/2005/8/layout/chart3"/>
    <dgm:cxn modelId="{13261CE7-4924-4F8E-BB7D-DF4F732BFD82}" type="presOf" srcId="{832F63F3-F8E8-44E4-ACAB-832ECF02EB4A}" destId="{2B34B989-AA64-4799-ABCE-458F13C75FFF}" srcOrd="1" destOrd="0" presId="urn:microsoft.com/office/officeart/2005/8/layout/chart3"/>
    <dgm:cxn modelId="{91FAFF2C-E9C8-4A45-8A4F-FCA45D6E9E64}" srcId="{00F129EF-A315-4444-B162-2BAD89E600A7}" destId="{A85F8FD7-F401-4AF8-8CC7-6A211BB13C10}" srcOrd="0" destOrd="0" parTransId="{D4CF0263-1A54-4E40-83DE-2E251D3C2D80}" sibTransId="{00E7B2F4-BE1E-4A19-9154-1AAE9BB96F9F}"/>
    <dgm:cxn modelId="{742EC6B2-CBC5-428F-87A8-C78CDDB491BB}" srcId="{00F129EF-A315-4444-B162-2BAD89E600A7}" destId="{70C76574-6FB4-4914-8C94-A6AE3845D424}" srcOrd="1" destOrd="0" parTransId="{5464DBBA-141A-4352-9BA1-1961FC56C6D7}" sibTransId="{1F55EF41-7C88-4BE1-9E64-93E927BE6116}"/>
    <dgm:cxn modelId="{20E5748B-715C-4621-8064-E5C74EFFDAB9}" type="presOf" srcId="{70C76574-6FB4-4914-8C94-A6AE3845D424}" destId="{137D0964-60A5-4E78-A7B6-71E12AC24861}" srcOrd="1" destOrd="0" presId="urn:microsoft.com/office/officeart/2005/8/layout/chart3"/>
    <dgm:cxn modelId="{22D621E1-1A2A-47FA-9F02-6BE5737D941E}" srcId="{00F129EF-A315-4444-B162-2BAD89E600A7}" destId="{431B9AF5-B81C-4144-B6BC-10EB0660EDBB}" srcOrd="6" destOrd="0" parTransId="{19E08BF6-0E51-410E-8F50-27874ED51B70}" sibTransId="{2EE0BC6D-3BBB-453A-AC87-915628553954}"/>
    <dgm:cxn modelId="{3B53FEC3-55D5-4CCD-89A9-1617245AD6AE}" type="presOf" srcId="{00F129EF-A315-4444-B162-2BAD89E600A7}" destId="{A693BB51-AD13-451B-831C-35004D047C97}" srcOrd="0" destOrd="0" presId="urn:microsoft.com/office/officeart/2005/8/layout/chart3"/>
    <dgm:cxn modelId="{4D58DBF1-45CB-4D07-BEE6-13F850405CF2}" type="presOf" srcId="{7E4F7C5F-BA00-4CE5-BCAF-81FE002906D5}" destId="{98A5B7BC-6E04-47B6-BBB0-8AA6591E5BDB}" srcOrd="1" destOrd="0" presId="urn:microsoft.com/office/officeart/2005/8/layout/chart3"/>
    <dgm:cxn modelId="{DCF8C31E-4E98-41B2-A3E1-F43067CD9BBE}" type="presParOf" srcId="{A693BB51-AD13-451B-831C-35004D047C97}" destId="{AE47A1DF-0237-45CB-B9A3-0A0A5697617E}" srcOrd="0" destOrd="0" presId="urn:microsoft.com/office/officeart/2005/8/layout/chart3"/>
    <dgm:cxn modelId="{140EA9C7-DA68-48EC-B7F9-849922B27389}" type="presParOf" srcId="{A693BB51-AD13-451B-831C-35004D047C97}" destId="{BDC45504-E3D4-4A48-8B1B-6EF17A3FF1A4}" srcOrd="1" destOrd="0" presId="urn:microsoft.com/office/officeart/2005/8/layout/chart3"/>
    <dgm:cxn modelId="{CFF53574-2FA6-4D13-9DB0-6A88A8FA38C4}" type="presParOf" srcId="{A693BB51-AD13-451B-831C-35004D047C97}" destId="{22581DE9-52E3-4D6A-8D7B-8FC748DE5828}" srcOrd="2" destOrd="0" presId="urn:microsoft.com/office/officeart/2005/8/layout/chart3"/>
    <dgm:cxn modelId="{9E59621C-60FF-4581-9686-ED9E439C3F4C}" type="presParOf" srcId="{A693BB51-AD13-451B-831C-35004D047C97}" destId="{137D0964-60A5-4E78-A7B6-71E12AC24861}" srcOrd="3" destOrd="0" presId="urn:microsoft.com/office/officeart/2005/8/layout/chart3"/>
    <dgm:cxn modelId="{25366456-B471-4A3E-9BFC-2FDEE1F2BC9B}" type="presParOf" srcId="{A693BB51-AD13-451B-831C-35004D047C97}" destId="{C1226E0B-250F-4D25-A6E9-A0D8456BA55A}" srcOrd="4" destOrd="0" presId="urn:microsoft.com/office/officeart/2005/8/layout/chart3"/>
    <dgm:cxn modelId="{BFA3761C-7811-441F-BE2B-790F48CBB8CE}" type="presParOf" srcId="{A693BB51-AD13-451B-831C-35004D047C97}" destId="{2B34B989-AA64-4799-ABCE-458F13C75FFF}" srcOrd="5" destOrd="0" presId="urn:microsoft.com/office/officeart/2005/8/layout/chart3"/>
    <dgm:cxn modelId="{FEFBBC05-3AE3-4AAF-AE05-3B8A02E607D4}" type="presParOf" srcId="{A693BB51-AD13-451B-831C-35004D047C97}" destId="{C33A9722-B92E-46FD-AD7C-C25177FCB324}" srcOrd="6" destOrd="0" presId="urn:microsoft.com/office/officeart/2005/8/layout/chart3"/>
    <dgm:cxn modelId="{FB90DD48-E02E-48A7-AA1F-5A0F5C3B6BBE}" type="presParOf" srcId="{A693BB51-AD13-451B-831C-35004D047C97}" destId="{98A5B7BC-6E04-47B6-BBB0-8AA6591E5BDB}" srcOrd="7" destOrd="0" presId="urn:microsoft.com/office/officeart/2005/8/layout/chart3"/>
    <dgm:cxn modelId="{829A62CF-178D-4825-97EA-40FC574415BB}" type="presParOf" srcId="{A693BB51-AD13-451B-831C-35004D047C97}" destId="{E6BEFD22-3529-4EF2-B7E9-9335CA98159E}" srcOrd="8" destOrd="0" presId="urn:microsoft.com/office/officeart/2005/8/layout/chart3"/>
    <dgm:cxn modelId="{14AA76BF-9689-4437-B138-DDF44CC8071F}" type="presParOf" srcId="{A693BB51-AD13-451B-831C-35004D047C97}" destId="{8F659E63-5C24-477E-B118-FB1B6F5E67DC}" srcOrd="9" destOrd="0" presId="urn:microsoft.com/office/officeart/2005/8/layout/chart3"/>
    <dgm:cxn modelId="{BDB7BF55-87DB-42A4-98AC-580323E8B137}" type="presParOf" srcId="{A693BB51-AD13-451B-831C-35004D047C97}" destId="{820A5A87-A1E4-454B-94C8-D48EC8871475}" srcOrd="10" destOrd="0" presId="urn:microsoft.com/office/officeart/2005/8/layout/chart3"/>
    <dgm:cxn modelId="{FAD94F61-9722-4016-962C-ADF19F1C5BD1}" type="presParOf" srcId="{A693BB51-AD13-451B-831C-35004D047C97}" destId="{643B33C9-3738-4340-B0D2-DF09D15E0C4F}" srcOrd="11" destOrd="0" presId="urn:microsoft.com/office/officeart/2005/8/layout/chart3"/>
    <dgm:cxn modelId="{41F0E507-C354-42B1-9842-AF21C6C3312A}" type="presParOf" srcId="{A693BB51-AD13-451B-831C-35004D047C97}" destId="{D0D65855-C01E-4DCD-83F2-8670C1425EFF}" srcOrd="12" destOrd="0" presId="urn:microsoft.com/office/officeart/2005/8/layout/chart3"/>
    <dgm:cxn modelId="{340A7CC0-C4A6-4096-B021-35206B89072B}" type="presParOf" srcId="{A693BB51-AD13-451B-831C-35004D047C97}" destId="{107CCBC7-4D5A-4B28-B037-8F74988927BC}" srcOrd="13" destOrd="0" presId="urn:microsoft.com/office/officeart/2005/8/layout/chart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70A6456-8F79-4482-9550-C0F1AC68743E}"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en-US"/>
        </a:p>
      </dgm:t>
    </dgm:pt>
    <dgm:pt modelId="{90FA86E2-2DB8-4EA4-9558-4AC61A5879A2}">
      <dgm:prSet/>
      <dgm:spPr/>
      <dgm:t>
        <a:bodyPr/>
        <a:lstStyle/>
        <a:p>
          <a:pPr rtl="0"/>
          <a:r>
            <a:rPr lang="kk-KZ" dirty="0" smtClean="0"/>
            <a:t>-көтерме сауда кәсіпорындары мен индустриялық кәсіпорындар арасында;</a:t>
          </a:r>
          <a:endParaRPr lang="en-US" dirty="0"/>
        </a:p>
      </dgm:t>
    </dgm:pt>
    <dgm:pt modelId="{43E370BF-3FED-4AEE-9DED-7CB9E6201AF4}" type="parTrans" cxnId="{6B67BAF2-2BF9-486F-8E3C-E97645605C1A}">
      <dgm:prSet/>
      <dgm:spPr/>
      <dgm:t>
        <a:bodyPr/>
        <a:lstStyle/>
        <a:p>
          <a:endParaRPr lang="en-US"/>
        </a:p>
      </dgm:t>
    </dgm:pt>
    <dgm:pt modelId="{EEF5EE2A-36CF-4134-98BC-51B22D12826A}" type="sibTrans" cxnId="{6B67BAF2-2BF9-486F-8E3C-E97645605C1A}">
      <dgm:prSet/>
      <dgm:spPr/>
      <dgm:t>
        <a:bodyPr/>
        <a:lstStyle/>
        <a:p>
          <a:endParaRPr lang="en-US"/>
        </a:p>
      </dgm:t>
    </dgm:pt>
    <dgm:pt modelId="{422EE840-9FE6-46F8-970A-6B89350C6D0C}">
      <dgm:prSet/>
      <dgm:spPr/>
      <dgm:t>
        <a:bodyPr/>
        <a:lstStyle/>
        <a:p>
          <a:pPr rtl="0"/>
          <a:r>
            <a:rPr lang="kk-KZ" dirty="0" smtClean="0"/>
            <a:t>-бөлшек сауда кәсіпорындар мен өндірушілер арасында;</a:t>
          </a:r>
          <a:endParaRPr lang="en-US" dirty="0"/>
        </a:p>
      </dgm:t>
    </dgm:pt>
    <dgm:pt modelId="{AFD5496E-2858-46DB-8E3F-66CF6E474D55}" type="parTrans" cxnId="{05B12A30-F44A-427B-8596-C0DAE5A5D2BE}">
      <dgm:prSet/>
      <dgm:spPr/>
      <dgm:t>
        <a:bodyPr/>
        <a:lstStyle/>
        <a:p>
          <a:endParaRPr lang="en-US"/>
        </a:p>
      </dgm:t>
    </dgm:pt>
    <dgm:pt modelId="{6FD18524-EC30-4B01-9798-22BB79627FB7}" type="sibTrans" cxnId="{05B12A30-F44A-427B-8596-C0DAE5A5D2BE}">
      <dgm:prSet/>
      <dgm:spPr/>
      <dgm:t>
        <a:bodyPr/>
        <a:lstStyle/>
        <a:p>
          <a:endParaRPr lang="en-US"/>
        </a:p>
      </dgm:t>
    </dgm:pt>
    <dgm:pt modelId="{089DBABA-AEB9-45BD-AFB0-6BEE411CD51F}">
      <dgm:prSet/>
      <dgm:spPr/>
      <dgm:t>
        <a:bodyPr/>
        <a:lstStyle/>
        <a:p>
          <a:pPr rtl="0"/>
          <a:r>
            <a:rPr lang="kk-KZ" dirty="0" smtClean="0"/>
            <a:t>-көтерме және бөлшек саудагерлер арасында.</a:t>
          </a:r>
          <a:endParaRPr lang="en-US" dirty="0"/>
        </a:p>
      </dgm:t>
    </dgm:pt>
    <dgm:pt modelId="{4EDBA404-4E6B-4D74-AC20-1421FDA33516}" type="parTrans" cxnId="{CDBAAFA3-4667-4F85-AC39-B28A8B25D4A5}">
      <dgm:prSet/>
      <dgm:spPr/>
      <dgm:t>
        <a:bodyPr/>
        <a:lstStyle/>
        <a:p>
          <a:endParaRPr lang="en-US"/>
        </a:p>
      </dgm:t>
    </dgm:pt>
    <dgm:pt modelId="{529CF8DD-84D0-441F-87D8-3B5307F35436}" type="sibTrans" cxnId="{CDBAAFA3-4667-4F85-AC39-B28A8B25D4A5}">
      <dgm:prSet/>
      <dgm:spPr/>
      <dgm:t>
        <a:bodyPr/>
        <a:lstStyle/>
        <a:p>
          <a:endParaRPr lang="en-US"/>
        </a:p>
      </dgm:t>
    </dgm:pt>
    <dgm:pt modelId="{37FAA583-4C1C-472D-B042-FFC88641863D}" type="pres">
      <dgm:prSet presAssocID="{770A6456-8F79-4482-9550-C0F1AC68743E}" presName="linear" presStyleCnt="0">
        <dgm:presLayoutVars>
          <dgm:animLvl val="lvl"/>
          <dgm:resizeHandles val="exact"/>
        </dgm:presLayoutVars>
      </dgm:prSet>
      <dgm:spPr/>
    </dgm:pt>
    <dgm:pt modelId="{D1BE6A20-FD9C-483A-96DD-E5B4AF27B33C}" type="pres">
      <dgm:prSet presAssocID="{90FA86E2-2DB8-4EA4-9558-4AC61A5879A2}" presName="parentText" presStyleLbl="node1" presStyleIdx="0" presStyleCnt="3">
        <dgm:presLayoutVars>
          <dgm:chMax val="0"/>
          <dgm:bulletEnabled val="1"/>
        </dgm:presLayoutVars>
      </dgm:prSet>
      <dgm:spPr/>
    </dgm:pt>
    <dgm:pt modelId="{97A39685-44F2-4F8F-8477-C05BABE76B77}" type="pres">
      <dgm:prSet presAssocID="{EEF5EE2A-36CF-4134-98BC-51B22D12826A}" presName="spacer" presStyleCnt="0"/>
      <dgm:spPr/>
    </dgm:pt>
    <dgm:pt modelId="{A0CDAE86-108F-40F6-9FF4-6F93E5856289}" type="pres">
      <dgm:prSet presAssocID="{422EE840-9FE6-46F8-970A-6B89350C6D0C}" presName="parentText" presStyleLbl="node1" presStyleIdx="1" presStyleCnt="3">
        <dgm:presLayoutVars>
          <dgm:chMax val="0"/>
          <dgm:bulletEnabled val="1"/>
        </dgm:presLayoutVars>
      </dgm:prSet>
      <dgm:spPr/>
    </dgm:pt>
    <dgm:pt modelId="{C12630D4-DBC3-455C-A50B-E0D6E1B0B7DA}" type="pres">
      <dgm:prSet presAssocID="{6FD18524-EC30-4B01-9798-22BB79627FB7}" presName="spacer" presStyleCnt="0"/>
      <dgm:spPr/>
    </dgm:pt>
    <dgm:pt modelId="{8C430C59-25BC-42B9-BF95-7A0BBEC83E34}" type="pres">
      <dgm:prSet presAssocID="{089DBABA-AEB9-45BD-AFB0-6BEE411CD51F}" presName="parentText" presStyleLbl="node1" presStyleIdx="2" presStyleCnt="3">
        <dgm:presLayoutVars>
          <dgm:chMax val="0"/>
          <dgm:bulletEnabled val="1"/>
        </dgm:presLayoutVars>
      </dgm:prSet>
      <dgm:spPr/>
    </dgm:pt>
  </dgm:ptLst>
  <dgm:cxnLst>
    <dgm:cxn modelId="{CE0025AB-A7B9-4F6C-AB9E-53E77B9FCD01}" type="presOf" srcId="{422EE840-9FE6-46F8-970A-6B89350C6D0C}" destId="{A0CDAE86-108F-40F6-9FF4-6F93E5856289}" srcOrd="0" destOrd="0" presId="urn:microsoft.com/office/officeart/2005/8/layout/vList2"/>
    <dgm:cxn modelId="{11154154-FF5F-4A2C-939B-4709F4C28631}" type="presOf" srcId="{770A6456-8F79-4482-9550-C0F1AC68743E}" destId="{37FAA583-4C1C-472D-B042-FFC88641863D}" srcOrd="0" destOrd="0" presId="urn:microsoft.com/office/officeart/2005/8/layout/vList2"/>
    <dgm:cxn modelId="{CDBAAFA3-4667-4F85-AC39-B28A8B25D4A5}" srcId="{770A6456-8F79-4482-9550-C0F1AC68743E}" destId="{089DBABA-AEB9-45BD-AFB0-6BEE411CD51F}" srcOrd="2" destOrd="0" parTransId="{4EDBA404-4E6B-4D74-AC20-1421FDA33516}" sibTransId="{529CF8DD-84D0-441F-87D8-3B5307F35436}"/>
    <dgm:cxn modelId="{3EE4D3E4-A8FD-4F5D-96A3-E6F689E6808A}" type="presOf" srcId="{089DBABA-AEB9-45BD-AFB0-6BEE411CD51F}" destId="{8C430C59-25BC-42B9-BF95-7A0BBEC83E34}" srcOrd="0" destOrd="0" presId="urn:microsoft.com/office/officeart/2005/8/layout/vList2"/>
    <dgm:cxn modelId="{05B12A30-F44A-427B-8596-C0DAE5A5D2BE}" srcId="{770A6456-8F79-4482-9550-C0F1AC68743E}" destId="{422EE840-9FE6-46F8-970A-6B89350C6D0C}" srcOrd="1" destOrd="0" parTransId="{AFD5496E-2858-46DB-8E3F-66CF6E474D55}" sibTransId="{6FD18524-EC30-4B01-9798-22BB79627FB7}"/>
    <dgm:cxn modelId="{6B67BAF2-2BF9-486F-8E3C-E97645605C1A}" srcId="{770A6456-8F79-4482-9550-C0F1AC68743E}" destId="{90FA86E2-2DB8-4EA4-9558-4AC61A5879A2}" srcOrd="0" destOrd="0" parTransId="{43E370BF-3FED-4AEE-9DED-7CB9E6201AF4}" sibTransId="{EEF5EE2A-36CF-4134-98BC-51B22D12826A}"/>
    <dgm:cxn modelId="{6E61CA91-B2C0-4C74-8934-902EBE1D1AA2}" type="presOf" srcId="{90FA86E2-2DB8-4EA4-9558-4AC61A5879A2}" destId="{D1BE6A20-FD9C-483A-96DD-E5B4AF27B33C}" srcOrd="0" destOrd="0" presId="urn:microsoft.com/office/officeart/2005/8/layout/vList2"/>
    <dgm:cxn modelId="{C6B4BBB3-2256-46B5-AE48-82912510EECD}" type="presParOf" srcId="{37FAA583-4C1C-472D-B042-FFC88641863D}" destId="{D1BE6A20-FD9C-483A-96DD-E5B4AF27B33C}" srcOrd="0" destOrd="0" presId="urn:microsoft.com/office/officeart/2005/8/layout/vList2"/>
    <dgm:cxn modelId="{A43267CD-D098-4A47-AA70-D28C2D8C4844}" type="presParOf" srcId="{37FAA583-4C1C-472D-B042-FFC88641863D}" destId="{97A39685-44F2-4F8F-8477-C05BABE76B77}" srcOrd="1" destOrd="0" presId="urn:microsoft.com/office/officeart/2005/8/layout/vList2"/>
    <dgm:cxn modelId="{8C27ECD7-AF3C-4BB0-BC4C-3F900A50A661}" type="presParOf" srcId="{37FAA583-4C1C-472D-B042-FFC88641863D}" destId="{A0CDAE86-108F-40F6-9FF4-6F93E5856289}" srcOrd="2" destOrd="0" presId="urn:microsoft.com/office/officeart/2005/8/layout/vList2"/>
    <dgm:cxn modelId="{0AB3DBF1-5CF0-4074-9489-CD3C0E488DA3}" type="presParOf" srcId="{37FAA583-4C1C-472D-B042-FFC88641863D}" destId="{C12630D4-DBC3-455C-A50B-E0D6E1B0B7DA}" srcOrd="3" destOrd="0" presId="urn:microsoft.com/office/officeart/2005/8/layout/vList2"/>
    <dgm:cxn modelId="{5DBF87C6-3FD8-4733-AE57-29852C2C16CB}" type="presParOf" srcId="{37FAA583-4C1C-472D-B042-FFC88641863D}" destId="{8C430C59-25BC-42B9-BF95-7A0BBEC83E34}"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FA2AA30-68FB-4FB3-9998-76ED45A43F5F}" type="doc">
      <dgm:prSet loTypeId="urn:microsoft.com/office/officeart/2005/8/layout/vList2" loCatId="list" qsTypeId="urn:microsoft.com/office/officeart/2005/8/quickstyle/3d3" qsCatId="3D" csTypeId="urn:microsoft.com/office/officeart/2005/8/colors/accent0_1" csCatId="mainScheme"/>
      <dgm:spPr/>
      <dgm:t>
        <a:bodyPr/>
        <a:lstStyle/>
        <a:p>
          <a:endParaRPr lang="en-US"/>
        </a:p>
      </dgm:t>
    </dgm:pt>
    <dgm:pt modelId="{0E7DF2B4-1B28-457B-A76F-FE36AB252691}">
      <dgm:prSet/>
      <dgm:spPr/>
      <dgm:t>
        <a:bodyPr/>
        <a:lstStyle/>
        <a:p>
          <a:pPr rtl="0"/>
          <a:r>
            <a:rPr lang="ru-RU" dirty="0" smtClean="0"/>
            <a:t>Екіншіден, отандық франчайзинг нарығының сублицензиялық сипаты, халықаралық франчайзерлердің қазақстандық нарыққа әлі де болса сенімсіздікпен қарап, тікелей қарым-қатынастардың орнына ресей, түрік субфранчайзерлері арқылы жұмыс істеуді таңдайды.</a:t>
          </a:r>
          <a:endParaRPr lang="en-US" dirty="0"/>
        </a:p>
      </dgm:t>
    </dgm:pt>
    <dgm:pt modelId="{AAEBFF78-A996-4A42-8358-B4D579CAF9BB}" type="parTrans" cxnId="{29910413-B57E-46A4-A650-CD3942777F63}">
      <dgm:prSet/>
      <dgm:spPr/>
      <dgm:t>
        <a:bodyPr/>
        <a:lstStyle/>
        <a:p>
          <a:endParaRPr lang="en-US"/>
        </a:p>
      </dgm:t>
    </dgm:pt>
    <dgm:pt modelId="{15C78329-8337-4CEC-98C7-794CCABEB8AE}" type="sibTrans" cxnId="{29910413-B57E-46A4-A650-CD3942777F63}">
      <dgm:prSet/>
      <dgm:spPr/>
      <dgm:t>
        <a:bodyPr/>
        <a:lstStyle/>
        <a:p>
          <a:endParaRPr lang="en-US"/>
        </a:p>
      </dgm:t>
    </dgm:pt>
    <dgm:pt modelId="{04DAD3B8-1E02-4730-8361-E645E5EE7369}">
      <dgm:prSet/>
      <dgm:spPr/>
      <dgm:t>
        <a:bodyPr/>
        <a:lstStyle/>
        <a:p>
          <a:pPr rtl="0"/>
          <a:r>
            <a:rPr lang="ru-RU" dirty="0" smtClean="0"/>
            <a:t>Атап айтқанда, түрік субфранчайзерлері «</a:t>
          </a:r>
          <a:r>
            <a:rPr lang="en-US" dirty="0" err="1" smtClean="0"/>
            <a:t>Mariott</a:t>
          </a:r>
          <a:r>
            <a:rPr lang="en-US" dirty="0" smtClean="0"/>
            <a:t>», «</a:t>
          </a:r>
          <a:r>
            <a:rPr lang="ru-RU" dirty="0" smtClean="0"/>
            <a:t>Интерконтиненталь» қонақүйлері,</a:t>
          </a:r>
          <a:r>
            <a:rPr lang="en-US" dirty="0" smtClean="0"/>
            <a:t> «</a:t>
          </a:r>
          <a:r>
            <a:rPr lang="en-US" dirty="0" err="1" smtClean="0"/>
            <a:t>CocaCola</a:t>
          </a:r>
          <a:r>
            <a:rPr lang="en-US" dirty="0" smtClean="0"/>
            <a:t>» </a:t>
          </a:r>
          <a:r>
            <a:rPr lang="ru-RU" dirty="0" smtClean="0"/>
            <a:t>сусындар </a:t>
          </a:r>
          <a:r>
            <a:rPr lang="en-US" dirty="0" smtClean="0"/>
            <a:t>ө</a:t>
          </a:r>
          <a:r>
            <a:rPr lang="ru-RU" dirty="0" smtClean="0"/>
            <a:t>ндірісі, </a:t>
          </a:r>
          <a:r>
            <a:rPr lang="en-US" dirty="0" smtClean="0"/>
            <a:t>«Mango» </a:t>
          </a:r>
          <a:r>
            <a:rPr lang="ru-RU" dirty="0" smtClean="0"/>
            <a:t>киім дүкендері.</a:t>
          </a:r>
          <a:endParaRPr lang="en-US" dirty="0"/>
        </a:p>
      </dgm:t>
    </dgm:pt>
    <dgm:pt modelId="{8275E852-A464-4EF7-8FE4-4DB44D1D4CE8}" type="parTrans" cxnId="{85A0593A-01E4-425F-B839-62E79620BA6C}">
      <dgm:prSet/>
      <dgm:spPr/>
      <dgm:t>
        <a:bodyPr/>
        <a:lstStyle/>
        <a:p>
          <a:endParaRPr lang="en-US"/>
        </a:p>
      </dgm:t>
    </dgm:pt>
    <dgm:pt modelId="{A2FA6880-5084-4544-87C0-455D7319AF15}" type="sibTrans" cxnId="{85A0593A-01E4-425F-B839-62E79620BA6C}">
      <dgm:prSet/>
      <dgm:spPr/>
      <dgm:t>
        <a:bodyPr/>
        <a:lstStyle/>
        <a:p>
          <a:endParaRPr lang="en-US"/>
        </a:p>
      </dgm:t>
    </dgm:pt>
    <dgm:pt modelId="{A0F860DD-AFE6-4F62-A6C0-FC332322C2F0}" type="pres">
      <dgm:prSet presAssocID="{7FA2AA30-68FB-4FB3-9998-76ED45A43F5F}" presName="linear" presStyleCnt="0">
        <dgm:presLayoutVars>
          <dgm:animLvl val="lvl"/>
          <dgm:resizeHandles val="exact"/>
        </dgm:presLayoutVars>
      </dgm:prSet>
      <dgm:spPr/>
    </dgm:pt>
    <dgm:pt modelId="{C7F26C3A-7094-48CE-8EB8-F3CF3986982B}" type="pres">
      <dgm:prSet presAssocID="{0E7DF2B4-1B28-457B-A76F-FE36AB252691}" presName="parentText" presStyleLbl="node1" presStyleIdx="0" presStyleCnt="2" custLinFactY="-20723" custLinFactNeighborX="10185" custLinFactNeighborY="-100000">
        <dgm:presLayoutVars>
          <dgm:chMax val="0"/>
          <dgm:bulletEnabled val="1"/>
        </dgm:presLayoutVars>
      </dgm:prSet>
      <dgm:spPr/>
    </dgm:pt>
    <dgm:pt modelId="{0A6B2393-C701-4C13-9568-1961702F1FBF}" type="pres">
      <dgm:prSet presAssocID="{15C78329-8337-4CEC-98C7-794CCABEB8AE}" presName="spacer" presStyleCnt="0"/>
      <dgm:spPr/>
    </dgm:pt>
    <dgm:pt modelId="{18516E39-BBE1-4EB7-B638-0351FA8480E2}" type="pres">
      <dgm:prSet presAssocID="{04DAD3B8-1E02-4730-8361-E645E5EE7369}" presName="parentText" presStyleLbl="node1" presStyleIdx="1" presStyleCnt="2" custLinFactY="-14022" custLinFactNeighborY="-100000">
        <dgm:presLayoutVars>
          <dgm:chMax val="0"/>
          <dgm:bulletEnabled val="1"/>
        </dgm:presLayoutVars>
      </dgm:prSet>
      <dgm:spPr/>
    </dgm:pt>
  </dgm:ptLst>
  <dgm:cxnLst>
    <dgm:cxn modelId="{29910413-B57E-46A4-A650-CD3942777F63}" srcId="{7FA2AA30-68FB-4FB3-9998-76ED45A43F5F}" destId="{0E7DF2B4-1B28-457B-A76F-FE36AB252691}" srcOrd="0" destOrd="0" parTransId="{AAEBFF78-A996-4A42-8358-B4D579CAF9BB}" sibTransId="{15C78329-8337-4CEC-98C7-794CCABEB8AE}"/>
    <dgm:cxn modelId="{D06C4A12-3BB4-4C2B-B360-E62F14E22393}" type="presOf" srcId="{7FA2AA30-68FB-4FB3-9998-76ED45A43F5F}" destId="{A0F860DD-AFE6-4F62-A6C0-FC332322C2F0}" srcOrd="0" destOrd="0" presId="urn:microsoft.com/office/officeart/2005/8/layout/vList2"/>
    <dgm:cxn modelId="{EE211888-C6B9-473A-8017-A63C60138AA6}" type="presOf" srcId="{0E7DF2B4-1B28-457B-A76F-FE36AB252691}" destId="{C7F26C3A-7094-48CE-8EB8-F3CF3986982B}" srcOrd="0" destOrd="0" presId="urn:microsoft.com/office/officeart/2005/8/layout/vList2"/>
    <dgm:cxn modelId="{CAD4433E-66E4-41B1-A6F2-421DD345A95F}" type="presOf" srcId="{04DAD3B8-1E02-4730-8361-E645E5EE7369}" destId="{18516E39-BBE1-4EB7-B638-0351FA8480E2}" srcOrd="0" destOrd="0" presId="urn:microsoft.com/office/officeart/2005/8/layout/vList2"/>
    <dgm:cxn modelId="{85A0593A-01E4-425F-B839-62E79620BA6C}" srcId="{7FA2AA30-68FB-4FB3-9998-76ED45A43F5F}" destId="{04DAD3B8-1E02-4730-8361-E645E5EE7369}" srcOrd="1" destOrd="0" parTransId="{8275E852-A464-4EF7-8FE4-4DB44D1D4CE8}" sibTransId="{A2FA6880-5084-4544-87C0-455D7319AF15}"/>
    <dgm:cxn modelId="{77653644-3D21-4DA3-A849-28FFD620FA43}" type="presParOf" srcId="{A0F860DD-AFE6-4F62-A6C0-FC332322C2F0}" destId="{C7F26C3A-7094-48CE-8EB8-F3CF3986982B}" srcOrd="0" destOrd="0" presId="urn:microsoft.com/office/officeart/2005/8/layout/vList2"/>
    <dgm:cxn modelId="{DEC3F291-02D7-483C-8534-A5AD626D34A8}" type="presParOf" srcId="{A0F860DD-AFE6-4F62-A6C0-FC332322C2F0}" destId="{0A6B2393-C701-4C13-9568-1961702F1FBF}" srcOrd="1" destOrd="0" presId="urn:microsoft.com/office/officeart/2005/8/layout/vList2"/>
    <dgm:cxn modelId="{9EEE910C-340C-425D-B96A-7AEDF2B5EBDE}" type="presParOf" srcId="{A0F860DD-AFE6-4F62-A6C0-FC332322C2F0}" destId="{18516E39-BBE1-4EB7-B638-0351FA8480E2}" srcOrd="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9FC69EB-EB50-429B-BD6C-88B4EB1AE965}" type="doc">
      <dgm:prSet loTypeId="urn:microsoft.com/office/officeart/2005/8/layout/vList2" loCatId="list" qsTypeId="urn:microsoft.com/office/officeart/2005/8/quickstyle/simple3" qsCatId="simple" csTypeId="urn:microsoft.com/office/officeart/2005/8/colors/accent0_2" csCatId="mainScheme"/>
      <dgm:spPr/>
      <dgm:t>
        <a:bodyPr/>
        <a:lstStyle/>
        <a:p>
          <a:endParaRPr lang="en-US"/>
        </a:p>
      </dgm:t>
    </dgm:pt>
    <dgm:pt modelId="{8ED247C2-8DAD-40D1-A619-D973C004AFE6}">
      <dgm:prSet/>
      <dgm:spPr/>
      <dgm:t>
        <a:bodyPr/>
        <a:lstStyle/>
        <a:p>
          <a:pPr rtl="0"/>
          <a:r>
            <a:rPr lang="ru-RU" dirty="0" smtClean="0"/>
            <a:t>Франшизаның болуы тіпті бизнестің тиісті саласында арнайы білімі мен жұмыс тәжірибесі болмаса да, жұмыс істеуге мүмкіндік береді. </a:t>
          </a:r>
          <a:endParaRPr lang="en-US" dirty="0"/>
        </a:p>
      </dgm:t>
    </dgm:pt>
    <dgm:pt modelId="{D0601209-9AD4-4B73-AC17-56DFDB36EF57}" type="parTrans" cxnId="{C06971DA-0D77-4EF6-8E4C-EC9354DA1866}">
      <dgm:prSet/>
      <dgm:spPr/>
      <dgm:t>
        <a:bodyPr/>
        <a:lstStyle/>
        <a:p>
          <a:endParaRPr lang="en-US"/>
        </a:p>
      </dgm:t>
    </dgm:pt>
    <dgm:pt modelId="{F98623BC-1691-4F9A-9640-B0DA1E9F1D44}" type="sibTrans" cxnId="{C06971DA-0D77-4EF6-8E4C-EC9354DA1866}">
      <dgm:prSet/>
      <dgm:spPr/>
      <dgm:t>
        <a:bodyPr/>
        <a:lstStyle/>
        <a:p>
          <a:endParaRPr lang="en-US"/>
        </a:p>
      </dgm:t>
    </dgm:pt>
    <dgm:pt modelId="{31B9E75C-0D66-4641-9863-C2D4846F6DC0}">
      <dgm:prSet/>
      <dgm:spPr/>
      <dgm:t>
        <a:bodyPr/>
        <a:lstStyle/>
        <a:p>
          <a:pPr rtl="0"/>
          <a:r>
            <a:rPr lang="ru-RU" dirty="0" smtClean="0"/>
            <a:t>Сол арқылы шағын бизнестің де ең басты проблемасы-кәсіпкерлердің қажетті экономикалық және құқықтық білімі болмауының мәселесі шешіледі.</a:t>
          </a:r>
          <a:endParaRPr lang="en-US" dirty="0"/>
        </a:p>
      </dgm:t>
    </dgm:pt>
    <dgm:pt modelId="{26180037-9D86-4771-BFC9-2605B999CFB9}" type="parTrans" cxnId="{8FFCD21D-067B-41E8-948A-C6CBEB2815BB}">
      <dgm:prSet/>
      <dgm:spPr/>
      <dgm:t>
        <a:bodyPr/>
        <a:lstStyle/>
        <a:p>
          <a:endParaRPr lang="en-US"/>
        </a:p>
      </dgm:t>
    </dgm:pt>
    <dgm:pt modelId="{CE4D7E6F-E089-4FCC-882B-8119BE640A44}" type="sibTrans" cxnId="{8FFCD21D-067B-41E8-948A-C6CBEB2815BB}">
      <dgm:prSet/>
      <dgm:spPr/>
      <dgm:t>
        <a:bodyPr/>
        <a:lstStyle/>
        <a:p>
          <a:endParaRPr lang="en-US"/>
        </a:p>
      </dgm:t>
    </dgm:pt>
    <dgm:pt modelId="{CFB170B0-49DD-4204-A02B-C1DB1BD0FCD3}" type="pres">
      <dgm:prSet presAssocID="{79FC69EB-EB50-429B-BD6C-88B4EB1AE965}" presName="linear" presStyleCnt="0">
        <dgm:presLayoutVars>
          <dgm:animLvl val="lvl"/>
          <dgm:resizeHandles val="exact"/>
        </dgm:presLayoutVars>
      </dgm:prSet>
      <dgm:spPr/>
    </dgm:pt>
    <dgm:pt modelId="{7B034AA4-8FA5-48D7-923A-84FBC85DA57C}" type="pres">
      <dgm:prSet presAssocID="{8ED247C2-8DAD-40D1-A619-D973C004AFE6}" presName="parentText" presStyleLbl="node1" presStyleIdx="0" presStyleCnt="2">
        <dgm:presLayoutVars>
          <dgm:chMax val="0"/>
          <dgm:bulletEnabled val="1"/>
        </dgm:presLayoutVars>
      </dgm:prSet>
      <dgm:spPr/>
    </dgm:pt>
    <dgm:pt modelId="{F34627A4-939B-4B83-B541-1D8F07A04E44}" type="pres">
      <dgm:prSet presAssocID="{F98623BC-1691-4F9A-9640-B0DA1E9F1D44}" presName="spacer" presStyleCnt="0"/>
      <dgm:spPr/>
    </dgm:pt>
    <dgm:pt modelId="{E857D0D6-9F3C-4519-9D2A-1522F07D91CD}" type="pres">
      <dgm:prSet presAssocID="{31B9E75C-0D66-4641-9863-C2D4846F6DC0}" presName="parentText" presStyleLbl="node1" presStyleIdx="1" presStyleCnt="2">
        <dgm:presLayoutVars>
          <dgm:chMax val="0"/>
          <dgm:bulletEnabled val="1"/>
        </dgm:presLayoutVars>
      </dgm:prSet>
      <dgm:spPr/>
    </dgm:pt>
  </dgm:ptLst>
  <dgm:cxnLst>
    <dgm:cxn modelId="{B1D31263-2DEF-441D-B5EE-7277624B3379}" type="presOf" srcId="{79FC69EB-EB50-429B-BD6C-88B4EB1AE965}" destId="{CFB170B0-49DD-4204-A02B-C1DB1BD0FCD3}" srcOrd="0" destOrd="0" presId="urn:microsoft.com/office/officeart/2005/8/layout/vList2"/>
    <dgm:cxn modelId="{8FFCD21D-067B-41E8-948A-C6CBEB2815BB}" srcId="{79FC69EB-EB50-429B-BD6C-88B4EB1AE965}" destId="{31B9E75C-0D66-4641-9863-C2D4846F6DC0}" srcOrd="1" destOrd="0" parTransId="{26180037-9D86-4771-BFC9-2605B999CFB9}" sibTransId="{CE4D7E6F-E089-4FCC-882B-8119BE640A44}"/>
    <dgm:cxn modelId="{D2E1F60E-27BA-4C7C-A13E-8AE355C16F38}" type="presOf" srcId="{31B9E75C-0D66-4641-9863-C2D4846F6DC0}" destId="{E857D0D6-9F3C-4519-9D2A-1522F07D91CD}" srcOrd="0" destOrd="0" presId="urn:microsoft.com/office/officeart/2005/8/layout/vList2"/>
    <dgm:cxn modelId="{3FFC6583-E872-4F4B-9F53-31A096145E08}" type="presOf" srcId="{8ED247C2-8DAD-40D1-A619-D973C004AFE6}" destId="{7B034AA4-8FA5-48D7-923A-84FBC85DA57C}" srcOrd="0" destOrd="0" presId="urn:microsoft.com/office/officeart/2005/8/layout/vList2"/>
    <dgm:cxn modelId="{C06971DA-0D77-4EF6-8E4C-EC9354DA1866}" srcId="{79FC69EB-EB50-429B-BD6C-88B4EB1AE965}" destId="{8ED247C2-8DAD-40D1-A619-D973C004AFE6}" srcOrd="0" destOrd="0" parTransId="{D0601209-9AD4-4B73-AC17-56DFDB36EF57}" sibTransId="{F98623BC-1691-4F9A-9640-B0DA1E9F1D44}"/>
    <dgm:cxn modelId="{355F2050-5225-48B6-A783-F1943BDF3FA4}" type="presParOf" srcId="{CFB170B0-49DD-4204-A02B-C1DB1BD0FCD3}" destId="{7B034AA4-8FA5-48D7-923A-84FBC85DA57C}" srcOrd="0" destOrd="0" presId="urn:microsoft.com/office/officeart/2005/8/layout/vList2"/>
    <dgm:cxn modelId="{8479456E-3619-4AD8-9E1C-38969E567996}" type="presParOf" srcId="{CFB170B0-49DD-4204-A02B-C1DB1BD0FCD3}" destId="{F34627A4-939B-4B83-B541-1D8F07A04E44}" srcOrd="1" destOrd="0" presId="urn:microsoft.com/office/officeart/2005/8/layout/vList2"/>
    <dgm:cxn modelId="{129EBB35-861E-47E3-9F9D-43508E167B54}" type="presParOf" srcId="{CFB170B0-49DD-4204-A02B-C1DB1BD0FCD3}" destId="{E857D0D6-9F3C-4519-9D2A-1522F07D91CD}"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60FA073-BE20-43BC-B48D-E1CAFDBC185A}">
      <dsp:nvSpPr>
        <dsp:cNvPr id="0" name=""/>
        <dsp:cNvSpPr/>
      </dsp:nvSpPr>
      <dsp:spPr>
        <a:xfrm>
          <a:off x="1077278" y="0"/>
          <a:ext cx="5029199" cy="5029199"/>
        </a:xfrm>
        <a:prstGeom prst="triangle">
          <a:avLst/>
        </a:prstGeom>
        <a:blipFill rotWithShape="0">
          <a:blip xmlns:r="http://schemas.openxmlformats.org/officeDocument/2006/relationships" r:embed="rId1">
            <a:duotone>
              <a:schemeClr val="accent6">
                <a:shade val="50000"/>
                <a:hueOff val="0"/>
                <a:satOff val="0"/>
                <a:lumOff val="0"/>
                <a:alphaOff val="0"/>
                <a:shade val="22000"/>
                <a:satMod val="160000"/>
              </a:schemeClr>
              <a:schemeClr val="accent6">
                <a:shade val="50000"/>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sp>
    <dsp:sp modelId="{F25849DD-C746-4F70-AE8F-0667492B545A}">
      <dsp:nvSpPr>
        <dsp:cNvPr id="0" name=""/>
        <dsp:cNvSpPr/>
      </dsp:nvSpPr>
      <dsp:spPr>
        <a:xfrm>
          <a:off x="3245170" y="505360"/>
          <a:ext cx="3962396" cy="1447645"/>
        </a:xfrm>
        <a:prstGeom prst="roundRect">
          <a:avLst/>
        </a:prstGeom>
        <a:solidFill>
          <a:schemeClr val="lt1">
            <a:alpha val="90000"/>
            <a:hueOff val="0"/>
            <a:satOff val="0"/>
            <a:lumOff val="0"/>
            <a:alphaOff val="0"/>
          </a:schemeClr>
        </a:solidFill>
        <a:ln w="9525" cap="flat" cmpd="sng" algn="ctr">
          <a:solidFill>
            <a:schemeClr val="accent6">
              <a:shade val="5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dirty="0" smtClean="0"/>
            <a:t>- біріншіден, жаңа кәсіпкерлерге – табысы тұрақты бизнестің к</a:t>
          </a:r>
          <a:r>
            <a:rPr lang="en-US" sz="1600" kern="1200" dirty="0" smtClean="0"/>
            <a:t>ө</a:t>
          </a:r>
          <a:r>
            <a:rPr lang="ru-RU" sz="1600" kern="1200" dirty="0" smtClean="0"/>
            <a:t>мегімен </a:t>
          </a:r>
          <a:r>
            <a:rPr lang="en-US" sz="1600" kern="1200" dirty="0" smtClean="0"/>
            <a:t>ө</a:t>
          </a:r>
          <a:r>
            <a:rPr lang="ru-RU" sz="1600" kern="1200" dirty="0" smtClean="0"/>
            <a:t>зіндік кәсібін ұйымдастыруға мүмкіндік береді </a:t>
          </a:r>
          <a:endParaRPr lang="ru-RU" sz="1600" kern="1200" dirty="0"/>
        </a:p>
      </dsp:txBody>
      <dsp:txXfrm>
        <a:off x="3245170" y="505360"/>
        <a:ext cx="3962396" cy="1447645"/>
      </dsp:txXfrm>
    </dsp:sp>
    <dsp:sp modelId="{2C1C6EAD-E080-48F0-961B-5C218C3B603E}">
      <dsp:nvSpPr>
        <dsp:cNvPr id="0" name=""/>
        <dsp:cNvSpPr/>
      </dsp:nvSpPr>
      <dsp:spPr>
        <a:xfrm>
          <a:off x="3300416" y="2088312"/>
          <a:ext cx="3851904" cy="1082456"/>
        </a:xfrm>
        <a:prstGeom prst="roundRect">
          <a:avLst/>
        </a:prstGeom>
        <a:solidFill>
          <a:schemeClr val="lt1">
            <a:alpha val="90000"/>
            <a:hueOff val="0"/>
            <a:satOff val="0"/>
            <a:lumOff val="0"/>
            <a:alphaOff val="0"/>
          </a:schemeClr>
        </a:solidFill>
        <a:ln w="9525" cap="flat" cmpd="sng" algn="ctr">
          <a:solidFill>
            <a:schemeClr val="accent6">
              <a:shade val="50000"/>
              <a:hueOff val="0"/>
              <a:satOff val="-6228"/>
              <a:lumOff val="2969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dirty="0" smtClean="0"/>
            <a:t>- екіншіден, танымал компаниялардың нарықтағы қызметін кеңейту және нығайту жолы </a:t>
          </a:r>
          <a:endParaRPr lang="ru-RU" sz="1600" kern="1200" dirty="0"/>
        </a:p>
      </dsp:txBody>
      <dsp:txXfrm>
        <a:off x="3300416" y="2088312"/>
        <a:ext cx="3851904" cy="1082456"/>
      </dsp:txXfrm>
    </dsp:sp>
    <dsp:sp modelId="{F9665BB0-317E-422D-A488-1BC64B24D380}">
      <dsp:nvSpPr>
        <dsp:cNvPr id="0" name=""/>
        <dsp:cNvSpPr/>
      </dsp:nvSpPr>
      <dsp:spPr>
        <a:xfrm>
          <a:off x="3224216" y="3306076"/>
          <a:ext cx="4004304" cy="1082456"/>
        </a:xfrm>
        <a:prstGeom prst="roundRect">
          <a:avLst/>
        </a:prstGeom>
        <a:solidFill>
          <a:schemeClr val="lt1">
            <a:alpha val="90000"/>
            <a:hueOff val="0"/>
            <a:satOff val="0"/>
            <a:lumOff val="0"/>
            <a:alphaOff val="0"/>
          </a:schemeClr>
        </a:solidFill>
        <a:ln w="9525" cap="flat" cmpd="sng" algn="ctr">
          <a:solidFill>
            <a:schemeClr val="accent6">
              <a:shade val="50000"/>
              <a:hueOff val="0"/>
              <a:satOff val="-6228"/>
              <a:lumOff val="2969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dirty="0" smtClean="0"/>
            <a:t>- үшіншіден, мемлекеттің кәсіпкерлікті қолдаудағы тиімді тетігі болып табылады.</a:t>
          </a:r>
          <a:endParaRPr lang="en-US" sz="1600" kern="1200" dirty="0"/>
        </a:p>
      </dsp:txBody>
      <dsp:txXfrm>
        <a:off x="3224216" y="3306076"/>
        <a:ext cx="4004304" cy="108245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9973D8-3D73-496A-B929-7CF5D9CACA16}">
      <dsp:nvSpPr>
        <dsp:cNvPr id="0" name=""/>
        <dsp:cNvSpPr/>
      </dsp:nvSpPr>
      <dsp:spPr>
        <a:xfrm>
          <a:off x="0" y="20879"/>
          <a:ext cx="7772400" cy="1460160"/>
        </a:xfrm>
        <a:prstGeom prst="roundRect">
          <a:avLst/>
        </a:prstGeom>
        <a:blipFill rotWithShape="0">
          <a:blip xmlns:r="http://schemas.openxmlformats.org/officeDocument/2006/relationships" r:embed="rId1">
            <a:duotone>
              <a:schemeClr val="accent4">
                <a:hueOff val="0"/>
                <a:satOff val="0"/>
                <a:lumOff val="0"/>
                <a:alphaOff val="0"/>
                <a:shade val="22000"/>
                <a:satMod val="160000"/>
              </a:schemeClr>
              <a:schemeClr val="accent4">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ru-RU" sz="2600" kern="1200" dirty="0" smtClean="0"/>
            <a:t>- франчайзер </a:t>
          </a:r>
          <a:r>
            <a:rPr lang="en-US" sz="2600" kern="1200" dirty="0" smtClean="0"/>
            <a:t>ө</a:t>
          </a:r>
          <a:r>
            <a:rPr lang="ru-RU" sz="2600" kern="1200" dirty="0" smtClean="0"/>
            <a:t>зінің тауарлық белгісін қолданысқа бергені үшін</a:t>
          </a:r>
          <a:r>
            <a:rPr lang="en-US" sz="2600" kern="1200" dirty="0" smtClean="0"/>
            <a:t> </a:t>
          </a:r>
          <a:r>
            <a:rPr lang="ru-RU" sz="2600" kern="1200" dirty="0" smtClean="0"/>
            <a:t>белгіленген пайда алып отырады </a:t>
          </a:r>
          <a:endParaRPr lang="en-US" sz="2600" kern="1200" dirty="0"/>
        </a:p>
      </dsp:txBody>
      <dsp:txXfrm>
        <a:off x="0" y="20879"/>
        <a:ext cx="7772400" cy="1460160"/>
      </dsp:txXfrm>
    </dsp:sp>
    <dsp:sp modelId="{9A20A0C8-9774-452A-AE94-DC52FE1C9C3D}">
      <dsp:nvSpPr>
        <dsp:cNvPr id="0" name=""/>
        <dsp:cNvSpPr/>
      </dsp:nvSpPr>
      <dsp:spPr>
        <a:xfrm>
          <a:off x="0" y="1555920"/>
          <a:ext cx="7772400" cy="1460160"/>
        </a:xfrm>
        <a:prstGeom prst="roundRect">
          <a:avLst/>
        </a:prstGeom>
        <a:blipFill rotWithShape="0">
          <a:blip xmlns:r="http://schemas.openxmlformats.org/officeDocument/2006/relationships" r:embed="rId1">
            <a:duotone>
              <a:schemeClr val="accent4">
                <a:hueOff val="10211518"/>
                <a:satOff val="-11993"/>
                <a:lumOff val="4608"/>
                <a:alphaOff val="0"/>
                <a:shade val="22000"/>
                <a:satMod val="160000"/>
              </a:schemeClr>
              <a:schemeClr val="accent4">
                <a:hueOff val="10211518"/>
                <a:satOff val="-11993"/>
                <a:lumOff val="4608"/>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ru-RU" sz="2600" kern="1200" dirty="0" smtClean="0"/>
            <a:t>- франчайзи жүйенің бір б</a:t>
          </a:r>
          <a:r>
            <a:rPr lang="en-US" sz="2600" kern="1200" dirty="0" smtClean="0"/>
            <a:t>ө</a:t>
          </a:r>
          <a:r>
            <a:rPr lang="ru-RU" sz="2600" kern="1200" dirty="0" smtClean="0"/>
            <a:t>лігі үшін алғашқы т</a:t>
          </a:r>
          <a:r>
            <a:rPr lang="en-US" sz="2600" kern="1200" dirty="0" smtClean="0"/>
            <a:t>ө</a:t>
          </a:r>
          <a:r>
            <a:rPr lang="ru-RU" sz="2600" kern="1200" dirty="0" smtClean="0"/>
            <a:t>лемді ұсынады </a:t>
          </a:r>
          <a:endParaRPr lang="en-US" sz="2600" kern="1200" dirty="0"/>
        </a:p>
      </dsp:txBody>
      <dsp:txXfrm>
        <a:off x="0" y="1555920"/>
        <a:ext cx="7772400" cy="1460160"/>
      </dsp:txXfrm>
    </dsp:sp>
    <dsp:sp modelId="{1AA2C813-2197-4C0B-87C0-A7122F426456}">
      <dsp:nvSpPr>
        <dsp:cNvPr id="0" name=""/>
        <dsp:cNvSpPr/>
      </dsp:nvSpPr>
      <dsp:spPr>
        <a:xfrm>
          <a:off x="0" y="3090960"/>
          <a:ext cx="7772400" cy="1460160"/>
        </a:xfrm>
        <a:prstGeom prst="roundRect">
          <a:avLst/>
        </a:prstGeom>
        <a:blipFill rotWithShape="0">
          <a:blip xmlns:r="http://schemas.openxmlformats.org/officeDocument/2006/relationships" r:embed="rId1">
            <a:duotone>
              <a:schemeClr val="accent4">
                <a:hueOff val="20423036"/>
                <a:satOff val="-23986"/>
                <a:lumOff val="9216"/>
                <a:alphaOff val="0"/>
                <a:shade val="22000"/>
                <a:satMod val="160000"/>
              </a:schemeClr>
              <a:schemeClr val="accent4">
                <a:hueOff val="20423036"/>
                <a:satOff val="-23986"/>
                <a:lumOff val="9216"/>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ru-RU" sz="2600" kern="1200" dirty="0" smtClean="0"/>
            <a:t>- франчайзер франчайзиға бизнесті жүргізу жүйесін береді.</a:t>
          </a:r>
          <a:endParaRPr lang="en-US" sz="2600" kern="1200" dirty="0"/>
        </a:p>
      </dsp:txBody>
      <dsp:txXfrm>
        <a:off x="0" y="3090960"/>
        <a:ext cx="7772400" cy="146016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E591A2-F2D8-439D-BCD7-E151DBA8FF1C}">
      <dsp:nvSpPr>
        <dsp:cNvPr id="0" name=""/>
        <dsp:cNvSpPr/>
      </dsp:nvSpPr>
      <dsp:spPr>
        <a:xfrm>
          <a:off x="1592" y="0"/>
          <a:ext cx="3395922" cy="1981200"/>
        </a:xfrm>
        <a:prstGeom prst="roundRect">
          <a:avLst>
            <a:gd name="adj" fmla="val 10000"/>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t>франчайзингтік қатынастар жүйесі (ФҚЖ) </a:t>
          </a:r>
          <a:endParaRPr lang="en-US" sz="2000" kern="1200" dirty="0"/>
        </a:p>
      </dsp:txBody>
      <dsp:txXfrm>
        <a:off x="1592" y="0"/>
        <a:ext cx="3395922" cy="1981200"/>
      </dsp:txXfrm>
    </dsp:sp>
    <dsp:sp modelId="{A02EA2DE-4894-43C8-BF1E-D25E39E8EBFD}">
      <dsp:nvSpPr>
        <dsp:cNvPr id="0" name=""/>
        <dsp:cNvSpPr/>
      </dsp:nvSpPr>
      <dsp:spPr>
        <a:xfrm>
          <a:off x="3733803" y="609602"/>
          <a:ext cx="719935" cy="842188"/>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tint val="30000"/>
                <a:satMod val="300000"/>
              </a:schemeClr>
              <a:schemeClr val="accent1">
                <a:tint val="60000"/>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3733803" y="609602"/>
        <a:ext cx="719935" cy="842188"/>
      </dsp:txXfrm>
    </dsp:sp>
    <dsp:sp modelId="{861ED272-93B4-4ABB-B61C-70970B4BD798}">
      <dsp:nvSpPr>
        <dsp:cNvPr id="0" name=""/>
        <dsp:cNvSpPr/>
      </dsp:nvSpPr>
      <dsp:spPr>
        <a:xfrm>
          <a:off x="4755884" y="0"/>
          <a:ext cx="3395922" cy="1981200"/>
        </a:xfrm>
        <a:prstGeom prst="roundRect">
          <a:avLst>
            <a:gd name="adj" fmla="val 10000"/>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t>Бұл кезеңде франчайзинг тамақтандыру саласында дами бастады. Өндірістік және сервистік франчайзинг қалыптаса бастады.</a:t>
          </a:r>
          <a:endParaRPr lang="en-US" sz="2000" kern="1200" dirty="0"/>
        </a:p>
      </dsp:txBody>
      <dsp:txXfrm>
        <a:off x="4755884" y="0"/>
        <a:ext cx="3395922" cy="19812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3BD1E17-CF08-405B-BD81-F344B38602C0}">
      <dsp:nvSpPr>
        <dsp:cNvPr id="0" name=""/>
        <dsp:cNvSpPr/>
      </dsp:nvSpPr>
      <dsp:spPr>
        <a:xfrm>
          <a:off x="1637" y="475900"/>
          <a:ext cx="3491135" cy="2781998"/>
        </a:xfrm>
        <a:prstGeom prst="roundRect">
          <a:avLst>
            <a:gd name="adj" fmla="val 10000"/>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kk-KZ" sz="1800" kern="1200" dirty="0" smtClean="0"/>
            <a:t>1994 жылы Қазақстанның сусындар нарығына америкалық "Coca Cola" компаниясы өз өнімдерімен келді. Компания газдалған сусындарды өндіру және өткізумен айналысады. Нарықтың осы сегиентінде  "Coca Cola" компаниясының үлесі 38%. </a:t>
          </a:r>
          <a:endParaRPr lang="en-US" sz="1800" kern="1200" dirty="0"/>
        </a:p>
      </dsp:txBody>
      <dsp:txXfrm>
        <a:off x="1637" y="475900"/>
        <a:ext cx="3491135" cy="2781998"/>
      </dsp:txXfrm>
    </dsp:sp>
    <dsp:sp modelId="{2FEF7A18-DFE0-4BDD-834B-0BAB9E1E8590}">
      <dsp:nvSpPr>
        <dsp:cNvPr id="0" name=""/>
        <dsp:cNvSpPr/>
      </dsp:nvSpPr>
      <dsp:spPr>
        <a:xfrm>
          <a:off x="3841886" y="1433999"/>
          <a:ext cx="740120" cy="865801"/>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tint val="30000"/>
                <a:satMod val="300000"/>
              </a:schemeClr>
              <a:schemeClr val="accent1">
                <a:tint val="60000"/>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3841886" y="1433999"/>
        <a:ext cx="740120" cy="865801"/>
      </dsp:txXfrm>
    </dsp:sp>
    <dsp:sp modelId="{39D25641-22B9-4038-9252-558C8BAD993B}">
      <dsp:nvSpPr>
        <dsp:cNvPr id="0" name=""/>
        <dsp:cNvSpPr/>
      </dsp:nvSpPr>
      <dsp:spPr>
        <a:xfrm>
          <a:off x="4889227" y="475900"/>
          <a:ext cx="3491135" cy="2781998"/>
        </a:xfrm>
        <a:prstGeom prst="roundRect">
          <a:avLst>
            <a:gd name="adj" fmla="val 10000"/>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kk-KZ" sz="1800" kern="1200" dirty="0" smtClean="0"/>
            <a:t>Ал 1995 жылы Алматы қаласында "Алматы Кока Кола Ботлерс" сусындарды құю зауыты ашылды. </a:t>
          </a:r>
          <a:endParaRPr lang="en-US" sz="1800" kern="1200" dirty="0"/>
        </a:p>
      </dsp:txBody>
      <dsp:txXfrm>
        <a:off x="4889227" y="475900"/>
        <a:ext cx="3491135" cy="2781998"/>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E47A1DF-0237-45CB-B9A3-0A0A5697617E}">
      <dsp:nvSpPr>
        <dsp:cNvPr id="0" name=""/>
        <dsp:cNvSpPr/>
      </dsp:nvSpPr>
      <dsp:spPr>
        <a:xfrm>
          <a:off x="1371586" y="27"/>
          <a:ext cx="6318520" cy="6330660"/>
        </a:xfrm>
        <a:prstGeom prst="pie">
          <a:avLst>
            <a:gd name="adj1" fmla="val 16200000"/>
            <a:gd name="adj2" fmla="val 19285716"/>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kk-KZ" sz="1400" kern="1200" dirty="0" smtClean="0"/>
            <a:t>Франчайзингтің дамуының осы кезеңінде Қазақстан нарығында мынадай франчайзингтік кәсіпорындар өз қызметін жүзеге асырды:</a:t>
          </a:r>
          <a:endParaRPr lang="en-US" sz="1400" kern="1200" dirty="0"/>
        </a:p>
      </dsp:txBody>
      <dsp:txXfrm>
        <a:off x="4593280" y="602947"/>
        <a:ext cx="1730071" cy="1092792"/>
      </dsp:txXfrm>
    </dsp:sp>
    <dsp:sp modelId="{22581DE9-52E3-4D6A-8D7B-8FC748DE5828}">
      <dsp:nvSpPr>
        <dsp:cNvPr id="0" name=""/>
        <dsp:cNvSpPr/>
      </dsp:nvSpPr>
      <dsp:spPr>
        <a:xfrm>
          <a:off x="1608739" y="650820"/>
          <a:ext cx="5638805" cy="5860941"/>
        </a:xfrm>
        <a:prstGeom prst="pie">
          <a:avLst>
            <a:gd name="adj1" fmla="val 19285716"/>
            <a:gd name="adj2" fmla="val 771428"/>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kk-KZ" sz="1600" kern="1200" dirty="0" smtClean="0"/>
            <a:t>"</a:t>
          </a:r>
          <a:r>
            <a:rPr lang="kk-KZ" sz="2000" kern="1200" dirty="0" smtClean="0"/>
            <a:t>World Class" - фитнес клуб; </a:t>
          </a:r>
          <a:endParaRPr lang="en-US" sz="1600" kern="1200" dirty="0"/>
        </a:p>
      </dsp:txBody>
      <dsp:txXfrm>
        <a:off x="5468635" y="2744014"/>
        <a:ext cx="1637938" cy="1081483"/>
      </dsp:txXfrm>
    </dsp:sp>
    <dsp:sp modelId="{C1226E0B-250F-4D25-A6E9-A0D8456BA55A}">
      <dsp:nvSpPr>
        <dsp:cNvPr id="0" name=""/>
        <dsp:cNvSpPr/>
      </dsp:nvSpPr>
      <dsp:spPr>
        <a:xfrm>
          <a:off x="1663117" y="800117"/>
          <a:ext cx="5568696" cy="5568696"/>
        </a:xfrm>
        <a:prstGeom prst="pie">
          <a:avLst>
            <a:gd name="adj1" fmla="val 771428"/>
            <a:gd name="adj2" fmla="val 3857143"/>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kk-KZ" sz="1800" kern="1200" dirty="0" smtClean="0"/>
            <a:t>"Scot Holland Estates" - жылжымайтын мүлік, рекрутинг</a:t>
          </a:r>
          <a:endParaRPr lang="en-US" sz="1800" kern="1200" dirty="0"/>
        </a:p>
      </dsp:txBody>
      <dsp:txXfrm>
        <a:off x="5242993" y="4114817"/>
        <a:ext cx="1458468" cy="1060704"/>
      </dsp:txXfrm>
    </dsp:sp>
    <dsp:sp modelId="{C33A9722-B92E-46FD-AD7C-C25177FCB324}">
      <dsp:nvSpPr>
        <dsp:cNvPr id="0" name=""/>
        <dsp:cNvSpPr/>
      </dsp:nvSpPr>
      <dsp:spPr>
        <a:xfrm>
          <a:off x="1643794" y="796943"/>
          <a:ext cx="5568696" cy="5568696"/>
        </a:xfrm>
        <a:prstGeom prst="pie">
          <a:avLst>
            <a:gd name="adj1" fmla="val 3857226"/>
            <a:gd name="adj2" fmla="val 6942858"/>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kk-KZ" sz="1800" kern="1200" dirty="0" smtClean="0"/>
            <a:t>"Business Consult" – консалтинг</a:t>
          </a:r>
          <a:endParaRPr lang="en-US" sz="1800" kern="1200" dirty="0"/>
        </a:p>
      </dsp:txBody>
      <dsp:txXfrm>
        <a:off x="3682334" y="5172347"/>
        <a:ext cx="1491615" cy="1060704"/>
      </dsp:txXfrm>
    </dsp:sp>
    <dsp:sp modelId="{E6BEFD22-3529-4EF2-B7E9-9335CA98159E}">
      <dsp:nvSpPr>
        <dsp:cNvPr id="0" name=""/>
        <dsp:cNvSpPr/>
      </dsp:nvSpPr>
      <dsp:spPr>
        <a:xfrm>
          <a:off x="1643794" y="796943"/>
          <a:ext cx="5568696" cy="5568696"/>
        </a:xfrm>
        <a:prstGeom prst="pie">
          <a:avLst>
            <a:gd name="adj1" fmla="val 6942858"/>
            <a:gd name="adj2" fmla="val 10028574"/>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kk-KZ" sz="2000" kern="1200" dirty="0" smtClean="0"/>
            <a:t>"Баскин 31 Роббинс" – балмұздақ</a:t>
          </a:r>
          <a:endParaRPr lang="en-US" sz="2000" kern="1200" dirty="0"/>
        </a:p>
      </dsp:txBody>
      <dsp:txXfrm>
        <a:off x="2174146" y="4111643"/>
        <a:ext cx="1458468" cy="1060704"/>
      </dsp:txXfrm>
    </dsp:sp>
    <dsp:sp modelId="{820A5A87-A1E4-454B-94C8-D48EC8871475}">
      <dsp:nvSpPr>
        <dsp:cNvPr id="0" name=""/>
        <dsp:cNvSpPr/>
      </dsp:nvSpPr>
      <dsp:spPr>
        <a:xfrm>
          <a:off x="1643794" y="796943"/>
          <a:ext cx="5568696" cy="5568696"/>
        </a:xfrm>
        <a:prstGeom prst="pie">
          <a:avLst>
            <a:gd name="adj1" fmla="val 10028574"/>
            <a:gd name="adj2" fmla="val 13114284"/>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rtl="0">
            <a:lnSpc>
              <a:spcPct val="90000"/>
            </a:lnSpc>
            <a:spcBef>
              <a:spcPct val="0"/>
            </a:spcBef>
            <a:spcAft>
              <a:spcPct val="35000"/>
            </a:spcAft>
          </a:pPr>
          <a:r>
            <a:rPr lang="kk-KZ" sz="900" kern="1200" dirty="0" smtClean="0"/>
            <a:t>"</a:t>
          </a:r>
          <a:r>
            <a:rPr lang="kk-KZ" sz="1600" kern="1200" dirty="0" smtClean="0"/>
            <a:t>Пятерочка" - азық-түлік дүкендерінің желісі; </a:t>
          </a:r>
          <a:endParaRPr lang="en-US" sz="900" kern="1200" dirty="0"/>
        </a:p>
      </dsp:txBody>
      <dsp:txXfrm>
        <a:off x="1783011" y="2785763"/>
        <a:ext cx="1617573" cy="1027557"/>
      </dsp:txXfrm>
    </dsp:sp>
    <dsp:sp modelId="{D0D65855-C01E-4DCD-83F2-8670C1425EFF}">
      <dsp:nvSpPr>
        <dsp:cNvPr id="0" name=""/>
        <dsp:cNvSpPr/>
      </dsp:nvSpPr>
      <dsp:spPr>
        <a:xfrm>
          <a:off x="1643794" y="796943"/>
          <a:ext cx="5568696" cy="5568696"/>
        </a:xfrm>
        <a:prstGeom prst="pie">
          <a:avLst>
            <a:gd name="adj1" fmla="val 13114284"/>
            <a:gd name="adj2" fmla="val 16200000"/>
          </a:avLst>
        </a:prstGeom>
        <a:solidFill>
          <a:schemeClr val="accen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kk-KZ" sz="2000" kern="1200" dirty="0" smtClean="0"/>
            <a:t>"MaxMara", "Sela" - киім сату дүкендері; </a:t>
          </a:r>
          <a:endParaRPr lang="en-US" sz="2000" kern="1200" dirty="0"/>
        </a:p>
      </dsp:txBody>
      <dsp:txXfrm>
        <a:off x="2850344" y="1327295"/>
        <a:ext cx="1524762" cy="96126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1BE6A20-FD9C-483A-96DD-E5B4AF27B33C}">
      <dsp:nvSpPr>
        <dsp:cNvPr id="0" name=""/>
        <dsp:cNvSpPr/>
      </dsp:nvSpPr>
      <dsp:spPr>
        <a:xfrm>
          <a:off x="0" y="27932"/>
          <a:ext cx="7772400" cy="1025578"/>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kk-KZ" sz="2500" kern="1200" dirty="0" smtClean="0"/>
            <a:t>-көтерме сауда кәсіпорындары мен индустриялық кәсіпорындар арасында;</a:t>
          </a:r>
          <a:endParaRPr lang="en-US" sz="2500" kern="1200" dirty="0"/>
        </a:p>
      </dsp:txBody>
      <dsp:txXfrm>
        <a:off x="0" y="27932"/>
        <a:ext cx="7772400" cy="1025578"/>
      </dsp:txXfrm>
    </dsp:sp>
    <dsp:sp modelId="{A0CDAE86-108F-40F6-9FF4-6F93E5856289}">
      <dsp:nvSpPr>
        <dsp:cNvPr id="0" name=""/>
        <dsp:cNvSpPr/>
      </dsp:nvSpPr>
      <dsp:spPr>
        <a:xfrm>
          <a:off x="0" y="1125510"/>
          <a:ext cx="7772400" cy="1025578"/>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kk-KZ" sz="2500" kern="1200" dirty="0" smtClean="0"/>
            <a:t>-бөлшек сауда кәсіпорындар мен өндірушілер арасында;</a:t>
          </a:r>
          <a:endParaRPr lang="en-US" sz="2500" kern="1200" dirty="0"/>
        </a:p>
      </dsp:txBody>
      <dsp:txXfrm>
        <a:off x="0" y="1125510"/>
        <a:ext cx="7772400" cy="1025578"/>
      </dsp:txXfrm>
    </dsp:sp>
    <dsp:sp modelId="{8C430C59-25BC-42B9-BF95-7A0BBEC83E34}">
      <dsp:nvSpPr>
        <dsp:cNvPr id="0" name=""/>
        <dsp:cNvSpPr/>
      </dsp:nvSpPr>
      <dsp:spPr>
        <a:xfrm>
          <a:off x="0" y="2223089"/>
          <a:ext cx="7772400" cy="1025578"/>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kk-KZ" sz="2500" kern="1200" dirty="0" smtClean="0"/>
            <a:t>-көтерме және бөлшек саудагерлер арасында.</a:t>
          </a:r>
          <a:endParaRPr lang="en-US" sz="2500" kern="1200" dirty="0"/>
        </a:p>
      </dsp:txBody>
      <dsp:txXfrm>
        <a:off x="0" y="2223089"/>
        <a:ext cx="7772400" cy="102557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7F26C3A-7094-48CE-8EB8-F3CF3986982B}">
      <dsp:nvSpPr>
        <dsp:cNvPr id="0" name=""/>
        <dsp:cNvSpPr/>
      </dsp:nvSpPr>
      <dsp:spPr>
        <a:xfrm>
          <a:off x="0" y="0"/>
          <a:ext cx="8229600" cy="1937520"/>
        </a:xfrm>
        <a:prstGeom prst="roundRect">
          <a:avLst/>
        </a:prstGeom>
        <a:solidFill>
          <a:schemeClr val="l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kern="1200" dirty="0" smtClean="0"/>
            <a:t>Екіншіден, отандық франчайзинг нарығының сублицензиялық сипаты, халықаралық франчайзерлердің қазақстандық нарыққа әлі де болса сенімсіздікпен қарап, тікелей қарым-қатынастардың орнына ресей, түрік субфранчайзерлері арқылы жұмыс істеуді таңдайды.</a:t>
          </a:r>
          <a:endParaRPr lang="en-US" sz="2300" kern="1200" dirty="0"/>
        </a:p>
      </dsp:txBody>
      <dsp:txXfrm>
        <a:off x="0" y="0"/>
        <a:ext cx="8229600" cy="1937520"/>
      </dsp:txXfrm>
    </dsp:sp>
    <dsp:sp modelId="{18516E39-BBE1-4EB7-B638-0351FA8480E2}">
      <dsp:nvSpPr>
        <dsp:cNvPr id="0" name=""/>
        <dsp:cNvSpPr/>
      </dsp:nvSpPr>
      <dsp:spPr>
        <a:xfrm>
          <a:off x="0" y="1981200"/>
          <a:ext cx="8229600" cy="1937520"/>
        </a:xfrm>
        <a:prstGeom prst="roundRect">
          <a:avLst/>
        </a:prstGeom>
        <a:solidFill>
          <a:schemeClr val="lt1">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kern="1200" dirty="0" smtClean="0"/>
            <a:t>Атап айтқанда, түрік субфранчайзерлері «</a:t>
          </a:r>
          <a:r>
            <a:rPr lang="en-US" sz="2300" kern="1200" dirty="0" err="1" smtClean="0"/>
            <a:t>Mariott</a:t>
          </a:r>
          <a:r>
            <a:rPr lang="en-US" sz="2300" kern="1200" dirty="0" smtClean="0"/>
            <a:t>», «</a:t>
          </a:r>
          <a:r>
            <a:rPr lang="ru-RU" sz="2300" kern="1200" dirty="0" smtClean="0"/>
            <a:t>Интерконтиненталь» қонақүйлері,</a:t>
          </a:r>
          <a:r>
            <a:rPr lang="en-US" sz="2300" kern="1200" dirty="0" smtClean="0"/>
            <a:t> «</a:t>
          </a:r>
          <a:r>
            <a:rPr lang="en-US" sz="2300" kern="1200" dirty="0" err="1" smtClean="0"/>
            <a:t>CocaCola</a:t>
          </a:r>
          <a:r>
            <a:rPr lang="en-US" sz="2300" kern="1200" dirty="0" smtClean="0"/>
            <a:t>» </a:t>
          </a:r>
          <a:r>
            <a:rPr lang="ru-RU" sz="2300" kern="1200" dirty="0" smtClean="0"/>
            <a:t>сусындар </a:t>
          </a:r>
          <a:r>
            <a:rPr lang="en-US" sz="2300" kern="1200" dirty="0" smtClean="0"/>
            <a:t>ө</a:t>
          </a:r>
          <a:r>
            <a:rPr lang="ru-RU" sz="2300" kern="1200" dirty="0" smtClean="0"/>
            <a:t>ндірісі, </a:t>
          </a:r>
          <a:r>
            <a:rPr lang="en-US" sz="2300" kern="1200" dirty="0" smtClean="0"/>
            <a:t>«Mango» </a:t>
          </a:r>
          <a:r>
            <a:rPr lang="ru-RU" sz="2300" kern="1200" dirty="0" smtClean="0"/>
            <a:t>киім дүкендері.</a:t>
          </a:r>
          <a:endParaRPr lang="en-US" sz="2300" kern="1200" dirty="0"/>
        </a:p>
      </dsp:txBody>
      <dsp:txXfrm>
        <a:off x="0" y="1981200"/>
        <a:ext cx="8229600" cy="193752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034AA4-8FA5-48D7-923A-84FBC85DA57C}">
      <dsp:nvSpPr>
        <dsp:cNvPr id="0" name=""/>
        <dsp:cNvSpPr/>
      </dsp:nvSpPr>
      <dsp:spPr>
        <a:xfrm>
          <a:off x="0" y="226110"/>
          <a:ext cx="7772400" cy="1264770"/>
        </a:xfrm>
        <a:prstGeom prst="roundRect">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kern="1200" dirty="0" smtClean="0"/>
            <a:t>Франшизаның болуы тіпті бизнестің тиісті саласында арнайы білімі мен жұмыс тәжірибесі болмаса да, жұмыс істеуге мүмкіндік береді. </a:t>
          </a:r>
          <a:endParaRPr lang="en-US" sz="2300" kern="1200" dirty="0"/>
        </a:p>
      </dsp:txBody>
      <dsp:txXfrm>
        <a:off x="0" y="226110"/>
        <a:ext cx="7772400" cy="1264770"/>
      </dsp:txXfrm>
    </dsp:sp>
    <dsp:sp modelId="{E857D0D6-9F3C-4519-9D2A-1522F07D91CD}">
      <dsp:nvSpPr>
        <dsp:cNvPr id="0" name=""/>
        <dsp:cNvSpPr/>
      </dsp:nvSpPr>
      <dsp:spPr>
        <a:xfrm>
          <a:off x="0" y="1557120"/>
          <a:ext cx="7772400" cy="1264770"/>
        </a:xfrm>
        <a:prstGeom prst="roundRect">
          <a:avLst/>
        </a:prstGeom>
        <a:blipFill rotWithShape="0">
          <a:blip xmlns:r="http://schemas.openxmlformats.org/officeDocument/2006/relationships" r:embed="rId1">
            <a:duotone>
              <a:schemeClr val="lt1">
                <a:hueOff val="0"/>
                <a:satOff val="0"/>
                <a:lumOff val="0"/>
                <a:alphaOff val="0"/>
                <a:tint val="30000"/>
                <a:satMod val="300000"/>
              </a:schemeClr>
              <a:schemeClr val="lt1">
                <a:hueOff val="0"/>
                <a:satOff val="0"/>
                <a:lumOff val="0"/>
                <a:alphaOff val="0"/>
                <a:tint val="40000"/>
                <a:satMod val="200000"/>
              </a:schemeClr>
            </a:duotone>
          </a:blip>
          <a:tile tx="0" ty="0" sx="70000" sy="70000" flip="none" algn="ctr"/>
        </a:blipFill>
        <a:ln>
          <a:noFill/>
        </a:ln>
        <a:effectLst>
          <a:outerShdw blurRad="38100" dist="25400" dir="54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kern="1200" dirty="0" smtClean="0"/>
            <a:t>Сол арқылы шағын бизнестің де ең басты проблемасы-кәсіпкерлердің қажетті экономикалық және құқықтық білімі болмауының мәселесі шешіледі.</a:t>
          </a:r>
          <a:endParaRPr lang="en-US" sz="2300" kern="1200" dirty="0"/>
        </a:p>
      </dsp:txBody>
      <dsp:txXfrm>
        <a:off x="0" y="1557120"/>
        <a:ext cx="7772400" cy="126477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F62A16-D801-4884-BCCB-37A524898F57}" type="datetimeFigureOut">
              <a:rPr lang="en-US" smtClean="0"/>
              <a:t>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753EA0-6667-4FB4-9514-7ED3785F523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753EA0-6667-4FB4-9514-7ED3785F523A}"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2/1/2016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2/1/2016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2/1/2016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2/1/2016</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6.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9.png"/><Relationship Id="rId7" Type="http://schemas.openxmlformats.org/officeDocument/2006/relationships/diagramQuickStyle" Target="../diagrams/quickStyle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Layout" Target="../diagrams/layout5.xml"/><Relationship Id="rId11" Type="http://schemas.openxmlformats.org/officeDocument/2006/relationships/image" Target="../media/image12.jpeg"/><Relationship Id="rId5" Type="http://schemas.openxmlformats.org/officeDocument/2006/relationships/diagramData" Target="../diagrams/data5.xml"/><Relationship Id="rId10" Type="http://schemas.openxmlformats.org/officeDocument/2006/relationships/image" Target="../media/image11.jpeg"/><Relationship Id="rId4" Type="http://schemas.openxmlformats.org/officeDocument/2006/relationships/image" Target="../media/image10.png"/><Relationship Id="rId9" Type="http://schemas.microsoft.com/office/2007/relationships/diagramDrawing" Target="../diagrams/drawing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8400" y="4267200"/>
            <a:ext cx="6400800" cy="1600200"/>
          </a:xfrm>
        </p:spPr>
        <p:txBody>
          <a:bodyPr>
            <a:normAutofit fontScale="92500" lnSpcReduction="20000"/>
          </a:bodyPr>
          <a:lstStyle/>
          <a:p>
            <a:pPr algn="r"/>
            <a:r>
              <a:rPr lang="ru-RU" dirty="0" smtClean="0"/>
              <a:t>О</a:t>
            </a:r>
            <a:r>
              <a:rPr lang="en-US" dirty="0" err="1" smtClean="0"/>
              <a:t>рындаған</a:t>
            </a:r>
            <a:r>
              <a:rPr lang="en-US" dirty="0" smtClean="0"/>
              <a:t>: </a:t>
            </a:r>
            <a:r>
              <a:rPr lang="en-US" dirty="0" err="1" smtClean="0"/>
              <a:t>Сәулетова</a:t>
            </a:r>
            <a:r>
              <a:rPr lang="en-US" dirty="0" smtClean="0"/>
              <a:t> С.</a:t>
            </a:r>
          </a:p>
          <a:p>
            <a:pPr algn="r"/>
            <a:r>
              <a:rPr lang="en-US" dirty="0" err="1" smtClean="0"/>
              <a:t>Тілеужанов</a:t>
            </a:r>
            <a:r>
              <a:rPr lang="en-US" dirty="0" smtClean="0"/>
              <a:t> М.</a:t>
            </a:r>
            <a:endParaRPr lang="en-US" dirty="0" smtClean="0"/>
          </a:p>
          <a:p>
            <a:pPr algn="r"/>
            <a:r>
              <a:rPr lang="en-US" dirty="0" err="1" smtClean="0"/>
              <a:t>Утебай</a:t>
            </a:r>
            <a:r>
              <a:rPr lang="en-US" dirty="0" smtClean="0"/>
              <a:t> Ж.</a:t>
            </a:r>
          </a:p>
          <a:p>
            <a:pPr algn="r"/>
            <a:r>
              <a:rPr lang="en-US" dirty="0" err="1" smtClean="0"/>
              <a:t>Тынымбек</a:t>
            </a:r>
            <a:r>
              <a:rPr lang="en-US" dirty="0" smtClean="0"/>
              <a:t> Е.</a:t>
            </a:r>
          </a:p>
        </p:txBody>
      </p:sp>
      <p:sp>
        <p:nvSpPr>
          <p:cNvPr id="2" name="Title 1"/>
          <p:cNvSpPr>
            <a:spLocks noGrp="1"/>
          </p:cNvSpPr>
          <p:nvPr>
            <p:ph type="ctrTitle"/>
          </p:nvPr>
        </p:nvSpPr>
        <p:spPr/>
        <p:txBody>
          <a:bodyPr/>
          <a:lstStyle/>
          <a:p>
            <a:r>
              <a:rPr lang="ru-RU" dirty="0" smtClean="0"/>
              <a:t>ФРАНЧАЙЗИНГТІҢ</a:t>
            </a:r>
            <a:r>
              <a:rPr lang="en-US" dirty="0" smtClean="0"/>
              <a:t> </a:t>
            </a:r>
            <a:r>
              <a:rPr lang="ru-RU" dirty="0" smtClean="0"/>
              <a:t>ҚАЗАҚСТАНДА ДАМУЫ</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457200"/>
            <a:ext cx="7772400" cy="3200400"/>
          </a:xfrm>
        </p:spPr>
        <p:txBody>
          <a:bodyPr/>
          <a:lstStyle/>
          <a:p>
            <a:r>
              <a:rPr lang="ru-RU" dirty="0" smtClean="0"/>
              <a:t>«Франчайзинг» термині француздың «</a:t>
            </a:r>
            <a:r>
              <a:rPr lang="en-US" dirty="0" smtClean="0"/>
              <a:t>franchise» - </a:t>
            </a:r>
            <a:r>
              <a:rPr lang="ru-RU" dirty="0" smtClean="0"/>
              <a:t>жеңілдік, </a:t>
            </a:r>
            <a:r>
              <a:rPr lang="ru-RU" dirty="0" smtClean="0"/>
              <a:t>артықшылық</a:t>
            </a:r>
            <a:r>
              <a:rPr lang="ru-RU" dirty="0" smtClean="0"/>
              <a:t>, сонымен қатар салық пен жарналардан босату </a:t>
            </a:r>
            <a:r>
              <a:rPr lang="ru-RU" dirty="0" smtClean="0"/>
              <a:t>с</a:t>
            </a:r>
            <a:r>
              <a:rPr lang="en-US" dirty="0" smtClean="0"/>
              <a:t>ө</a:t>
            </a:r>
            <a:r>
              <a:rPr lang="ru-RU" dirty="0" smtClean="0"/>
              <a:t>зінен </a:t>
            </a:r>
            <a:r>
              <a:rPr lang="ru-RU" dirty="0" smtClean="0"/>
              <a:t>пайда </a:t>
            </a:r>
            <a:r>
              <a:rPr lang="ru-RU" dirty="0" smtClean="0"/>
              <a:t>болған</a:t>
            </a:r>
            <a:endParaRPr lang="en-US" dirty="0" smtClean="0"/>
          </a:p>
          <a:p>
            <a:r>
              <a:rPr lang="ru-RU" dirty="0" smtClean="0"/>
              <a:t>Франчайзинг дегеніміз: </a:t>
            </a:r>
          </a:p>
          <a:p>
            <a:r>
              <a:rPr lang="ru-RU" dirty="0" smtClean="0"/>
              <a:t>Айрықша құқық кешенінің құқық иеленушісі осы кешенді басқа </a:t>
            </a:r>
            <a:r>
              <a:rPr lang="ru-RU" dirty="0" smtClean="0"/>
              <a:t>тұлғаға </a:t>
            </a:r>
            <a:r>
              <a:rPr lang="en-US" dirty="0" smtClean="0"/>
              <a:t>ө</a:t>
            </a:r>
            <a:r>
              <a:rPr lang="ru-RU" dirty="0" smtClean="0"/>
              <a:t>темді </a:t>
            </a:r>
            <a:r>
              <a:rPr lang="ru-RU" dirty="0" smtClean="0"/>
              <a:t>негізде пайдалануға беретін кәсіпкерлік қызмет. </a:t>
            </a:r>
            <a:endParaRPr lang="en-US" dirty="0"/>
          </a:p>
        </p:txBody>
      </p:sp>
      <p:pic>
        <p:nvPicPr>
          <p:cNvPr id="4" name="Picture 3" descr="download.jpg"/>
          <p:cNvPicPr>
            <a:picLocks noChangeAspect="1"/>
          </p:cNvPicPr>
          <p:nvPr/>
        </p:nvPicPr>
        <p:blipFill>
          <a:blip r:embed="rId2" cstate="print"/>
          <a:stretch>
            <a:fillRect/>
          </a:stretch>
        </p:blipFill>
        <p:spPr>
          <a:xfrm>
            <a:off x="2362200" y="3101237"/>
            <a:ext cx="5105400" cy="354910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839200" cy="1600200"/>
          </a:xfrm>
        </p:spPr>
        <p:txBody>
          <a:bodyPr>
            <a:normAutofit fontScale="90000"/>
          </a:bodyPr>
          <a:lstStyle/>
          <a:p>
            <a:pPr algn="ctr"/>
            <a:r>
              <a:rPr lang="ru-RU" dirty="0" smtClean="0">
                <a:solidFill>
                  <a:srgbClr val="FF0000"/>
                </a:solidFill>
                <a:latin typeface="Times New Roman" pitchFamily="18" charset="0"/>
                <a:cs typeface="Times New Roman" pitchFamily="18" charset="0"/>
              </a:rPr>
              <a:t>Франчайзингті</a:t>
            </a:r>
            <a:r>
              <a:rPr lang="en-US" dirty="0" smtClean="0">
                <a:solidFill>
                  <a:srgbClr val="FF0000"/>
                </a:solidFill>
                <a:latin typeface="Times New Roman" pitchFamily="18" charset="0"/>
                <a:cs typeface="Times New Roman" pitchFamily="18" charset="0"/>
              </a:rPr>
              <a:t>ң</a:t>
            </a:r>
            <a:r>
              <a:rPr lang="ru-RU" dirty="0" smtClean="0">
                <a:solidFill>
                  <a:srgbClr val="FF0000"/>
                </a:solidFill>
                <a:latin typeface="Times New Roman" pitchFamily="18" charset="0"/>
                <a:cs typeface="Times New Roman" pitchFamily="18" charset="0"/>
              </a:rPr>
              <a:t> </a:t>
            </a:r>
            <a:r>
              <a:rPr lang="ru-RU" dirty="0" smtClean="0">
                <a:solidFill>
                  <a:srgbClr val="FF0000"/>
                </a:solidFill>
                <a:latin typeface="Times New Roman" pitchFamily="18" charset="0"/>
                <a:cs typeface="Times New Roman" pitchFamily="18" charset="0"/>
              </a:rPr>
              <a:t/>
            </a:r>
            <a:br>
              <a:rPr lang="ru-RU" dirty="0" smtClean="0">
                <a:solidFill>
                  <a:srgbClr val="FF0000"/>
                </a:solidFill>
                <a:latin typeface="Times New Roman" pitchFamily="18" charset="0"/>
                <a:cs typeface="Times New Roman" pitchFamily="18" charset="0"/>
              </a:rPr>
            </a:br>
            <a:r>
              <a:rPr lang="ru-RU" dirty="0" smtClean="0">
                <a:solidFill>
                  <a:srgbClr val="FF0000"/>
                </a:solidFill>
                <a:latin typeface="Times New Roman" pitchFamily="18" charset="0"/>
                <a:cs typeface="Times New Roman" pitchFamily="18" charset="0"/>
              </a:rPr>
              <a:t>бірқатар артықшылықтар</a:t>
            </a:r>
            <a:r>
              <a:rPr lang="en-US" dirty="0" smtClean="0">
                <a:solidFill>
                  <a:srgbClr val="FF0000"/>
                </a:solidFill>
                <a:latin typeface="Times New Roman" pitchFamily="18" charset="0"/>
                <a:cs typeface="Times New Roman" pitchFamily="18" charset="0"/>
              </a:rPr>
              <a:t>ы</a:t>
            </a:r>
            <a:r>
              <a:rPr lang="ru-RU" dirty="0" smtClean="0">
                <a:solidFill>
                  <a:srgbClr val="FF0000"/>
                </a:solidFill>
                <a:latin typeface="Times New Roman" pitchFamily="18" charset="0"/>
                <a:cs typeface="Times New Roman" pitchFamily="18" charset="0"/>
              </a:rPr>
              <a:t>: </a:t>
            </a:r>
            <a:r>
              <a:rPr lang="ru-RU" dirty="0" smtClean="0"/>
              <a:t/>
            </a:r>
            <a:br>
              <a:rPr lang="ru-RU" dirty="0" smtClean="0"/>
            </a:br>
            <a:endParaRPr lang="en-US" dirty="0"/>
          </a:p>
        </p:txBody>
      </p:sp>
      <p:graphicFrame>
        <p:nvGraphicFramePr>
          <p:cNvPr id="4" name="Content Placeholder 3"/>
          <p:cNvGraphicFramePr>
            <a:graphicFrameLocks noGrp="1"/>
          </p:cNvGraphicFramePr>
          <p:nvPr>
            <p:ph sz="quarter" idx="1"/>
          </p:nvPr>
        </p:nvGraphicFramePr>
        <p:xfrm>
          <a:off x="381000" y="1447800"/>
          <a:ext cx="8305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u-RU" dirty="0" smtClean="0">
                <a:solidFill>
                  <a:srgbClr val="FF0000"/>
                </a:solidFill>
                <a:latin typeface="Times New Roman" pitchFamily="18" charset="0"/>
                <a:cs typeface="Times New Roman" pitchFamily="18" charset="0"/>
              </a:rPr>
              <a:t>Филип Котлер франчайзингтің келесідей белгілерін атап к</a:t>
            </a:r>
            <a:r>
              <a:rPr lang="en-US" dirty="0" smtClean="0">
                <a:solidFill>
                  <a:srgbClr val="FF0000"/>
                </a:solidFill>
                <a:latin typeface="Times New Roman" pitchFamily="18" charset="0"/>
                <a:cs typeface="Times New Roman" pitchFamily="18" charset="0"/>
              </a:rPr>
              <a:t>ө</a:t>
            </a:r>
            <a:r>
              <a:rPr lang="ru-RU" dirty="0" smtClean="0">
                <a:solidFill>
                  <a:srgbClr val="FF0000"/>
                </a:solidFill>
                <a:latin typeface="Times New Roman" pitchFamily="18" charset="0"/>
                <a:cs typeface="Times New Roman" pitchFamily="18" charset="0"/>
              </a:rPr>
              <a:t>рсеткен</a:t>
            </a:r>
            <a:endParaRPr lang="en-US"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 (1).jpg"/>
          <p:cNvPicPr>
            <a:picLocks noChangeAspect="1"/>
          </p:cNvPicPr>
          <p:nvPr/>
        </p:nvPicPr>
        <p:blipFill>
          <a:blip r:embed="rId2" cstate="print"/>
          <a:stretch>
            <a:fillRect/>
          </a:stretch>
        </p:blipFill>
        <p:spPr>
          <a:xfrm>
            <a:off x="152400" y="551490"/>
            <a:ext cx="8991600" cy="5854243"/>
          </a:xfrm>
          <a:prstGeom prst="rect">
            <a:avLst/>
          </a:prstGeom>
        </p:spPr>
      </p:pic>
      <p:sp>
        <p:nvSpPr>
          <p:cNvPr id="3" name="Content Placeholder 2"/>
          <p:cNvSpPr>
            <a:spLocks noGrp="1"/>
          </p:cNvSpPr>
          <p:nvPr>
            <p:ph sz="quarter" idx="1"/>
          </p:nvPr>
        </p:nvSpPr>
        <p:spPr>
          <a:xfrm>
            <a:off x="838200" y="2057400"/>
            <a:ext cx="4114800" cy="4343400"/>
          </a:xfrm>
        </p:spPr>
        <p:style>
          <a:lnRef idx="2">
            <a:schemeClr val="dk1"/>
          </a:lnRef>
          <a:fillRef idx="1">
            <a:schemeClr val="lt1"/>
          </a:fillRef>
          <a:effectRef idx="0">
            <a:schemeClr val="dk1"/>
          </a:effectRef>
          <a:fontRef idx="minor">
            <a:schemeClr val="dk1"/>
          </a:fontRef>
        </p:style>
        <p:txBody>
          <a:bodyPr>
            <a:normAutofit fontScale="85000" lnSpcReduction="20000"/>
          </a:bodyPr>
          <a:lstStyle/>
          <a:p>
            <a:pPr algn="just">
              <a:buFont typeface="Wingdings" pitchFamily="2" charset="2"/>
              <a:buChar char="v"/>
            </a:pPr>
            <a:r>
              <a:rPr lang="ru-RU" b="1" dirty="0" smtClean="0"/>
              <a:t>Қазақстан экономикасының жандануына шағын және орта </a:t>
            </a:r>
            <a:r>
              <a:rPr lang="ru-RU" b="1" dirty="0" smtClean="0"/>
              <a:t>кәсіпкерліктің </a:t>
            </a:r>
            <a:r>
              <a:rPr lang="ru-RU" b="1" dirty="0" smtClean="0"/>
              <a:t>дамуы тікелей әсер етеді. </a:t>
            </a:r>
            <a:endParaRPr lang="en-US" b="1" dirty="0" smtClean="0"/>
          </a:p>
          <a:p>
            <a:pPr algn="just">
              <a:buFont typeface="Wingdings" pitchFamily="2" charset="2"/>
              <a:buChar char="v"/>
            </a:pPr>
            <a:r>
              <a:rPr lang="ru-RU" b="1" dirty="0" smtClean="0"/>
              <a:t>Кәсіпорындардың </a:t>
            </a:r>
            <a:r>
              <a:rPr lang="ru-RU" b="1" dirty="0" smtClean="0"/>
              <a:t>нарықтағы </a:t>
            </a:r>
            <a:r>
              <a:rPr lang="ru-RU" b="1" dirty="0" smtClean="0"/>
              <a:t>тұрақтылығын </a:t>
            </a:r>
            <a:r>
              <a:rPr lang="ru-RU" b="1" dirty="0" smtClean="0"/>
              <a:t>шешу жолдарының, шағын кәсіпорындарды дамытудың </a:t>
            </a:r>
            <a:r>
              <a:rPr lang="ru-RU" b="1" dirty="0" smtClean="0"/>
              <a:t>тиімді </a:t>
            </a:r>
            <a:r>
              <a:rPr lang="ru-RU" b="1" dirty="0" smtClean="0"/>
              <a:t>әдістерінің бірі – франчайзинг болып табылады.</a:t>
            </a:r>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 (1).jpg"/>
          <p:cNvPicPr>
            <a:picLocks noChangeAspect="1"/>
          </p:cNvPicPr>
          <p:nvPr/>
        </p:nvPicPr>
        <p:blipFill>
          <a:blip r:embed="rId2" cstate="print"/>
          <a:stretch>
            <a:fillRect/>
          </a:stretch>
        </p:blipFill>
        <p:spPr>
          <a:xfrm>
            <a:off x="1981200" y="4038600"/>
            <a:ext cx="4876800" cy="2588880"/>
          </a:xfrm>
          <a:prstGeom prst="rect">
            <a:avLst/>
          </a:prstGeom>
          <a:ln>
            <a:noFill/>
          </a:ln>
          <a:effectLst>
            <a:softEdge rad="112500"/>
          </a:effectLst>
        </p:spPr>
      </p:pic>
      <p:sp>
        <p:nvSpPr>
          <p:cNvPr id="3" name="Content Placeholder 2"/>
          <p:cNvSpPr>
            <a:spLocks noGrp="1"/>
          </p:cNvSpPr>
          <p:nvPr>
            <p:ph sz="quarter" idx="1"/>
          </p:nvPr>
        </p:nvSpPr>
        <p:spPr>
          <a:xfrm>
            <a:off x="533400" y="381000"/>
            <a:ext cx="7772400" cy="3886200"/>
          </a:xfrm>
        </p:spPr>
        <p:txBody>
          <a:bodyPr>
            <a:normAutofit fontScale="92500"/>
          </a:bodyPr>
          <a:lstStyle/>
          <a:p>
            <a:r>
              <a:rPr lang="kk-KZ" dirty="0" smtClean="0"/>
              <a:t>Қазір кез келген кәсіпкер өз тауар маркасын дүниеге алып келіп, оны заңды тіркей алады. Бірақ тауар маркасын брендке айналдырып, оны қоғамға танымал ету үшін қыруар қаражат керек</a:t>
            </a:r>
            <a:r>
              <a:rPr lang="kk-KZ" dirty="0" smtClean="0"/>
              <a:t>.</a:t>
            </a:r>
            <a:endParaRPr lang="en-US" dirty="0" smtClean="0"/>
          </a:p>
          <a:p>
            <a:r>
              <a:rPr lang="kk-KZ" dirty="0" smtClean="0"/>
              <a:t>Мұндай инвистицияны Қазақстан кәсіпкерлерінің басым бөлігінің қалтасы көтермейді. Сондықтан қазіргі кезде кәсіпкерлерге франчайзинг арқылы танымал тауар маркасын қолдану құқығын сатып алған өте ыңғайлы.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772400" cy="1143000"/>
          </a:xfrm>
        </p:spPr>
        <p:txBody>
          <a:bodyPr>
            <a:normAutofit fontScale="90000"/>
          </a:bodyPr>
          <a:lstStyle/>
          <a:p>
            <a:pPr algn="ctr"/>
            <a:r>
              <a:rPr lang="kk-KZ" dirty="0" smtClean="0">
                <a:solidFill>
                  <a:srgbClr val="FF0000"/>
                </a:solidFill>
              </a:rPr>
              <a:t>Қазақстандағы франчайзингтің дамуындағы бірінші кезеңі(1994-1999жж.) </a:t>
            </a:r>
            <a:endParaRPr lang="en-US" dirty="0">
              <a:solidFill>
                <a:srgbClr val="FF0000"/>
              </a:solidFill>
            </a:endParaRPr>
          </a:p>
        </p:txBody>
      </p:sp>
      <p:graphicFrame>
        <p:nvGraphicFramePr>
          <p:cNvPr id="4" name="Content Placeholder 3"/>
          <p:cNvGraphicFramePr>
            <a:graphicFrameLocks noGrp="1"/>
          </p:cNvGraphicFramePr>
          <p:nvPr>
            <p:ph sz="quarter" idx="1"/>
          </p:nvPr>
        </p:nvGraphicFramePr>
        <p:xfrm>
          <a:off x="533400" y="2133600"/>
          <a:ext cx="8153400" cy="198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images (4).jpg"/>
          <p:cNvPicPr>
            <a:picLocks noChangeAspect="1"/>
          </p:cNvPicPr>
          <p:nvPr/>
        </p:nvPicPr>
        <p:blipFill>
          <a:blip r:embed="rId7" cstate="print"/>
          <a:stretch>
            <a:fillRect/>
          </a:stretch>
        </p:blipFill>
        <p:spPr>
          <a:xfrm>
            <a:off x="2514600" y="3962400"/>
            <a:ext cx="3581400" cy="2682593"/>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304800"/>
          <a:ext cx="83820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images (5).jpg"/>
          <p:cNvPicPr>
            <a:picLocks noChangeAspect="1"/>
          </p:cNvPicPr>
          <p:nvPr/>
        </p:nvPicPr>
        <p:blipFill>
          <a:blip r:embed="rId7" cstate="print"/>
          <a:stretch>
            <a:fillRect/>
          </a:stretch>
        </p:blipFill>
        <p:spPr>
          <a:xfrm>
            <a:off x="1066800" y="3509962"/>
            <a:ext cx="6696076" cy="3348038"/>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kk-KZ" dirty="0" smtClean="0">
                <a:solidFill>
                  <a:srgbClr val="FF0000"/>
                </a:solidFill>
              </a:rPr>
              <a:t>Франчайзингтің дамуының екінші кезеңі(2000-2004жж.) </a:t>
            </a:r>
            <a:endParaRPr lang="en-US" dirty="0">
              <a:solidFill>
                <a:srgbClr val="FF0000"/>
              </a:solidFill>
            </a:endParaRPr>
          </a:p>
        </p:txBody>
      </p:sp>
      <p:sp>
        <p:nvSpPr>
          <p:cNvPr id="3" name="Content Placeholder 2"/>
          <p:cNvSpPr>
            <a:spLocks noGrp="1"/>
          </p:cNvSpPr>
          <p:nvPr>
            <p:ph sz="quarter" idx="1"/>
          </p:nvPr>
        </p:nvSpPr>
        <p:spPr>
          <a:xfrm>
            <a:off x="533400" y="1447800"/>
            <a:ext cx="7772400" cy="3200400"/>
          </a:xfrm>
          <a:ln>
            <a:solidFill>
              <a:srgbClr val="92D050"/>
            </a:solidFill>
          </a:ln>
        </p:spPr>
        <p:txBody>
          <a:bodyPr>
            <a:normAutofit/>
          </a:bodyPr>
          <a:lstStyle/>
          <a:p>
            <a:r>
              <a:rPr lang="kk-KZ" dirty="0" smtClean="0"/>
              <a:t>- </a:t>
            </a:r>
            <a:r>
              <a:rPr lang="kk-KZ" dirty="0" smtClean="0"/>
              <a:t>Қазақстанға ірі франчайзингтік фирмалардың </a:t>
            </a:r>
            <a:r>
              <a:rPr lang="kk-KZ" dirty="0" smtClean="0"/>
              <a:t>келуімен</a:t>
            </a:r>
            <a:endParaRPr lang="en-US" dirty="0" smtClean="0"/>
          </a:p>
          <a:p>
            <a:r>
              <a:rPr lang="kk-KZ" dirty="0" smtClean="0"/>
              <a:t> </a:t>
            </a:r>
            <a:r>
              <a:rPr lang="kk-KZ" dirty="0" smtClean="0"/>
              <a:t>қазақстандық франчайзингтік қауымдастығының қалыптасуына себеп болған </a:t>
            </a:r>
            <a:r>
              <a:rPr lang="kk-KZ" dirty="0" smtClean="0"/>
              <a:t>франчайзингтік </a:t>
            </a:r>
            <a:r>
              <a:rPr lang="kk-KZ" dirty="0" smtClean="0"/>
              <a:t>семинарларын жүргізу бойынша USAID шараларының жүзеге асырылуымен байланысты.</a:t>
            </a:r>
            <a:endParaRPr lang="en-US" dirty="0" smtClean="0"/>
          </a:p>
          <a:p>
            <a:endParaRPr lang="en-US" dirty="0"/>
          </a:p>
        </p:txBody>
      </p:sp>
      <p:pic>
        <p:nvPicPr>
          <p:cNvPr id="4" name="Picture 3" descr="download.png"/>
          <p:cNvPicPr>
            <a:picLocks noChangeAspect="1"/>
          </p:cNvPicPr>
          <p:nvPr/>
        </p:nvPicPr>
        <p:blipFill>
          <a:blip r:embed="rId2" cstate="print"/>
          <a:stretch>
            <a:fillRect/>
          </a:stretch>
        </p:blipFill>
        <p:spPr>
          <a:xfrm>
            <a:off x="5486400" y="3886200"/>
            <a:ext cx="2819400" cy="2819400"/>
          </a:xfrm>
          <a:prstGeom prst="rect">
            <a:avLst/>
          </a:prstGeom>
          <a:ln>
            <a:noFill/>
          </a:ln>
          <a:effectLst>
            <a:softEdge rad="112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ownload (2).png"/>
          <p:cNvPicPr>
            <a:picLocks noChangeAspect="1"/>
          </p:cNvPicPr>
          <p:nvPr/>
        </p:nvPicPr>
        <p:blipFill>
          <a:blip r:embed="rId2" cstate="print"/>
          <a:stretch>
            <a:fillRect/>
          </a:stretch>
        </p:blipFill>
        <p:spPr>
          <a:xfrm>
            <a:off x="6553200" y="1066800"/>
            <a:ext cx="2286000" cy="1524000"/>
          </a:xfrm>
          <a:prstGeom prst="rect">
            <a:avLst/>
          </a:prstGeom>
        </p:spPr>
      </p:pic>
      <p:pic>
        <p:nvPicPr>
          <p:cNvPr id="8" name="Picture 7" descr="images.png"/>
          <p:cNvPicPr>
            <a:picLocks noChangeAspect="1"/>
          </p:cNvPicPr>
          <p:nvPr/>
        </p:nvPicPr>
        <p:blipFill>
          <a:blip r:embed="rId3" cstate="print"/>
          <a:stretch>
            <a:fillRect/>
          </a:stretch>
        </p:blipFill>
        <p:spPr>
          <a:xfrm>
            <a:off x="6705600" y="4267200"/>
            <a:ext cx="2296205"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download (1).png"/>
          <p:cNvPicPr>
            <a:picLocks noChangeAspect="1"/>
          </p:cNvPicPr>
          <p:nvPr/>
        </p:nvPicPr>
        <p:blipFill>
          <a:blip r:embed="rId4" cstate="print"/>
          <a:stretch>
            <a:fillRect/>
          </a:stretch>
        </p:blipFill>
        <p:spPr>
          <a:xfrm rot="18994565">
            <a:off x="85999" y="1971938"/>
            <a:ext cx="2457750" cy="1228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Content Placeholder 3"/>
          <p:cNvGraphicFramePr>
            <a:graphicFrameLocks noGrp="1"/>
          </p:cNvGraphicFramePr>
          <p:nvPr>
            <p:ph sz="quarter" idx="1"/>
          </p:nvPr>
        </p:nvGraphicFramePr>
        <p:xfrm>
          <a:off x="0" y="228600"/>
          <a:ext cx="9144000" cy="6629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descr="images (3).jpg"/>
          <p:cNvPicPr>
            <a:picLocks noChangeAspect="1"/>
          </p:cNvPicPr>
          <p:nvPr/>
        </p:nvPicPr>
        <p:blipFill>
          <a:blip r:embed="rId10" cstate="print"/>
          <a:stretch>
            <a:fillRect/>
          </a:stretch>
        </p:blipFill>
        <p:spPr>
          <a:xfrm>
            <a:off x="228600" y="4343400"/>
            <a:ext cx="1914525" cy="2286000"/>
          </a:xfrm>
          <a:prstGeom prst="rect">
            <a:avLst/>
          </a:prstGeom>
          <a:ln>
            <a:noFill/>
          </a:ln>
          <a:effectLst>
            <a:softEdge rad="112500"/>
          </a:effectLst>
        </p:spPr>
      </p:pic>
      <p:pic>
        <p:nvPicPr>
          <p:cNvPr id="6" name="Picture 5" descr="download (2).jpg"/>
          <p:cNvPicPr>
            <a:picLocks noChangeAspect="1"/>
          </p:cNvPicPr>
          <p:nvPr/>
        </p:nvPicPr>
        <p:blipFill>
          <a:blip r:embed="rId11" cstate="print"/>
          <a:stretch>
            <a:fillRect/>
          </a:stretch>
        </p:blipFill>
        <p:spPr>
          <a:xfrm>
            <a:off x="304800" y="304800"/>
            <a:ext cx="3429000" cy="1000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jpg"/>
          <p:cNvPicPr>
            <a:picLocks noChangeAspect="1"/>
          </p:cNvPicPr>
          <p:nvPr/>
        </p:nvPicPr>
        <p:blipFill>
          <a:blip r:embed="rId2" cstate="print"/>
          <a:stretch>
            <a:fillRect/>
          </a:stretch>
        </p:blipFill>
        <p:spPr>
          <a:xfrm>
            <a:off x="1752600" y="4114800"/>
            <a:ext cx="5867400" cy="2546555"/>
          </a:xfrm>
          <a:prstGeom prst="rect">
            <a:avLst/>
          </a:prstGeom>
        </p:spPr>
      </p:pic>
      <p:sp>
        <p:nvSpPr>
          <p:cNvPr id="2" name="Title 1"/>
          <p:cNvSpPr>
            <a:spLocks noGrp="1"/>
          </p:cNvSpPr>
          <p:nvPr>
            <p:ph type="title"/>
          </p:nvPr>
        </p:nvSpPr>
        <p:spPr/>
        <p:txBody>
          <a:bodyPr>
            <a:normAutofit fontScale="90000"/>
          </a:bodyPr>
          <a:lstStyle/>
          <a:p>
            <a:r>
              <a:rPr lang="kk-KZ" dirty="0" smtClean="0">
                <a:solidFill>
                  <a:srgbClr val="FF0000"/>
                </a:solidFill>
              </a:rPr>
              <a:t>Үшінші кезең 2005 жылдан басталып осы кезеңге дейінгі уақытты қамтиды.</a:t>
            </a:r>
            <a:endParaRPr lang="en-US" dirty="0">
              <a:solidFill>
                <a:srgbClr val="FF0000"/>
              </a:solidFill>
            </a:endParaRPr>
          </a:p>
        </p:txBody>
      </p:sp>
      <p:sp>
        <p:nvSpPr>
          <p:cNvPr id="3" name="Content Placeholder 2"/>
          <p:cNvSpPr>
            <a:spLocks noGrp="1"/>
          </p:cNvSpPr>
          <p:nvPr>
            <p:ph sz="quarter" idx="1"/>
          </p:nvPr>
        </p:nvSpPr>
        <p:spPr>
          <a:xfrm>
            <a:off x="914400" y="1447800"/>
            <a:ext cx="7772400" cy="3429000"/>
          </a:xfrm>
        </p:spPr>
        <p:txBody>
          <a:bodyPr>
            <a:normAutofit/>
          </a:bodyPr>
          <a:lstStyle/>
          <a:p>
            <a:r>
              <a:rPr lang="kk-KZ" dirty="0" smtClean="0"/>
              <a:t>Қазіргі уақытта мамандардың берген бағасы бойынша Қазақстанда 100 - ге жуық оператор - фирмалармен іскерлік қарым - қатынас жасайтын, қазақстандық франчайзинг қауымдастығына біріктірілген, 15 - 20 - ға дейінгі бас фирмалар қызмет етеді</a:t>
            </a:r>
            <a:r>
              <a:rPr lang="kk-KZ" dirty="0" smtClean="0"/>
              <a:t>.</a:t>
            </a:r>
            <a:endParaRPr lang="en-US" dirty="0" smtClean="0"/>
          </a:p>
          <a:p>
            <a:r>
              <a:rPr lang="kk-KZ" dirty="0" smtClean="0"/>
              <a:t>Әлемде франчайзинг бойынша дамып келе жатқан 70 - тен астам бизнес түрі бар.</a:t>
            </a:r>
            <a:r>
              <a:rPr lang="kk-KZ" dirty="0" smtClean="0"/>
              <a: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0"/>
            <a:ext cx="7772400" cy="1143000"/>
          </a:xfrm>
        </p:spPr>
        <p:txBody>
          <a:bodyPr>
            <a:normAutofit fontScale="90000"/>
          </a:bodyPr>
          <a:lstStyle/>
          <a:p>
            <a:r>
              <a:rPr lang="kk-KZ" dirty="0" smtClean="0"/>
              <a:t>Республика ішінде франчайзингілік операциялар мына тұлғалардың арасында жүзеге асырылады:</a:t>
            </a:r>
            <a:r>
              <a:rPr lang="en-US" dirty="0" smtClean="0"/>
              <a:t/>
            </a:r>
            <a:br>
              <a:rPr lang="en-US" dirty="0" smtClean="0"/>
            </a:br>
            <a:endParaRPr lang="en-US" dirty="0"/>
          </a:p>
        </p:txBody>
      </p:sp>
      <p:graphicFrame>
        <p:nvGraphicFramePr>
          <p:cNvPr id="4" name="Content Placeholder 3"/>
          <p:cNvGraphicFramePr>
            <a:graphicFrameLocks noGrp="1"/>
          </p:cNvGraphicFramePr>
          <p:nvPr>
            <p:ph sz="quarter" idx="1"/>
          </p:nvPr>
        </p:nvGraphicFramePr>
        <p:xfrm>
          <a:off x="838200" y="2286000"/>
          <a:ext cx="7772400" cy="327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57200"/>
            <a:ext cx="7772400" cy="4572000"/>
          </a:xfrm>
        </p:spPr>
        <p:txBody>
          <a:bodyPr/>
          <a:lstStyle/>
          <a:p>
            <a:r>
              <a:rPr lang="kk-KZ" dirty="0" smtClean="0"/>
              <a:t>Осылай республикада әр түрлі меншіктегі фирмалардың арасында франчайзингті кең дамыту негізі пайда болды </a:t>
            </a:r>
            <a:endParaRPr lang="en-US" dirty="0" smtClean="0"/>
          </a:p>
          <a:p>
            <a:r>
              <a:rPr lang="kk-KZ" dirty="0" smtClean="0"/>
              <a:t>     Сонымен Қазақстан Республикасында франчайзерле өз атымен, бөгде маркалы тауарды және қызметті пайдалана отырып дами алады. Бұл елдегі кәсіпкерліктің дамуынаоң әсерін тигізері сөзсіз.</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114800" y="304800"/>
            <a:ext cx="5029200" cy="6019800"/>
          </a:xfrm>
        </p:spPr>
        <p:txBody>
          <a:bodyPr>
            <a:normAutofit fontScale="92500" lnSpcReduction="10000"/>
          </a:bodyPr>
          <a:lstStyle/>
          <a:p>
            <a:r>
              <a:rPr lang="kk-KZ" sz="2800" dirty="0" smtClean="0">
                <a:latin typeface="Times New Roman" pitchFamily="18" charset="0"/>
                <a:cs typeface="Times New Roman" pitchFamily="18" charset="0"/>
              </a:rPr>
              <a:t>Соңғы уақыттан бері Қазақстанда франчайзингтік формада дамуға шешім қабылдаған кәсіпкелер ортасы белсенді түрде </a:t>
            </a:r>
            <a:r>
              <a:rPr lang="kk-KZ" sz="2800" dirty="0" smtClean="0">
                <a:latin typeface="Times New Roman" pitchFamily="18" charset="0"/>
                <a:cs typeface="Times New Roman" pitchFamily="18" charset="0"/>
              </a:rPr>
              <a:t>қалыптасуда</a:t>
            </a:r>
            <a:r>
              <a:rPr lang="en-US" sz="2800" dirty="0" smtClean="0">
                <a:latin typeface="Times New Roman" pitchFamily="18" charset="0"/>
                <a:cs typeface="Times New Roman" pitchFamily="18" charset="0"/>
              </a:rPr>
              <a:t>.</a:t>
            </a:r>
          </a:p>
          <a:p>
            <a:r>
              <a:rPr lang="kk-KZ"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Ж</a:t>
            </a:r>
            <a:r>
              <a:rPr lang="kk-KZ" sz="2800" dirty="0" smtClean="0">
                <a:latin typeface="Times New Roman" pitchFamily="18" charset="0"/>
                <a:cs typeface="Times New Roman" pitchFamily="18" charset="0"/>
              </a:rPr>
              <a:t>алпы </a:t>
            </a:r>
            <a:r>
              <a:rPr lang="kk-KZ" sz="2800" dirty="0" smtClean="0">
                <a:latin typeface="Times New Roman" pitchFamily="18" charset="0"/>
                <a:cs typeface="Times New Roman" pitchFamily="18" charset="0"/>
              </a:rPr>
              <a:t>елімізде әйгілі франчайзингтікбрэнділер пайда болып , сәтті түрде тіршілік танытуда. Мысалы, «1С», </a:t>
            </a:r>
            <a:r>
              <a:rPr lang="kk-KZ"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Zara</a:t>
            </a:r>
            <a:r>
              <a:rPr lang="kk-KZ"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Stradivarius</a:t>
            </a:r>
            <a:r>
              <a:rPr lang="kk-KZ"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Defacto</a:t>
            </a:r>
            <a:r>
              <a:rPr lang="kk-KZ"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Pizzahut</a:t>
            </a:r>
            <a:r>
              <a:rPr lang="kk-KZ"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«Планета Суши</a:t>
            </a:r>
            <a:r>
              <a:rPr lang="kk-KZ"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H</a:t>
            </a:r>
            <a:r>
              <a:rPr lang="en-US" sz="2800" dirty="0" smtClean="0">
                <a:latin typeface="Times New Roman" pitchFamily="18" charset="0"/>
                <a:cs typeface="Times New Roman" pitchFamily="18" charset="0"/>
              </a:rPr>
              <a:t>ardees</a:t>
            </a:r>
            <a:r>
              <a:rPr lang="kk-KZ"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Burgerking</a:t>
            </a:r>
            <a:r>
              <a:rPr lang="kk-KZ"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Starbucks</a:t>
            </a:r>
            <a:r>
              <a:rPr lang="kk-KZ"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KFC</a:t>
            </a:r>
            <a:r>
              <a:rPr lang="kk-KZ" sz="2800" dirty="0" smtClean="0">
                <a:latin typeface="Times New Roman" pitchFamily="18" charset="0"/>
                <a:cs typeface="Times New Roman" pitchFamily="18" charset="0"/>
              </a:rPr>
              <a:t>» , </a:t>
            </a:r>
            <a:r>
              <a:rPr lang="kk-KZ" sz="2800" dirty="0" smtClean="0">
                <a:latin typeface="Times New Roman" pitchFamily="18" charset="0"/>
                <a:cs typeface="Times New Roman" pitchFamily="18" charset="0"/>
              </a:rPr>
              <a:t>British Airways , Euro Car т.б.атап өтуге болады.</a:t>
            </a:r>
            <a:endParaRPr lang="en-US" sz="2800" dirty="0" smtClean="0">
              <a:latin typeface="Times New Roman" pitchFamily="18" charset="0"/>
              <a:cs typeface="Times New Roman" pitchFamily="18" charset="0"/>
            </a:endParaRPr>
          </a:p>
          <a:p>
            <a:endParaRPr lang="en-US" dirty="0"/>
          </a:p>
        </p:txBody>
      </p:sp>
      <p:pic>
        <p:nvPicPr>
          <p:cNvPr id="4" name="Picture 3" descr="kfc.jpg"/>
          <p:cNvPicPr>
            <a:picLocks noChangeAspect="1"/>
          </p:cNvPicPr>
          <p:nvPr/>
        </p:nvPicPr>
        <p:blipFill>
          <a:blip r:embed="rId2" cstate="print"/>
          <a:stretch>
            <a:fillRect/>
          </a:stretch>
        </p:blipFill>
        <p:spPr>
          <a:xfrm>
            <a:off x="228600" y="4191000"/>
            <a:ext cx="3748382" cy="2481072"/>
          </a:xfrm>
          <a:prstGeom prst="rect">
            <a:avLst/>
          </a:prstGeom>
          <a:ln>
            <a:noFill/>
          </a:ln>
          <a:effectLst>
            <a:softEdge rad="112500"/>
          </a:effectLst>
        </p:spPr>
      </p:pic>
      <p:pic>
        <p:nvPicPr>
          <p:cNvPr id="5" name="Picture 4" descr="images (2).jpg"/>
          <p:cNvPicPr>
            <a:picLocks noChangeAspect="1"/>
          </p:cNvPicPr>
          <p:nvPr/>
        </p:nvPicPr>
        <p:blipFill>
          <a:blip r:embed="rId3" cstate="print"/>
          <a:stretch>
            <a:fillRect/>
          </a:stretch>
        </p:blipFill>
        <p:spPr>
          <a:xfrm>
            <a:off x="228600" y="4876800"/>
            <a:ext cx="1714500" cy="17049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1366654867_zar.gif"/>
          <p:cNvPicPr>
            <a:picLocks noChangeAspect="1"/>
          </p:cNvPicPr>
          <p:nvPr/>
        </p:nvPicPr>
        <p:blipFill>
          <a:blip r:embed="rId4" cstate="print"/>
          <a:stretch>
            <a:fillRect/>
          </a:stretch>
        </p:blipFill>
        <p:spPr>
          <a:xfrm>
            <a:off x="0" y="304800"/>
            <a:ext cx="3810000" cy="3810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772400" cy="1143000"/>
          </a:xfrm>
        </p:spPr>
        <p:txBody>
          <a:bodyPr>
            <a:normAutofit fontScale="90000"/>
          </a:bodyPr>
          <a:lstStyle/>
          <a:p>
            <a:pPr algn="ctr"/>
            <a:r>
              <a:rPr lang="ru-RU" dirty="0" smtClean="0">
                <a:solidFill>
                  <a:srgbClr val="0070C0"/>
                </a:solidFill>
              </a:rPr>
              <a:t>Қазақстандағы франчайзингтің дамуының бірқатар ерекшеліктерін атап </a:t>
            </a:r>
            <a:r>
              <a:rPr lang="en-US" dirty="0" smtClean="0">
                <a:solidFill>
                  <a:srgbClr val="0070C0"/>
                </a:solidFill>
              </a:rPr>
              <a:t>ө</a:t>
            </a:r>
            <a:r>
              <a:rPr lang="ru-RU" dirty="0" smtClean="0">
                <a:solidFill>
                  <a:srgbClr val="0070C0"/>
                </a:solidFill>
              </a:rPr>
              <a:t>туге болады</a:t>
            </a:r>
            <a:endParaRPr lang="en-US" dirty="0">
              <a:solidFill>
                <a:srgbClr val="0070C0"/>
              </a:solidFill>
            </a:endParaRPr>
          </a:p>
        </p:txBody>
      </p:sp>
      <p:sp>
        <p:nvSpPr>
          <p:cNvPr id="3" name="Content Placeholder 2"/>
          <p:cNvSpPr>
            <a:spLocks noGrp="1"/>
          </p:cNvSpPr>
          <p:nvPr>
            <p:ph sz="quarter" idx="1"/>
          </p:nvPr>
        </p:nvSpPr>
        <p:spPr>
          <a:xfrm>
            <a:off x="609600" y="1828800"/>
            <a:ext cx="7772400" cy="2667000"/>
          </a:xfrm>
        </p:spPr>
        <p:txBody>
          <a:bodyPr>
            <a:normAutofit fontScale="92500"/>
          </a:bodyPr>
          <a:lstStyle/>
          <a:p>
            <a:r>
              <a:rPr lang="ru-RU" dirty="0" smtClean="0"/>
              <a:t>біріншіден</a:t>
            </a:r>
            <a:r>
              <a:rPr lang="ru-RU" dirty="0" smtClean="0"/>
              <a:t>, елімізде </a:t>
            </a:r>
            <a:r>
              <a:rPr lang="ru-RU" dirty="0" smtClean="0"/>
              <a:t>б</a:t>
            </a:r>
            <a:r>
              <a:rPr lang="en-US" dirty="0" smtClean="0"/>
              <a:t>ө</a:t>
            </a:r>
            <a:r>
              <a:rPr lang="ru-RU" dirty="0" smtClean="0"/>
              <a:t>лшек </a:t>
            </a:r>
            <a:r>
              <a:rPr lang="ru-RU" dirty="0" smtClean="0"/>
              <a:t>саудадағы франчайзинг қарқынды </a:t>
            </a:r>
            <a:r>
              <a:rPr lang="ru-RU" dirty="0" smtClean="0"/>
              <a:t>даму </a:t>
            </a:r>
            <a:r>
              <a:rPr lang="ru-RU" dirty="0" smtClean="0"/>
              <a:t>үстінде болса, ал батыс елдерінде іскерлік франчайзингтің үлесі басым </a:t>
            </a:r>
          </a:p>
          <a:p>
            <a:r>
              <a:rPr lang="ru-RU" dirty="0" smtClean="0"/>
              <a:t>Оған </a:t>
            </a:r>
            <a:r>
              <a:rPr lang="ru-RU" dirty="0" smtClean="0"/>
              <a:t>мысал ретінде «Пятерочка» бӛлшек сауда дүкендерінің желісі, </a:t>
            </a:r>
            <a:r>
              <a:rPr lang="ru-RU" dirty="0" smtClean="0"/>
              <a:t>«</a:t>
            </a:r>
            <a:r>
              <a:rPr lang="en-US" dirty="0" err="1" smtClean="0"/>
              <a:t>Sela</a:t>
            </a:r>
            <a:r>
              <a:rPr lang="en-US" dirty="0" smtClean="0"/>
              <a:t>» </a:t>
            </a:r>
            <a:r>
              <a:rPr lang="ru-RU" dirty="0" smtClean="0"/>
              <a:t>киімдер дүкені, «</a:t>
            </a:r>
            <a:r>
              <a:rPr lang="en-US" dirty="0" smtClean="0"/>
              <a:t>DIXIS», «</a:t>
            </a:r>
            <a:r>
              <a:rPr lang="ru-RU" dirty="0" smtClean="0"/>
              <a:t>Евросеть» байланыс дүкендерін келтіруге </a:t>
            </a:r>
            <a:r>
              <a:rPr lang="ru-RU" dirty="0" smtClean="0"/>
              <a:t>болады</a:t>
            </a:r>
            <a:r>
              <a:rPr lang="ru-RU" dirty="0" smtClean="0"/>
              <a:t>.</a:t>
            </a:r>
            <a:endParaRPr lang="en-US" dirty="0"/>
          </a:p>
        </p:txBody>
      </p:sp>
      <p:pic>
        <p:nvPicPr>
          <p:cNvPr id="4" name="Picture 3" descr="download (2).png"/>
          <p:cNvPicPr>
            <a:picLocks noChangeAspect="1"/>
          </p:cNvPicPr>
          <p:nvPr/>
        </p:nvPicPr>
        <p:blipFill>
          <a:blip r:embed="rId2" cstate="print"/>
          <a:stretch>
            <a:fillRect/>
          </a:stretch>
        </p:blipFill>
        <p:spPr>
          <a:xfrm>
            <a:off x="2286000" y="4191000"/>
            <a:ext cx="3657600" cy="2438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ownload (3).jpg"/>
          <p:cNvPicPr>
            <a:picLocks noChangeAspect="1"/>
          </p:cNvPicPr>
          <p:nvPr/>
        </p:nvPicPr>
        <p:blipFill>
          <a:blip r:embed="rId2" cstate="print"/>
          <a:stretch>
            <a:fillRect/>
          </a:stretch>
        </p:blipFill>
        <p:spPr>
          <a:xfrm>
            <a:off x="4648200" y="3581400"/>
            <a:ext cx="1219199" cy="2986353"/>
          </a:xfrm>
          <a:prstGeom prst="rect">
            <a:avLst/>
          </a:prstGeom>
        </p:spPr>
      </p:pic>
      <p:graphicFrame>
        <p:nvGraphicFramePr>
          <p:cNvPr id="4" name="Content Placeholder 3"/>
          <p:cNvGraphicFramePr>
            <a:graphicFrameLocks noGrp="1"/>
          </p:cNvGraphicFramePr>
          <p:nvPr>
            <p:ph sz="quarter" idx="1"/>
          </p:nvPr>
        </p:nvGraphicFramePr>
        <p:xfrm>
          <a:off x="609600" y="152400"/>
          <a:ext cx="8229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download (3).png"/>
          <p:cNvPicPr>
            <a:picLocks noChangeAspect="1"/>
          </p:cNvPicPr>
          <p:nvPr/>
        </p:nvPicPr>
        <p:blipFill>
          <a:blip r:embed="rId8" cstate="print"/>
          <a:stretch>
            <a:fillRect/>
          </a:stretch>
        </p:blipFill>
        <p:spPr>
          <a:xfrm>
            <a:off x="2133600" y="4343400"/>
            <a:ext cx="2143125" cy="21431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0"/>
            <a:ext cx="7772400" cy="2209800"/>
          </a:xfrm>
        </p:spPr>
        <p:txBody>
          <a:bodyPr/>
          <a:lstStyle/>
          <a:p>
            <a:r>
              <a:rPr lang="ru-RU" dirty="0" smtClean="0"/>
              <a:t>Үшіншіден, Қазақстан </a:t>
            </a:r>
            <a:r>
              <a:rPr lang="ru-RU" dirty="0" smtClean="0"/>
              <a:t>нарығында </a:t>
            </a:r>
            <a:r>
              <a:rPr lang="ru-RU" dirty="0" smtClean="0"/>
              <a:t>шетелдік франшизалар саны басым</a:t>
            </a:r>
            <a:r>
              <a:rPr lang="ru-RU" dirty="0" smtClean="0"/>
              <a:t>.</a:t>
            </a:r>
            <a:endParaRPr lang="en-US" dirty="0" smtClean="0"/>
          </a:p>
          <a:p>
            <a:r>
              <a:rPr lang="ru-RU" dirty="0" smtClean="0"/>
              <a:t> </a:t>
            </a:r>
            <a:r>
              <a:rPr lang="ru-RU" dirty="0" smtClean="0"/>
              <a:t>Мысалы, «РосИнтер </a:t>
            </a:r>
            <a:r>
              <a:rPr lang="ru-RU" dirty="0" smtClean="0"/>
              <a:t>Алматы</a:t>
            </a:r>
            <a:r>
              <a:rPr lang="ru-RU" dirty="0" smtClean="0"/>
              <a:t>», «</a:t>
            </a:r>
            <a:r>
              <a:rPr lang="en-US" dirty="0" smtClean="0"/>
              <a:t>English First», «</a:t>
            </a:r>
            <a:r>
              <a:rPr lang="en-US" dirty="0" err="1" smtClean="0"/>
              <a:t>Lefutur</a:t>
            </a:r>
            <a:r>
              <a:rPr lang="en-US" dirty="0" smtClean="0"/>
              <a:t>» </a:t>
            </a:r>
            <a:r>
              <a:rPr lang="ru-RU" dirty="0" smtClean="0"/>
              <a:t>компаниялары және т.б.</a:t>
            </a:r>
            <a:endParaRPr lang="en-US" dirty="0"/>
          </a:p>
        </p:txBody>
      </p:sp>
      <p:pic>
        <p:nvPicPr>
          <p:cNvPr id="4" name="Picture 3" descr="rvAtinYiAKI.jpg"/>
          <p:cNvPicPr>
            <a:picLocks noChangeAspect="1"/>
          </p:cNvPicPr>
          <p:nvPr/>
        </p:nvPicPr>
        <p:blipFill>
          <a:blip r:embed="rId2" cstate="print"/>
          <a:stretch>
            <a:fillRect/>
          </a:stretch>
        </p:blipFill>
        <p:spPr>
          <a:xfrm>
            <a:off x="736600" y="1905000"/>
            <a:ext cx="7670800" cy="4546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78276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Бизнесті ұйымдастырудың франчайзингілік жүйесін Қазақстанда </a:t>
            </a:r>
            <a:br>
              <a:rPr lang="ru-RU"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шағын және орта бизнесті дамытудың қазіргі сатысында ерекше тартымды </a:t>
            </a:r>
            <a:br>
              <a:rPr lang="ru-RU"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ететін бірнеше ерекшеліктер бар:</a:t>
            </a:r>
            <a:endPar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sz="quarter" idx="1"/>
          </p:nvPr>
        </p:nvSpPr>
        <p:spPr>
          <a:xfrm>
            <a:off x="914400" y="2057400"/>
            <a:ext cx="7772400" cy="2438400"/>
          </a:xfrm>
        </p:spPr>
        <p:txBody>
          <a:bodyPr/>
          <a:lstStyle/>
          <a:p>
            <a:r>
              <a:rPr lang="ru-RU" b="1" dirty="0" smtClean="0">
                <a:solidFill>
                  <a:srgbClr val="0070C0"/>
                </a:solidFill>
              </a:rPr>
              <a:t>Табысты бизнесті </a:t>
            </a:r>
            <a:r>
              <a:rPr lang="ru-RU" b="1" dirty="0" smtClean="0">
                <a:solidFill>
                  <a:srgbClr val="0070C0"/>
                </a:solidFill>
              </a:rPr>
              <a:t>к</a:t>
            </a:r>
            <a:r>
              <a:rPr lang="en-US" b="1" dirty="0" smtClean="0">
                <a:solidFill>
                  <a:srgbClr val="0070C0"/>
                </a:solidFill>
              </a:rPr>
              <a:t>ө</a:t>
            </a:r>
            <a:r>
              <a:rPr lang="ru-RU" b="1" dirty="0" smtClean="0">
                <a:solidFill>
                  <a:srgbClr val="0070C0"/>
                </a:solidFill>
              </a:rPr>
              <a:t>бейіп </a:t>
            </a:r>
            <a:r>
              <a:rPr lang="ru-RU" b="1" dirty="0" smtClean="0">
                <a:solidFill>
                  <a:srgbClr val="0070C0"/>
                </a:solidFill>
              </a:rPr>
              <a:t>тарату. </a:t>
            </a:r>
            <a:r>
              <a:rPr lang="ru-RU" dirty="0" smtClean="0"/>
              <a:t>Кәсіпкер </a:t>
            </a:r>
            <a:r>
              <a:rPr lang="en-US" dirty="0" smtClean="0"/>
              <a:t>ө</a:t>
            </a:r>
            <a:r>
              <a:rPr lang="ru-RU" dirty="0" smtClean="0"/>
              <a:t>зінің </a:t>
            </a:r>
            <a:r>
              <a:rPr lang="ru-RU" dirty="0" smtClean="0"/>
              <a:t>бизнесін «</a:t>
            </a:r>
            <a:r>
              <a:rPr lang="ru-RU" dirty="0" smtClean="0"/>
              <a:t>н</a:t>
            </a:r>
            <a:r>
              <a:rPr lang="en-US" dirty="0" smtClean="0"/>
              <a:t>ө</a:t>
            </a:r>
            <a:r>
              <a:rPr lang="ru-RU" dirty="0" smtClean="0"/>
              <a:t>лден</a:t>
            </a:r>
            <a:r>
              <a:rPr lang="ru-RU" dirty="0" smtClean="0"/>
              <a:t>» </a:t>
            </a:r>
            <a:r>
              <a:rPr lang="ru-RU" dirty="0" smtClean="0"/>
              <a:t>емес</a:t>
            </a:r>
            <a:r>
              <a:rPr lang="ru-RU" dirty="0" smtClean="0"/>
              <a:t>, бастапқыдағы «байқап </a:t>
            </a:r>
            <a:r>
              <a:rPr lang="ru-RU" dirty="0" smtClean="0"/>
              <a:t>к</a:t>
            </a:r>
            <a:r>
              <a:rPr lang="en-US" dirty="0" smtClean="0"/>
              <a:t>ө</a:t>
            </a:r>
            <a:r>
              <a:rPr lang="ru-RU" dirty="0" smtClean="0"/>
              <a:t>ру </a:t>
            </a:r>
            <a:r>
              <a:rPr lang="ru-RU" dirty="0" smtClean="0"/>
              <a:t>мен қате жіберу әдісі бойынша» даму </a:t>
            </a:r>
            <a:r>
              <a:rPr lang="ru-RU" dirty="0" smtClean="0"/>
              <a:t>сатысынан </a:t>
            </a:r>
            <a:r>
              <a:rPr lang="en-US" dirty="0" smtClean="0"/>
              <a:t>ө</a:t>
            </a:r>
            <a:r>
              <a:rPr lang="ru-RU" dirty="0" smtClean="0"/>
              <a:t>тіп </a:t>
            </a:r>
            <a:r>
              <a:rPr lang="ru-RU" dirty="0" smtClean="0"/>
              <a:t>кетіп, сыннан </a:t>
            </a:r>
            <a:r>
              <a:rPr lang="en-US" dirty="0" smtClean="0"/>
              <a:t>ө</a:t>
            </a:r>
            <a:r>
              <a:rPr lang="ru-RU" dirty="0" smtClean="0"/>
              <a:t>ткен </a:t>
            </a:r>
            <a:r>
              <a:rPr lang="ru-RU" dirty="0" smtClean="0"/>
              <a:t>салаларда бастауға мүмкіндік алады.</a:t>
            </a:r>
            <a:endParaRPr lang="en-US" dirty="0"/>
          </a:p>
        </p:txBody>
      </p:sp>
      <p:pic>
        <p:nvPicPr>
          <p:cNvPr id="4" name="Picture 3" descr="cola.jpg"/>
          <p:cNvPicPr>
            <a:picLocks noChangeAspect="1"/>
          </p:cNvPicPr>
          <p:nvPr/>
        </p:nvPicPr>
        <p:blipFill>
          <a:blip r:embed="rId2" cstate="print"/>
          <a:stretch>
            <a:fillRect/>
          </a:stretch>
        </p:blipFill>
        <p:spPr>
          <a:xfrm>
            <a:off x="609600" y="4343400"/>
            <a:ext cx="8077200" cy="2247900"/>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u-RU" b="1" dirty="0" smtClean="0">
                <a:solidFill>
                  <a:srgbClr val="0070C0"/>
                </a:solidFill>
              </a:rPr>
              <a:t>Бизнес-тәуекелдерді пәрменді түрде азайту. </a:t>
            </a:r>
            <a:endParaRPr lang="en-US" b="1" dirty="0">
              <a:solidFill>
                <a:srgbClr val="0070C0"/>
              </a:solidFill>
            </a:endParaRPr>
          </a:p>
        </p:txBody>
      </p:sp>
      <p:sp>
        <p:nvSpPr>
          <p:cNvPr id="3" name="Content Placeholder 2"/>
          <p:cNvSpPr>
            <a:spLocks noGrp="1"/>
          </p:cNvSpPr>
          <p:nvPr>
            <p:ph sz="quarter" idx="1"/>
          </p:nvPr>
        </p:nvSpPr>
        <p:spPr/>
        <p:txBody>
          <a:bodyPr>
            <a:normAutofit/>
          </a:bodyPr>
          <a:lstStyle/>
          <a:p>
            <a:r>
              <a:rPr lang="ru-RU" dirty="0" smtClean="0"/>
              <a:t>Франчайзинг </a:t>
            </a:r>
            <a:r>
              <a:rPr lang="ru-RU" dirty="0" smtClean="0"/>
              <a:t>бизнесті </a:t>
            </a:r>
            <a:r>
              <a:rPr lang="ru-RU" dirty="0" smtClean="0"/>
              <a:t>ұйымдастырудың </a:t>
            </a:r>
            <a:r>
              <a:rPr lang="ru-RU" dirty="0" smtClean="0"/>
              <a:t>ең сенімді жүйелерінің бірі болып табылады, бұл жүйедегі </a:t>
            </a:r>
            <a:r>
              <a:rPr lang="ru-RU" dirty="0" smtClean="0"/>
              <a:t>банкроттық </a:t>
            </a:r>
            <a:r>
              <a:rPr lang="ru-RU" dirty="0" smtClean="0"/>
              <a:t>нормасына едәуір </a:t>
            </a:r>
            <a:r>
              <a:rPr lang="ru-RU" dirty="0" smtClean="0"/>
              <a:t>т</a:t>
            </a:r>
            <a:r>
              <a:rPr lang="en-US" dirty="0" smtClean="0"/>
              <a:t>ө</a:t>
            </a:r>
            <a:r>
              <a:rPr lang="ru-RU" dirty="0" smtClean="0"/>
              <a:t>мен</a:t>
            </a:r>
            <a:r>
              <a:rPr lang="ru-RU" dirty="0" smtClean="0"/>
              <a:t>. </a:t>
            </a:r>
            <a:endParaRPr lang="en-US" dirty="0" smtClean="0"/>
          </a:p>
          <a:p>
            <a:r>
              <a:rPr lang="ru-RU" dirty="0" smtClean="0"/>
              <a:t>АҚШ Сауда-</a:t>
            </a:r>
            <a:r>
              <a:rPr lang="en-US" dirty="0" smtClean="0"/>
              <a:t>ө</a:t>
            </a:r>
            <a:r>
              <a:rPr lang="ru-RU" dirty="0" smtClean="0"/>
              <a:t>неркәсіп </a:t>
            </a:r>
            <a:r>
              <a:rPr lang="ru-RU" dirty="0" smtClean="0"/>
              <a:t>Палатасының </a:t>
            </a:r>
            <a:r>
              <a:rPr lang="ru-RU" dirty="0" smtClean="0"/>
              <a:t>статистикасына </a:t>
            </a:r>
            <a:r>
              <a:rPr lang="ru-RU" dirty="0" smtClean="0"/>
              <a:t>сәйкес соңғы бес жыл ішінде ашылған франчайзингілік </a:t>
            </a:r>
            <a:r>
              <a:rPr lang="ru-RU" dirty="0" smtClean="0"/>
              <a:t>кәсіпорындардың </a:t>
            </a:r>
            <a:r>
              <a:rPr lang="ru-RU" dirty="0" smtClean="0"/>
              <a:t>97%-ы одан әрі қарай да табысты жұмысын жалғастырған, </a:t>
            </a:r>
            <a:r>
              <a:rPr lang="ru-RU" dirty="0" smtClean="0"/>
              <a:t>ал </a:t>
            </a:r>
            <a:r>
              <a:rPr lang="ru-RU" dirty="0" smtClean="0"/>
              <a:t>франчайзингілік емес кәсіпорындардың 62% - ы осы кезең ішінде </a:t>
            </a:r>
            <a:r>
              <a:rPr lang="ru-RU" dirty="0" smtClean="0"/>
              <a:t>жабылып </a:t>
            </a:r>
            <a:r>
              <a:rPr lang="ru-RU" dirty="0" smtClean="0"/>
              <a:t>қалған.</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u-RU" b="1" dirty="0" smtClean="0">
                <a:solidFill>
                  <a:srgbClr val="0070C0"/>
                </a:solidFill>
              </a:rPr>
              <a:t>«Біліктілік» шегінің аса жоғары болмауы. </a:t>
            </a:r>
            <a:endParaRPr lang="en-US" b="1" dirty="0">
              <a:solidFill>
                <a:srgbClr val="0070C0"/>
              </a:solidFill>
            </a:endParaRPr>
          </a:p>
        </p:txBody>
      </p:sp>
      <p:graphicFrame>
        <p:nvGraphicFramePr>
          <p:cNvPr id="4" name="Content Placeholder 3"/>
          <p:cNvGraphicFramePr>
            <a:graphicFrameLocks noGrp="1"/>
          </p:cNvGraphicFramePr>
          <p:nvPr>
            <p:ph sz="quarter" idx="1"/>
          </p:nvPr>
        </p:nvGraphicFramePr>
        <p:xfrm>
          <a:off x="914400" y="1447800"/>
          <a:ext cx="77724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solidFill>
                  <a:srgbClr val="0070C0"/>
                </a:solidFill>
              </a:rPr>
              <a:t>Кіру билетінің» қолайлы бағасы. </a:t>
            </a:r>
            <a:endParaRPr lang="en-US" b="1" dirty="0">
              <a:solidFill>
                <a:srgbClr val="0070C0"/>
              </a:solidFill>
            </a:endParaRPr>
          </a:p>
        </p:txBody>
      </p:sp>
      <p:sp>
        <p:nvSpPr>
          <p:cNvPr id="3" name="Content Placeholder 2"/>
          <p:cNvSpPr>
            <a:spLocks noGrp="1"/>
          </p:cNvSpPr>
          <p:nvPr>
            <p:ph sz="quarter" idx="1"/>
          </p:nvPr>
        </p:nvSpPr>
        <p:spPr>
          <a:xfrm>
            <a:off x="914400" y="1447800"/>
            <a:ext cx="7772400" cy="1905000"/>
          </a:xfrm>
        </p:spPr>
        <p:txBody>
          <a:bodyPr/>
          <a:lstStyle/>
          <a:p>
            <a:r>
              <a:rPr lang="ru-RU" dirty="0" smtClean="0"/>
              <a:t>Тұтынушылық </a:t>
            </a:r>
            <a:r>
              <a:rPr lang="ru-RU" dirty="0" smtClean="0"/>
              <a:t>сұранысты </a:t>
            </a:r>
            <a:r>
              <a:rPr lang="ru-RU" dirty="0" smtClean="0"/>
              <a:t>қанағаттандыруға </a:t>
            </a:r>
            <a:r>
              <a:rPr lang="ru-RU" dirty="0" smtClean="0"/>
              <a:t>бағытталған салалардағы франшизаның құны 50$ мың кем </a:t>
            </a:r>
            <a:r>
              <a:rPr lang="ru-RU" dirty="0" smtClean="0"/>
              <a:t>болуы </a:t>
            </a:r>
            <a:r>
              <a:rPr lang="ru-RU" dirty="0" smtClean="0"/>
              <a:t>және 300$ мың дейін жетуі мүмкін.</a:t>
            </a:r>
            <a:endParaRPr lang="en-US" dirty="0"/>
          </a:p>
        </p:txBody>
      </p:sp>
      <p:pic>
        <p:nvPicPr>
          <p:cNvPr id="4" name="Picture 3" descr="download (4).jpg"/>
          <p:cNvPicPr>
            <a:picLocks noChangeAspect="1"/>
          </p:cNvPicPr>
          <p:nvPr/>
        </p:nvPicPr>
        <p:blipFill>
          <a:blip r:embed="rId2" cstate="print"/>
          <a:stretch>
            <a:fillRect/>
          </a:stretch>
        </p:blipFill>
        <p:spPr>
          <a:xfrm>
            <a:off x="2971800" y="3048000"/>
            <a:ext cx="3614460" cy="34956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382000" cy="1143000"/>
          </a:xfrm>
        </p:spPr>
        <p:txBody>
          <a:bodyPr>
            <a:normAutofit fontScale="90000"/>
          </a:bodyPr>
          <a:lstStyle/>
          <a:p>
            <a:pPr algn="ctr"/>
            <a:r>
              <a:rPr lang="ru-RU" sz="3600" b="1" dirty="0" smtClean="0">
                <a:solidFill>
                  <a:srgbClr val="0070C0"/>
                </a:solidFill>
              </a:rPr>
              <a:t>Бұл орайда франчайзингті дамыту экономиканы дағдарыстан шығарып, </a:t>
            </a:r>
            <a:br>
              <a:rPr lang="ru-RU" sz="3600" b="1" dirty="0" smtClean="0">
                <a:solidFill>
                  <a:srgbClr val="0070C0"/>
                </a:solidFill>
              </a:rPr>
            </a:br>
            <a:r>
              <a:rPr lang="ru-RU" sz="3600" b="1" dirty="0" smtClean="0">
                <a:solidFill>
                  <a:srgbClr val="0070C0"/>
                </a:solidFill>
              </a:rPr>
              <a:t>оны сауықтыру бойынша міндеттердің кең ауқымын шешеді: </a:t>
            </a:r>
            <a:r>
              <a:rPr lang="ru-RU" b="1" dirty="0" smtClean="0">
                <a:solidFill>
                  <a:srgbClr val="0070C0"/>
                </a:solidFill>
              </a:rPr>
              <a:t/>
            </a:r>
            <a:br>
              <a:rPr lang="ru-RU" b="1" dirty="0" smtClean="0">
                <a:solidFill>
                  <a:srgbClr val="0070C0"/>
                </a:solidFill>
              </a:rPr>
            </a:br>
            <a:endParaRPr lang="en-US" b="1" dirty="0">
              <a:solidFill>
                <a:srgbClr val="0070C0"/>
              </a:solidFill>
            </a:endParaRPr>
          </a:p>
        </p:txBody>
      </p:sp>
      <p:sp>
        <p:nvSpPr>
          <p:cNvPr id="3" name="Content Placeholder 2"/>
          <p:cNvSpPr>
            <a:spLocks noGrp="1"/>
          </p:cNvSpPr>
          <p:nvPr>
            <p:ph sz="quarter" idx="1"/>
          </p:nvPr>
        </p:nvSpPr>
        <p:spPr>
          <a:xfrm>
            <a:off x="685800" y="1981200"/>
            <a:ext cx="7772400" cy="4572000"/>
          </a:xfrm>
          <a:ln>
            <a:solidFill>
              <a:srgbClr val="FFFF00"/>
            </a:solidFill>
          </a:ln>
        </p:spPr>
        <p:style>
          <a:lnRef idx="2">
            <a:schemeClr val="accent2"/>
          </a:lnRef>
          <a:fillRef idx="1">
            <a:schemeClr val="lt1"/>
          </a:fillRef>
          <a:effectRef idx="0">
            <a:schemeClr val="accent2"/>
          </a:effectRef>
          <a:fontRef idx="minor">
            <a:schemeClr val="dk1"/>
          </a:fontRef>
        </p:style>
        <p:txBody>
          <a:bodyPr>
            <a:normAutofit lnSpcReduction="10000"/>
          </a:bodyPr>
          <a:lstStyle/>
          <a:p>
            <a:r>
              <a:rPr lang="ru-RU" dirty="0" smtClean="0"/>
              <a:t>1</a:t>
            </a:r>
            <a:r>
              <a:rPr lang="ru-RU" dirty="0" smtClean="0"/>
              <a:t>. Елге </a:t>
            </a:r>
            <a:r>
              <a:rPr lang="ru-RU" dirty="0" smtClean="0"/>
              <a:t>озық </a:t>
            </a:r>
            <a:r>
              <a:rPr lang="ru-RU" dirty="0" smtClean="0"/>
              <a:t>технологиялар </a:t>
            </a:r>
            <a:r>
              <a:rPr lang="ru-RU" dirty="0" smtClean="0"/>
              <a:t>әкелінеді</a:t>
            </a:r>
            <a:r>
              <a:rPr lang="ru-RU" dirty="0" smtClean="0"/>
              <a:t>. </a:t>
            </a:r>
          </a:p>
          <a:p>
            <a:r>
              <a:rPr lang="ru-RU" dirty="0" smtClean="0"/>
              <a:t>2. </a:t>
            </a:r>
            <a:r>
              <a:rPr lang="ru-RU" dirty="0" smtClean="0"/>
              <a:t>бизнес-орта қалыптастырылады</a:t>
            </a:r>
            <a:r>
              <a:rPr lang="ru-RU" dirty="0" smtClean="0"/>
              <a:t>. </a:t>
            </a:r>
          </a:p>
          <a:p>
            <a:r>
              <a:rPr lang="ru-RU" dirty="0" smtClean="0"/>
              <a:t>3. Шағын және ірі бизнестің тиімді түрде </a:t>
            </a:r>
            <a:r>
              <a:rPr lang="en-US" dirty="0" smtClean="0"/>
              <a:t>ө</a:t>
            </a:r>
            <a:r>
              <a:rPr lang="ru-RU" dirty="0" smtClean="0"/>
              <a:t>зара </a:t>
            </a:r>
            <a:r>
              <a:rPr lang="ru-RU" dirty="0" smtClean="0"/>
              <a:t>әрекеттесуі мен </a:t>
            </a:r>
            <a:r>
              <a:rPr lang="ru-RU" dirty="0" smtClean="0"/>
              <a:t>ынтымақтасуы </a:t>
            </a:r>
            <a:r>
              <a:rPr lang="ru-RU" dirty="0" smtClean="0"/>
              <a:t>үшін алғышарттар жасалады. </a:t>
            </a:r>
          </a:p>
          <a:p>
            <a:r>
              <a:rPr lang="ru-RU" dirty="0" smtClean="0"/>
              <a:t>4. Шағын бизнестің айқындығы арта түседі. </a:t>
            </a:r>
          </a:p>
          <a:p>
            <a:r>
              <a:rPr lang="ru-RU" dirty="0" smtClean="0"/>
              <a:t>5. Аймақтық тұрғыдан қамту кеңейеді. </a:t>
            </a:r>
          </a:p>
          <a:p>
            <a:r>
              <a:rPr lang="ru-RU" dirty="0" smtClean="0"/>
              <a:t>6. Халықты жұмыспен қамту мәселесі ішінара шешіледі. </a:t>
            </a:r>
          </a:p>
          <a:p>
            <a:r>
              <a:rPr lang="ru-RU" dirty="0" smtClean="0"/>
              <a:t>7. Халықтың және бизнестің қолы жете алатын тауарлар мен </a:t>
            </a:r>
            <a:r>
              <a:rPr lang="ru-RU" dirty="0" smtClean="0"/>
              <a:t>қызметтердің </a:t>
            </a:r>
            <a:r>
              <a:rPr lang="ru-RU" dirty="0" smtClean="0"/>
              <a:t>сапасы жақсарады.</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nimok_200.jpg"/>
          <p:cNvPicPr>
            <a:picLocks noGrp="1" noChangeAspect="1"/>
          </p:cNvPicPr>
          <p:nvPr>
            <p:ph sz="quarter" idx="1"/>
          </p:nvPr>
        </p:nvPicPr>
        <p:blipFill>
          <a:blip r:embed="rId2" cstate="print"/>
          <a:stretch>
            <a:fillRect/>
          </a:stretch>
        </p:blipFill>
        <p:spPr>
          <a:xfrm>
            <a:off x="-7649" y="914400"/>
            <a:ext cx="9151649" cy="48006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609600"/>
            <a:ext cx="8305800" cy="3657600"/>
          </a:xfrm>
          <a:ln>
            <a:solidFill>
              <a:srgbClr val="92D050"/>
            </a:solidFill>
          </a:ln>
        </p:spPr>
        <p:txBody>
          <a:bodyPr>
            <a:normAutofit fontScale="85000" lnSpcReduction="20000"/>
          </a:bodyPr>
          <a:lstStyle/>
          <a:p>
            <a:r>
              <a:rPr lang="ru-RU" dirty="0" smtClean="0"/>
              <a:t>Енді ҚР Франчайзинг қауымдастығы алдына мынадай міндеттер қойып отыр. Бес жылда шағын және орта бизнестегі франчайзингтің үлесін 3-тен 35 пайызға дейін жеткізу. </a:t>
            </a:r>
            <a:endParaRPr lang="en-US" dirty="0" smtClean="0"/>
          </a:p>
          <a:p>
            <a:r>
              <a:rPr lang="ru-RU" dirty="0" smtClean="0"/>
              <a:t>Ал </a:t>
            </a:r>
            <a:r>
              <a:rPr lang="ru-RU" dirty="0" smtClean="0"/>
              <a:t>қазақстандық франчаизингтердің санын 100-ге жеткізу», дейді ҚР Франчайзинг қауымдастығының төрағасы Вячеслав Сидельников. </a:t>
            </a:r>
            <a:endParaRPr lang="en-US" dirty="0" smtClean="0"/>
          </a:p>
          <a:p>
            <a:r>
              <a:rPr lang="ru-RU" dirty="0" smtClean="0"/>
              <a:t>Бұған </a:t>
            </a:r>
            <a:r>
              <a:rPr lang="ru-RU" dirty="0" smtClean="0"/>
              <a:t>2010-2015 жылдарға арналған франчайингті қолданып шағын және орта бизнесті дамытудың  кешенді шаралары мүмкіндік бермек. Бұл бағдарламада кәсіпкерлікті дамытуға қатысты  барлық мүдделі тараптардың нақты жоспары  жасалады деп жоспарланып отыр.</a:t>
            </a:r>
            <a:endParaRPr lang="en-US" dirty="0"/>
          </a:p>
        </p:txBody>
      </p:sp>
      <p:pic>
        <p:nvPicPr>
          <p:cNvPr id="4" name="Picture 3" descr="download (1).jpg"/>
          <p:cNvPicPr>
            <a:picLocks noChangeAspect="1"/>
          </p:cNvPicPr>
          <p:nvPr/>
        </p:nvPicPr>
        <p:blipFill>
          <a:blip r:embed="rId2" cstate="print"/>
          <a:stretch>
            <a:fillRect/>
          </a:stretch>
        </p:blipFill>
        <p:spPr>
          <a:xfrm>
            <a:off x="2590800" y="4243387"/>
            <a:ext cx="4015814" cy="2614613"/>
          </a:xfrm>
          <a:prstGeom prst="rect">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Times New Roman" pitchFamily="18" charset="0"/>
                <a:cs typeface="Times New Roman" pitchFamily="18" charset="0"/>
              </a:rPr>
              <a:t>Қорытынды</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a:ln>
            <a:solidFill>
              <a:srgbClr val="92D050"/>
            </a:solidFill>
          </a:ln>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r>
              <a:rPr lang="kk-KZ" dirty="0" smtClean="0"/>
              <a:t>Қазақстандағы заң жүйесі франчайзингтің дамуына ықпал жасайтынына сенімді. Бірақ, қазіргі таңда мемлекет тарапынан күткен үміттері ақталмай отыр. Әрине, франчайзинг дамуда, бірақ жоғарғы қарқында дамып жатыр деу қиын. Сол себепті, бұл жағдайға </a:t>
            </a:r>
            <a:r>
              <a:rPr lang="kk-KZ" dirty="0" smtClean="0"/>
              <a:t>ұсынысым </a:t>
            </a:r>
            <a:r>
              <a:rPr lang="kk-KZ" dirty="0" smtClean="0"/>
              <a:t>мынадай:</a:t>
            </a:r>
            <a:endParaRPr lang="en-US" dirty="0" smtClean="0"/>
          </a:p>
          <a:p>
            <a:r>
              <a:rPr lang="kk-KZ" dirty="0" smtClean="0"/>
              <a:t>     «Комплекстік  кәсіпкерлік лицензия  туралы» заңға толықтырулар енгізу. Себебі, кәсіпкелердің айтуынша, заңда еркін франчайзинг жуйесімен жұмыс  істеу мүмкіндіктері толық қамтылмаған деуге </a:t>
            </a:r>
            <a:r>
              <a:rPr lang="kk-KZ" dirty="0" smtClean="0"/>
              <a:t>болады.</a:t>
            </a:r>
            <a:endParaRPr lang="en-US" dirty="0" smtClean="0"/>
          </a:p>
          <a:p>
            <a:r>
              <a:rPr lang="kk-KZ" dirty="0" smtClean="0"/>
              <a:t>     Осындай маңызды шаралар франчайзингтік жүйемен дамитын кәсіпкерлер санын көбейтетініне </a:t>
            </a:r>
            <a:r>
              <a:rPr lang="kk-KZ" dirty="0" smtClean="0"/>
              <a:t>сенімдімі</a:t>
            </a:r>
            <a:r>
              <a:rPr lang="en-US" dirty="0" smtClean="0"/>
              <a:t>з</a:t>
            </a:r>
            <a:r>
              <a:rPr lang="kk-KZ" dirty="0" smtClean="0"/>
              <a:t>. </a:t>
            </a:r>
            <a:r>
              <a:rPr lang="kk-KZ" dirty="0" smtClean="0"/>
              <a:t>Себебі, әрбір адам немесе кәсіпорын иесі жаңа кәсіпкерлік ашқысы келсе немесе кәсіпкерлігін ұлғайтқысы келсе,  мұндай жағдайда франчайзингтік жүйені пайдалану өте тиімді. Франчайзингтің Қазақстандағы болашағы – үлкен жетістіктерге жетелейді.</a:t>
            </a:r>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TotalTime>
  <Words>1114</Words>
  <Application>Microsoft Office PowerPoint</Application>
  <PresentationFormat>On-screen Show (4:3)</PresentationFormat>
  <Paragraphs>81</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Equity</vt:lpstr>
      <vt:lpstr>ФРАНЧАЙЗИНГТІҢ ҚАЗАҚСТАНДА ДАМУЫ</vt:lpstr>
      <vt:lpstr>Slide 2</vt:lpstr>
      <vt:lpstr>Франчайзингтің  бірқатар артықшылықтары:  </vt:lpstr>
      <vt:lpstr>Филип Котлер франчайзингтің келесідей белгілерін атап көрсеткен</vt:lpstr>
      <vt:lpstr>Slide 5</vt:lpstr>
      <vt:lpstr>Slide 6</vt:lpstr>
      <vt:lpstr>Қазақстандағы франчайзингтің дамуындағы бірінші кезеңі(1994-1999жж.) </vt:lpstr>
      <vt:lpstr>Slide 8</vt:lpstr>
      <vt:lpstr>Франчайзингтің дамуының екінші кезеңі(2000-2004жж.) </vt:lpstr>
      <vt:lpstr>Slide 10</vt:lpstr>
      <vt:lpstr>Үшінші кезең 2005 жылдан басталып осы кезеңге дейінгі уақытты қамтиды.</vt:lpstr>
      <vt:lpstr>Республика ішінде франчайзингілік операциялар мына тұлғалардың арасында жүзеге асырылады: </vt:lpstr>
      <vt:lpstr>Slide 13</vt:lpstr>
      <vt:lpstr>Slide 14</vt:lpstr>
      <vt:lpstr>Қазақстандағы франчайзингтің дамуының бірқатар ерекшеліктерін атап өтуге болады</vt:lpstr>
      <vt:lpstr>Slide 16</vt:lpstr>
      <vt:lpstr>Slide 17</vt:lpstr>
      <vt:lpstr>Бизнесті ұйымдастырудың франчайзингілік жүйесін Қазақстанда  шағын және орта бизнесті дамытудың қазіргі сатысында ерекше тартымды  ететін бірнеше ерекшеліктер бар:</vt:lpstr>
      <vt:lpstr>Бизнес-тәуекелдерді пәрменді түрде азайту. </vt:lpstr>
      <vt:lpstr>«Біліктілік» шегінің аса жоғары болмауы. </vt:lpstr>
      <vt:lpstr>Кіру билетінің» қолайлы бағасы. </vt:lpstr>
      <vt:lpstr>Бұл орайда франчайзингті дамыту экономиканы дағдарыстан шығарып,  оны сауықтыру бойынша міндеттердің кең ауқымын шешеді:  </vt:lpstr>
      <vt:lpstr>Slide 23</vt:lpstr>
      <vt:lpstr>Slide 24</vt:lpstr>
      <vt:lpstr>Қорытынды:</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Guest</dc:creator>
  <cp:lastModifiedBy>Guest</cp:lastModifiedBy>
  <cp:revision>16</cp:revision>
  <dcterms:created xsi:type="dcterms:W3CDTF">2006-08-16T00:00:00Z</dcterms:created>
  <dcterms:modified xsi:type="dcterms:W3CDTF">2016-02-01T21:08:23Z</dcterms:modified>
</cp:coreProperties>
</file>