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65"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62" autoAdjust="0"/>
  </p:normalViewPr>
  <p:slideViewPr>
    <p:cSldViewPr>
      <p:cViewPr varScale="1">
        <p:scale>
          <a:sx n="69" d="100"/>
          <a:sy n="69" d="100"/>
        </p:scale>
        <p:origin x="-141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F39AFB-E004-4F99-BAF3-A378D4165861}" type="datetimeFigureOut">
              <a:rPr lang="ru-RU" smtClean="0"/>
              <a:pPr/>
              <a:t>06.09.2020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594E91-44BC-4765-9802-976A316D930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B594E91-44BC-4765-9802-976A316D930A}" type="slidenum">
              <a:rPr lang="ru-RU" smtClean="0"/>
              <a:pPr/>
              <a:t>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B4C71EC6-210F-42DE-9C53-41977AD35B3D}" type="datetimeFigureOut">
              <a:rPr lang="ru-RU" smtClean="0"/>
              <a:pPr/>
              <a:t>06.09.2020</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Объект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B4C71EC6-210F-42DE-9C53-41977AD35B3D}" type="datetimeFigureOut">
              <a:rPr lang="ru-RU" smtClean="0"/>
              <a:pPr/>
              <a:t>06.09.2020</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B4C71EC6-210F-42DE-9C53-41977AD35B3D}" type="datetimeFigureOut">
              <a:rPr lang="ru-RU" smtClean="0"/>
              <a:pPr/>
              <a:t>06.09.2020</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B19B0651-EE4F-4900-A07F-96A6BFA9D0F0}"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Объект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B4C71EC6-210F-42DE-9C53-41977AD35B3D}" type="datetimeFigureOut">
              <a:rPr lang="ru-RU" smtClean="0"/>
              <a:pPr/>
              <a:t>06.09.2020</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B4C71EC6-210F-42DE-9C53-41977AD35B3D}" type="datetimeFigureOut">
              <a:rPr lang="ru-RU" smtClean="0"/>
              <a:pPr/>
              <a:t>06.09.2020</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06.09.2020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B4C71EC6-210F-42DE-9C53-41977AD35B3D}" type="datetimeFigureOut">
              <a:rPr lang="ru-RU" smtClean="0"/>
              <a:pPr/>
              <a:t>06.09.2020</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B4C71EC6-210F-42DE-9C53-41977AD35B3D}" type="datetimeFigureOut">
              <a:rPr lang="ru-RU" smtClean="0"/>
              <a:pPr/>
              <a:t>06.09.2020</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B4C71EC6-210F-42DE-9C53-41977AD35B3D}" type="datetimeFigureOut">
              <a:rPr lang="ru-RU" smtClean="0"/>
              <a:pPr/>
              <a:t>06.09.2020</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06.09.2020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06.09.2020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B4C71EC6-210F-42DE-9C53-41977AD35B3D}" type="datetimeFigureOut">
              <a:rPr lang="ru-RU" smtClean="0"/>
              <a:pPr/>
              <a:t>06.09.2020</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776288"/>
            <a:ext cx="8062912" cy="3156768"/>
          </a:xfrm>
        </p:spPr>
        <p:txBody>
          <a:bodyPr/>
          <a:lstStyle/>
          <a:p>
            <a:pPr algn="ctr"/>
            <a:r>
              <a:rPr lang="ru-RU" dirty="0"/>
              <a:t>К</a:t>
            </a:r>
            <a:r>
              <a:rPr lang="kk-KZ" dirty="0"/>
              <a:t>әсіпкерлікті лицензиялау </a:t>
            </a:r>
            <a:r>
              <a:rPr lang="kk-KZ" dirty="0" smtClean="0"/>
              <a:t>тәртібі және лицензия </a:t>
            </a:r>
            <a:endParaRPr lang="ru-RU" dirty="0"/>
          </a:p>
        </p:txBody>
      </p:sp>
    </p:spTree>
    <p:extLst>
      <p:ext uri="{BB962C8B-B14F-4D97-AF65-F5344CB8AC3E}">
        <p14:creationId xmlns:p14="http://schemas.microsoft.com/office/powerpoint/2010/main" xmlns="" val="3142315599"/>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9592" y="764704"/>
            <a:ext cx="6984776" cy="5509200"/>
          </a:xfrm>
          <a:prstGeom prst="rect">
            <a:avLst/>
          </a:prstGeom>
        </p:spPr>
        <p:txBody>
          <a:bodyPr wrap="square">
            <a:spAutoFit/>
          </a:bodyPr>
          <a:lstStyle/>
          <a:p>
            <a:pPr algn="just"/>
            <a:r>
              <a:rPr lang="ru-RU" sz="3200" dirty="0" err="1" smtClean="0">
                <a:latin typeface="Times New Roman" panose="02020603050405020304" pitchFamily="18" charset="0"/>
                <a:cs typeface="Times New Roman" panose="02020603050405020304" pitchFamily="18" charset="0"/>
              </a:rPr>
              <a:t>Кәсіпкерлікті лицензиялау</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дегеніміз-лицензиялауға жататын</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қызметт</a:t>
            </a:r>
            <a:r>
              <a:rPr lang="en-US" sz="3200" dirty="0" err="1" smtClean="0">
                <a:latin typeface="Times New Roman" panose="02020603050405020304" pitchFamily="18" charset="0"/>
                <a:cs typeface="Times New Roman" panose="02020603050405020304" pitchFamily="18" charset="0"/>
              </a:rPr>
              <a:t>i</a:t>
            </a:r>
            <a:r>
              <a:rPr lang="en-US"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немесе</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белг</a:t>
            </a:r>
            <a:r>
              <a:rPr lang="en-US" sz="3200" dirty="0" err="1" smtClean="0">
                <a:latin typeface="Times New Roman" panose="02020603050405020304" pitchFamily="18" charset="0"/>
                <a:cs typeface="Times New Roman" panose="02020603050405020304" pitchFamily="18" charset="0"/>
              </a:rPr>
              <a:t>i</a:t>
            </a:r>
            <a:r>
              <a:rPr lang="ru-RU" sz="3200" dirty="0" smtClean="0">
                <a:latin typeface="Times New Roman" panose="02020603050405020304" pitchFamily="18" charset="0"/>
                <a:cs typeface="Times New Roman" panose="02020603050405020304" pitchFamily="18" charset="0"/>
              </a:rPr>
              <a:t>л</a:t>
            </a:r>
            <a:r>
              <a:rPr lang="en-US" sz="3200" dirty="0" err="1" smtClean="0">
                <a:latin typeface="Times New Roman" panose="02020603050405020304" pitchFamily="18" charset="0"/>
                <a:cs typeface="Times New Roman" panose="02020603050405020304" pitchFamily="18" charset="0"/>
              </a:rPr>
              <a:t>i</a:t>
            </a:r>
            <a:r>
              <a:rPr lang="en-US" sz="3200" dirty="0" smtClean="0">
                <a:latin typeface="Times New Roman" panose="02020603050405020304" pitchFamily="18" charset="0"/>
                <a:cs typeface="Times New Roman" panose="02020603050405020304" pitchFamily="18" charset="0"/>
              </a:rPr>
              <a:t> </a:t>
            </a:r>
            <a:r>
              <a:rPr lang="ru-RU" sz="3200" dirty="0" smtClean="0">
                <a:latin typeface="Times New Roman" panose="02020603050405020304" pitchFamily="18" charset="0"/>
                <a:cs typeface="Times New Roman" panose="02020603050405020304" pitchFamily="18" charset="0"/>
              </a:rPr>
              <a:t>б</a:t>
            </a:r>
            <a:r>
              <a:rPr lang="en-US" sz="3200" dirty="0" err="1" smtClean="0">
                <a:latin typeface="Times New Roman" panose="02020603050405020304" pitchFamily="18" charset="0"/>
                <a:cs typeface="Times New Roman" panose="02020603050405020304" pitchFamily="18" charset="0"/>
              </a:rPr>
              <a:t>i</a:t>
            </a:r>
            <a:r>
              <a:rPr lang="ru-RU" sz="3200" dirty="0" err="1" smtClean="0">
                <a:latin typeface="Times New Roman" panose="02020603050405020304" pitchFamily="18" charset="0"/>
                <a:cs typeface="Times New Roman" panose="02020603050405020304" pitchFamily="18" charset="0"/>
              </a:rPr>
              <a:t>р</a:t>
            </a:r>
            <a:r>
              <a:rPr lang="ru-RU"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i</a:t>
            </a:r>
            <a:r>
              <a:rPr lang="ru-RU" sz="3200" dirty="0" err="1" smtClean="0">
                <a:latin typeface="Times New Roman" panose="02020603050405020304" pitchFamily="18" charset="0"/>
                <a:cs typeface="Times New Roman" panose="02020603050405020304" pitchFamily="18" charset="0"/>
              </a:rPr>
              <a:t>с-әрекетт</a:t>
            </a:r>
            <a:r>
              <a:rPr lang="en-US" sz="3200" dirty="0" err="1" smtClean="0">
                <a:latin typeface="Times New Roman" panose="02020603050405020304" pitchFamily="18" charset="0"/>
                <a:cs typeface="Times New Roman" panose="02020603050405020304" pitchFamily="18" charset="0"/>
              </a:rPr>
              <a:t>i</a:t>
            </a:r>
            <a:r>
              <a:rPr lang="en-US"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операцияларды</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мемлекет</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тарапынан</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лицензиялауға байланысты</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қатынастар</a:t>
            </a:r>
            <a:r>
              <a:rPr lang="kk-KZ" sz="3200" dirty="0" smtClean="0">
                <a:latin typeface="Times New Roman" panose="02020603050405020304" pitchFamily="18" charset="0"/>
                <a:cs typeface="Times New Roman" panose="02020603050405020304" pitchFamily="18" charset="0"/>
              </a:rPr>
              <a:t>ы</a:t>
            </a:r>
            <a:r>
              <a:rPr lang="en-US" sz="3200" dirty="0" smtClean="0">
                <a:latin typeface="Times New Roman" panose="02020603050405020304" pitchFamily="18" charset="0"/>
                <a:cs typeface="Times New Roman" panose="02020603050405020304" pitchFamily="18" charset="0"/>
              </a:rPr>
              <a:t>. </a:t>
            </a:r>
            <a:r>
              <a:rPr lang="kk-KZ" sz="3200" dirty="0" smtClean="0">
                <a:latin typeface="Times New Roman" panose="02020603050405020304" pitchFamily="18" charset="0"/>
                <a:cs typeface="Times New Roman" panose="02020603050405020304" pitchFamily="18" charset="0"/>
              </a:rPr>
              <a:t>Кәсіпкерлікті лицензиялау тәртібі  ҚР “Рұқсаттар мен хаттамалар туралы” 2014 жылдың 16 мамырдағы заңымен, “Салық және өзге де төлемдер туралы”, “Ұлттық Банк туралы” т.б. заңдармен реттеледі.</a:t>
            </a:r>
            <a:endParaRPr lang="ru-RU" sz="3200" dirty="0"/>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a:spLocks noGrp="1"/>
          </p:cNvSpPr>
          <p:nvPr>
            <p:ph idx="1"/>
          </p:nvPr>
        </p:nvSpPr>
        <p:spPr>
          <a:xfrm>
            <a:off x="457200" y="116632"/>
            <a:ext cx="8229600" cy="6192688"/>
          </a:xfrm>
        </p:spPr>
        <p:txBody>
          <a:bodyPr>
            <a:normAutofit fontScale="62500" lnSpcReduction="20000"/>
          </a:bodyPr>
          <a:lstStyle/>
          <a:p>
            <a:pPr lvl="0"/>
            <a:r>
              <a:rPr lang="kk-KZ" sz="4000" dirty="0" smtClean="0">
                <a:latin typeface="Times New Roman" panose="02020603050405020304" pitchFamily="18" charset="0"/>
                <a:cs typeface="Times New Roman" panose="02020603050405020304" pitchFamily="18" charset="0"/>
              </a:rPr>
              <a:t>Лицензияны </a:t>
            </a:r>
            <a:r>
              <a:rPr lang="kk-KZ" sz="4000" dirty="0">
                <a:latin typeface="Times New Roman" panose="02020603050405020304" pitchFamily="18" charset="0"/>
                <a:cs typeface="Times New Roman" panose="02020603050405020304" pitchFamily="18" charset="0"/>
              </a:rPr>
              <a:t>және (немесе) лицензияға қосымшаны алу үшiн өтініш беруші мынадай құжаттарды ұсынады:</a:t>
            </a:r>
            <a:endParaRPr lang="ru-RU" sz="4000" dirty="0">
              <a:latin typeface="Times New Roman" panose="02020603050405020304" pitchFamily="18" charset="0"/>
              <a:cs typeface="Times New Roman" panose="02020603050405020304" pitchFamily="18" charset="0"/>
            </a:endParaRPr>
          </a:p>
          <a:p>
            <a:pPr lvl="0"/>
            <a:r>
              <a:rPr lang="kk-KZ" sz="4000" dirty="0">
                <a:latin typeface="Times New Roman" panose="02020603050405020304" pitchFamily="18" charset="0"/>
                <a:cs typeface="Times New Roman" panose="02020603050405020304" pitchFamily="18" charset="0"/>
              </a:rPr>
              <a:t>      </a:t>
            </a:r>
            <a:r>
              <a:rPr lang="ru-RU" sz="4000" dirty="0">
                <a:latin typeface="Times New Roman" panose="02020603050405020304" pitchFamily="18" charset="0"/>
                <a:cs typeface="Times New Roman" panose="02020603050405020304" pitchFamily="18" charset="0"/>
              </a:rPr>
              <a:t>1) </a:t>
            </a:r>
            <a:r>
              <a:rPr lang="ru-RU" sz="4000" dirty="0" err="1">
                <a:latin typeface="Times New Roman" panose="02020603050405020304" pitchFamily="18" charset="0"/>
                <a:cs typeface="Times New Roman" panose="02020603050405020304" pitchFamily="18" charset="0"/>
              </a:rPr>
              <a:t>өтiнiш</a:t>
            </a:r>
            <a:r>
              <a:rPr lang="ru-RU" sz="4000" dirty="0">
                <a:latin typeface="Times New Roman" panose="02020603050405020304" pitchFamily="18" charset="0"/>
                <a:cs typeface="Times New Roman" panose="02020603050405020304" pitchFamily="18" charset="0"/>
              </a:rPr>
              <a:t>;</a:t>
            </a:r>
          </a:p>
          <a:p>
            <a:pPr lvl="0"/>
            <a:r>
              <a:rPr lang="ru-RU" sz="4000" dirty="0">
                <a:latin typeface="Times New Roman" panose="02020603050405020304" pitchFamily="18" charset="0"/>
                <a:cs typeface="Times New Roman" panose="02020603050405020304" pitchFamily="18" charset="0"/>
              </a:rPr>
              <a:t>      2) </a:t>
            </a:r>
            <a:r>
              <a:rPr lang="ru-RU" sz="4000" dirty="0" err="1">
                <a:latin typeface="Times New Roman" panose="02020603050405020304" pitchFamily="18" charset="0"/>
                <a:cs typeface="Times New Roman" panose="02020603050405020304" pitchFamily="18" charset="0"/>
              </a:rPr>
              <a:t>қаржы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саласындағы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қызметті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және</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қаржы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ресурстарын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шоғырландыруға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байланысты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қызметті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сондай-ақ</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азаматтық</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және</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қызметтік</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қару</a:t>
            </a:r>
            <a:r>
              <a:rPr lang="ru-RU" sz="4000" dirty="0">
                <a:latin typeface="Times New Roman" panose="02020603050405020304" pitchFamily="18" charset="0"/>
                <a:cs typeface="Times New Roman" panose="02020603050405020304" pitchFamily="18" charset="0"/>
              </a:rPr>
              <a:t> мен </a:t>
            </a:r>
            <a:r>
              <a:rPr lang="ru-RU" sz="4000" dirty="0" err="1">
                <a:latin typeface="Times New Roman" panose="02020603050405020304" pitchFamily="18" charset="0"/>
                <a:cs typeface="Times New Roman" panose="02020603050405020304" pitchFamily="18" charset="0"/>
              </a:rPr>
              <a:t>оған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патрондардың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айналымына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байланысты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қызметті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есірткі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құралдарының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психотроптық</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заттардың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прекурсорлардың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айналымына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байланысты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қызметті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күзет</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қызметін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жүзеге</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асыруға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байланысты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қызметті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жүзеге</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асыратын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заңды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тұлғалар</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үшін</a:t>
            </a:r>
            <a:r>
              <a:rPr lang="ru-RU" sz="4000" dirty="0">
                <a:latin typeface="Times New Roman" panose="02020603050405020304" pitchFamily="18" charset="0"/>
                <a:cs typeface="Times New Roman" panose="02020603050405020304" pitchFamily="18" charset="0"/>
              </a:rPr>
              <a:t> – </a:t>
            </a:r>
            <a:r>
              <a:rPr lang="ru-RU" sz="4000" dirty="0" err="1">
                <a:latin typeface="Times New Roman" panose="02020603050405020304" pitchFamily="18" charset="0"/>
                <a:cs typeface="Times New Roman" panose="02020603050405020304" pitchFamily="18" charset="0"/>
              </a:rPr>
              <a:t>жарғысының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салыстырып</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тексеру</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үшiн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түпнұсқалары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ұсынылмаған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жағдайда</a:t>
            </a:r>
            <a:r>
              <a:rPr lang="ru-RU" sz="4000" dirty="0">
                <a:latin typeface="Times New Roman" panose="02020603050405020304" pitchFamily="18" charset="0"/>
                <a:cs typeface="Times New Roman" panose="02020603050405020304" pitchFamily="18" charset="0"/>
              </a:rPr>
              <a:t> нотариат </a:t>
            </a:r>
            <a:r>
              <a:rPr lang="ru-RU" sz="4000" dirty="0" err="1">
                <a:latin typeface="Times New Roman" panose="02020603050405020304" pitchFamily="18" charset="0"/>
                <a:cs typeface="Times New Roman" panose="02020603050405020304" pitchFamily="18" charset="0"/>
              </a:rPr>
              <a:t>куәландырған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көшiрмесi</a:t>
            </a:r>
            <a:r>
              <a:rPr lang="ru-RU" sz="4000" dirty="0">
                <a:latin typeface="Times New Roman" panose="02020603050405020304" pitchFamily="18" charset="0"/>
                <a:cs typeface="Times New Roman" panose="02020603050405020304" pitchFamily="18" charset="0"/>
              </a:rPr>
              <a:t>;</a:t>
            </a:r>
          </a:p>
          <a:p>
            <a:pPr lvl="0"/>
            <a:r>
              <a:rPr lang="ru-RU" sz="4000" dirty="0">
                <a:latin typeface="Times New Roman" panose="02020603050405020304" pitchFamily="18" charset="0"/>
                <a:cs typeface="Times New Roman" panose="02020603050405020304" pitchFamily="18" charset="0"/>
              </a:rPr>
              <a:t>      3) </a:t>
            </a:r>
            <a:r>
              <a:rPr lang="ru-RU" sz="4000" dirty="0" err="1">
                <a:latin typeface="Times New Roman" panose="02020603050405020304" pitchFamily="18" charset="0"/>
                <a:cs typeface="Times New Roman" panose="02020603050405020304" pitchFamily="18" charset="0"/>
              </a:rPr>
              <a:t>заңды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тұлға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үшiн</a:t>
            </a:r>
            <a:r>
              <a:rPr lang="ru-RU" sz="4000" dirty="0">
                <a:latin typeface="Times New Roman" panose="02020603050405020304" pitchFamily="18" charset="0"/>
                <a:cs typeface="Times New Roman" panose="02020603050405020304" pitchFamily="18" charset="0"/>
              </a:rPr>
              <a:t> – </a:t>
            </a:r>
            <a:r>
              <a:rPr lang="ru-RU" sz="4000" dirty="0" err="1">
                <a:latin typeface="Times New Roman" panose="02020603050405020304" pitchFamily="18" charset="0"/>
                <a:cs typeface="Times New Roman" panose="02020603050405020304" pitchFamily="18" charset="0"/>
              </a:rPr>
              <a:t>өтініш</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беруші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заңды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тұлғаны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мемлекеттiк</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тiркеу</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қайта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тіркеу</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туралы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анықтамасы</a:t>
            </a:r>
            <a:r>
              <a:rPr lang="ru-RU" sz="40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xmlns="" val="483186346"/>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88640"/>
            <a:ext cx="8229600" cy="6266168"/>
          </a:xfrm>
        </p:spPr>
        <p:txBody>
          <a:bodyPr>
            <a:normAutofit fontScale="77500" lnSpcReduction="20000"/>
          </a:bodyPr>
          <a:lstStyle/>
          <a:p>
            <a:pPr lvl="0"/>
            <a:r>
              <a:rPr lang="ru-RU" sz="3100" dirty="0">
                <a:latin typeface="Times New Roman" panose="02020603050405020304" pitchFamily="18" charset="0"/>
                <a:cs typeface="Times New Roman" panose="02020603050405020304" pitchFamily="18" charset="0"/>
              </a:rPr>
              <a:t>4) </a:t>
            </a:r>
            <a:r>
              <a:rPr lang="ru-RU" sz="3100" dirty="0" err="1">
                <a:latin typeface="Times New Roman" panose="02020603050405020304" pitchFamily="18" charset="0"/>
                <a:cs typeface="Times New Roman" panose="02020603050405020304" pitchFamily="18" charset="0"/>
              </a:rPr>
              <a:t>жеке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тұлға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үшiн</a:t>
            </a:r>
            <a:r>
              <a:rPr lang="ru-RU" sz="3100" dirty="0">
                <a:latin typeface="Times New Roman" panose="02020603050405020304" pitchFamily="18" charset="0"/>
                <a:cs typeface="Times New Roman" panose="02020603050405020304" pitchFamily="18" charset="0"/>
              </a:rPr>
              <a:t> – </a:t>
            </a:r>
            <a:r>
              <a:rPr lang="ru-RU" sz="3100" dirty="0" err="1">
                <a:latin typeface="Times New Roman" panose="02020603050405020304" pitchFamily="18" charset="0"/>
                <a:cs typeface="Times New Roman" panose="02020603050405020304" pitchFamily="18" charset="0"/>
              </a:rPr>
              <a:t>жеке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басын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куәландыратын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құжаттың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көшiрмесi</a:t>
            </a:r>
            <a:r>
              <a:rPr lang="ru-RU" sz="3100" dirty="0">
                <a:latin typeface="Times New Roman" panose="02020603050405020304" pitchFamily="18" charset="0"/>
                <a:cs typeface="Times New Roman" panose="02020603050405020304" pitchFamily="18" charset="0"/>
              </a:rPr>
              <a:t>;</a:t>
            </a:r>
          </a:p>
          <a:p>
            <a:pPr lvl="0"/>
            <a:r>
              <a:rPr lang="ru-RU" sz="3100" dirty="0">
                <a:latin typeface="Times New Roman" panose="02020603050405020304" pitchFamily="18" charset="0"/>
                <a:cs typeface="Times New Roman" panose="02020603050405020304" pitchFamily="18" charset="0"/>
              </a:rPr>
              <a:t>5) </a:t>
            </a:r>
            <a:r>
              <a:rPr lang="ru-RU" sz="3100" dirty="0" err="1">
                <a:latin typeface="Times New Roman" panose="02020603050405020304" pitchFamily="18" charset="0"/>
                <a:cs typeface="Times New Roman" panose="02020603050405020304" pitchFamily="18" charset="0"/>
              </a:rPr>
              <a:t>жеке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кәсiпкер</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үшiн</a:t>
            </a:r>
            <a:r>
              <a:rPr lang="ru-RU" sz="3100" dirty="0">
                <a:latin typeface="Times New Roman" panose="02020603050405020304" pitchFamily="18" charset="0"/>
                <a:cs typeface="Times New Roman" panose="02020603050405020304" pitchFamily="18" charset="0"/>
              </a:rPr>
              <a:t> – </a:t>
            </a:r>
            <a:r>
              <a:rPr lang="ru-RU" sz="3100" dirty="0" err="1">
                <a:latin typeface="Times New Roman" panose="02020603050405020304" pitchFamily="18" charset="0"/>
                <a:cs typeface="Times New Roman" panose="02020603050405020304" pitchFamily="18" charset="0"/>
              </a:rPr>
              <a:t>өтiнiш</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берушiнi</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жеке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кәсiпкер</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ретiнде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мемлекеттiк</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тiркеу</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туралы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куәлiктiң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салыстырып</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тексеру</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үшiн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түпнұсқа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ұсынылмаған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жағдайда</a:t>
            </a:r>
            <a:r>
              <a:rPr lang="ru-RU" sz="3100" dirty="0">
                <a:latin typeface="Times New Roman" panose="02020603050405020304" pitchFamily="18" charset="0"/>
                <a:cs typeface="Times New Roman" panose="02020603050405020304" pitchFamily="18" charset="0"/>
              </a:rPr>
              <a:t> нотариат </a:t>
            </a:r>
            <a:r>
              <a:rPr lang="ru-RU" sz="3100" dirty="0" err="1">
                <a:latin typeface="Times New Roman" panose="02020603050405020304" pitchFamily="18" charset="0"/>
                <a:cs typeface="Times New Roman" panose="02020603050405020304" pitchFamily="18" charset="0"/>
              </a:rPr>
              <a:t>куәландырған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көшiрмесi</a:t>
            </a:r>
            <a:r>
              <a:rPr lang="ru-RU" sz="3100" dirty="0">
                <a:latin typeface="Times New Roman" panose="02020603050405020304" pitchFamily="18" charset="0"/>
                <a:cs typeface="Times New Roman" panose="02020603050405020304" pitchFamily="18" charset="0"/>
              </a:rPr>
              <a:t>;</a:t>
            </a:r>
          </a:p>
          <a:p>
            <a:pPr lvl="0">
              <a:buNone/>
            </a:pPr>
            <a:r>
              <a:rPr lang="ru-RU" sz="3100" dirty="0">
                <a:latin typeface="Times New Roman" panose="02020603050405020304" pitchFamily="18" charset="0"/>
                <a:cs typeface="Times New Roman" panose="02020603050405020304" pitchFamily="18" charset="0"/>
              </a:rPr>
              <a:t>     6) "</a:t>
            </a:r>
            <a:r>
              <a:rPr lang="ru-RU" sz="3100" dirty="0" err="1">
                <a:latin typeface="Times New Roman" panose="02020603050405020304" pitchFamily="18" charset="0"/>
                <a:cs typeface="Times New Roman" panose="02020603050405020304" pitchFamily="18" charset="0"/>
              </a:rPr>
              <a:t>электрондық</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үкіметтің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төлем</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шлюзі</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арқылы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төленген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жағдайларды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қоспағанда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жекелеген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қызмет</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түрлерiмен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айналысу</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құқығы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үшiн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лицензиялық</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алымның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төленгенiн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растайтын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құжаттың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көшiрмесi</a:t>
            </a:r>
            <a:r>
              <a:rPr lang="ru-RU" sz="3100" dirty="0">
                <a:latin typeface="Times New Roman" panose="02020603050405020304" pitchFamily="18" charset="0"/>
                <a:cs typeface="Times New Roman" panose="02020603050405020304" pitchFamily="18" charset="0"/>
              </a:rPr>
              <a:t>;</a:t>
            </a:r>
          </a:p>
          <a:p>
            <a:pPr lvl="0"/>
            <a:r>
              <a:rPr lang="ru-RU" sz="3100" dirty="0">
                <a:latin typeface="Times New Roman" panose="02020603050405020304" pitchFamily="18" charset="0"/>
                <a:cs typeface="Times New Roman" panose="02020603050405020304" pitchFamily="18" charset="0"/>
              </a:rPr>
              <a:t> 7) </a:t>
            </a:r>
            <a:r>
              <a:rPr lang="ru-RU" sz="3100" dirty="0" err="1">
                <a:latin typeface="Times New Roman" panose="02020603050405020304" pitchFamily="18" charset="0"/>
                <a:cs typeface="Times New Roman" panose="02020603050405020304" pitchFamily="18" charset="0"/>
              </a:rPr>
              <a:t>Қазақстан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Республикасының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заңнамасында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белгіленген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жағдайларда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және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тәртіппен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өтініш</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берушінің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бiлiктiлiк</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талаптарына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сәйкестігін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растайтын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құжаттар</a:t>
            </a:r>
            <a:r>
              <a:rPr lang="ru-RU" sz="3100" dirty="0">
                <a:latin typeface="Times New Roman" panose="02020603050405020304" pitchFamily="18" charset="0"/>
                <a:cs typeface="Times New Roman" panose="02020603050405020304" pitchFamily="18" charset="0"/>
              </a:rPr>
              <a:t>.</a:t>
            </a:r>
          </a:p>
          <a:p>
            <a:pPr lvl="0"/>
            <a:r>
              <a:rPr lang="ru-RU" sz="3100" dirty="0" err="1">
                <a:latin typeface="Times New Roman" panose="02020603050405020304" pitchFamily="18" charset="0"/>
                <a:cs typeface="Times New Roman" panose="02020603050405020304" pitchFamily="18" charset="0"/>
              </a:rPr>
              <a:t>Қаржы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саласындағы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қызметпен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және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қаржы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ресурстарын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шоғырландыруға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байланысты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қызметпен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айналысу</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құқығына</a:t>
            </a:r>
            <a:r>
              <a:rPr lang="ru-RU" sz="3100" dirty="0">
                <a:latin typeface="Times New Roman" panose="02020603050405020304" pitchFamily="18" charset="0"/>
                <a:cs typeface="Times New Roman" panose="02020603050405020304" pitchFamily="18" charset="0"/>
              </a:rPr>
              <a:t> лицензия беру </a:t>
            </a:r>
            <a:r>
              <a:rPr lang="ru-RU" sz="3100" dirty="0" err="1">
                <a:latin typeface="Times New Roman" panose="02020603050405020304" pitchFamily="18" charset="0"/>
                <a:cs typeface="Times New Roman" panose="02020603050405020304" pitchFamily="18" charset="0"/>
              </a:rPr>
              <a:t>кезінде</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құжаттар</a:t>
            </a:r>
            <a:r>
              <a:rPr lang="ru-RU" sz="3100" dirty="0">
                <a:latin typeface="Times New Roman" panose="02020603050405020304" pitchFamily="18" charset="0"/>
                <a:cs typeface="Times New Roman" panose="02020603050405020304" pitchFamily="18" charset="0"/>
              </a:rPr>
              <a:t> т</a:t>
            </a:r>
            <a:r>
              <a:rPr lang="en-US" sz="3100" dirty="0" err="1">
                <a:latin typeface="Times New Roman" panose="02020603050405020304" pitchFamily="18" charset="0"/>
                <a:cs typeface="Times New Roman" panose="02020603050405020304" pitchFamily="18" charset="0"/>
              </a:rPr>
              <a:t>i</a:t>
            </a:r>
            <a:r>
              <a:rPr lang="ru-RU" sz="3100" dirty="0" err="1">
                <a:latin typeface="Times New Roman" panose="02020603050405020304" pitchFamily="18" charset="0"/>
                <a:cs typeface="Times New Roman" panose="02020603050405020304" pitchFamily="18" charset="0"/>
              </a:rPr>
              <a:t>збес</a:t>
            </a:r>
            <a:r>
              <a:rPr lang="en-US" sz="3100" dirty="0" err="1">
                <a:latin typeface="Times New Roman" panose="02020603050405020304" pitchFamily="18" charset="0"/>
                <a:cs typeface="Times New Roman" panose="02020603050405020304" pitchFamily="18" charset="0"/>
              </a:rPr>
              <a:t>i</a:t>
            </a:r>
            <a:r>
              <a:rPr lang="ru-RU" sz="3100" dirty="0">
                <a:latin typeface="Times New Roman" panose="02020603050405020304" pitchFamily="18" charset="0"/>
                <a:cs typeface="Times New Roman" panose="02020603050405020304" pitchFamily="18" charset="0"/>
              </a:rPr>
              <a:t>не </a:t>
            </a:r>
            <a:r>
              <a:rPr lang="ru-RU" sz="3100" dirty="0" err="1">
                <a:latin typeface="Times New Roman" panose="02020603050405020304" pitchFamily="18" charset="0"/>
                <a:cs typeface="Times New Roman" panose="02020603050405020304" pitchFamily="18" charset="0"/>
              </a:rPr>
              <a:t>қойылатын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қосымша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талаптарды</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Қазақстан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Республикасының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заңдарына</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сәйкес</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Қазақстан</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Республикасының</a:t>
            </a:r>
            <a:r>
              <a:rPr lang="ru-RU" sz="3100" dirty="0">
                <a:latin typeface="Times New Roman" panose="02020603050405020304" pitchFamily="18" charset="0"/>
                <a:cs typeface="Times New Roman" panose="02020603050405020304" pitchFamily="18" charset="0"/>
              </a:rPr>
              <a:t> </a:t>
            </a:r>
            <a:r>
              <a:rPr lang="ru-RU" sz="3100" dirty="0" err="1">
                <a:latin typeface="Times New Roman" panose="02020603050405020304" pitchFamily="18" charset="0"/>
                <a:cs typeface="Times New Roman" panose="02020603050405020304" pitchFamily="18" charset="0"/>
              </a:rPr>
              <a:t>Ұлттық</a:t>
            </a:r>
            <a:r>
              <a:rPr lang="ru-RU" sz="3100" dirty="0">
                <a:latin typeface="Times New Roman" panose="02020603050405020304" pitchFamily="18" charset="0"/>
                <a:cs typeface="Times New Roman" panose="02020603050405020304" pitchFamily="18" charset="0"/>
              </a:rPr>
              <a:t> Банк</a:t>
            </a:r>
            <a:r>
              <a:rPr lang="en-US" sz="3100" dirty="0" err="1">
                <a:latin typeface="Times New Roman" panose="02020603050405020304" pitchFamily="18" charset="0"/>
                <a:cs typeface="Times New Roman" panose="02020603050405020304" pitchFamily="18" charset="0"/>
              </a:rPr>
              <a:t>i</a:t>
            </a:r>
            <a:r>
              <a:rPr lang="en-US" sz="3100" dirty="0">
                <a:latin typeface="Times New Roman" panose="02020603050405020304" pitchFamily="18" charset="0"/>
                <a:cs typeface="Times New Roman" panose="02020603050405020304" pitchFamily="18" charset="0"/>
              </a:rPr>
              <a:t> </a:t>
            </a:r>
            <a:r>
              <a:rPr lang="ru-RU" sz="3100" dirty="0">
                <a:latin typeface="Times New Roman" panose="02020603050405020304" pitchFamily="18" charset="0"/>
                <a:cs typeface="Times New Roman" panose="02020603050405020304" pitchFamily="18" charset="0"/>
              </a:rPr>
              <a:t>де </a:t>
            </a:r>
            <a:r>
              <a:rPr lang="ru-RU" sz="3100" dirty="0" err="1">
                <a:latin typeface="Times New Roman" panose="02020603050405020304" pitchFamily="18" charset="0"/>
                <a:cs typeface="Times New Roman" panose="02020603050405020304" pitchFamily="18" charset="0"/>
              </a:rPr>
              <a:t>белг</a:t>
            </a:r>
            <a:r>
              <a:rPr lang="en-US" sz="3100" dirty="0" err="1">
                <a:latin typeface="Times New Roman" panose="02020603050405020304" pitchFamily="18" charset="0"/>
                <a:cs typeface="Times New Roman" panose="02020603050405020304" pitchFamily="18" charset="0"/>
              </a:rPr>
              <a:t>i</a:t>
            </a:r>
            <a:r>
              <a:rPr lang="ru-RU" sz="3100" dirty="0">
                <a:latin typeface="Times New Roman" panose="02020603050405020304" pitchFamily="18" charset="0"/>
                <a:cs typeface="Times New Roman" panose="02020603050405020304" pitchFamily="18" charset="0"/>
              </a:rPr>
              <a:t>лей </a:t>
            </a:r>
            <a:r>
              <a:rPr lang="ru-RU" sz="3100" dirty="0" err="1">
                <a:latin typeface="Times New Roman" panose="02020603050405020304" pitchFamily="18" charset="0"/>
                <a:cs typeface="Times New Roman" panose="02020603050405020304" pitchFamily="18" charset="0"/>
              </a:rPr>
              <a:t>алады</a:t>
            </a:r>
            <a:endParaRPr lang="ru-RU" sz="31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xmlns="" val="1888513224"/>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0"/>
            <a:ext cx="8229600" cy="7173416"/>
          </a:xfrm>
        </p:spPr>
        <p:txBody>
          <a:bodyPr>
            <a:noAutofit/>
          </a:bodyPr>
          <a:lstStyle/>
          <a:p>
            <a:r>
              <a:rPr lang="kk-KZ" sz="2800" dirty="0">
                <a:latin typeface="Times New Roman" panose="02020603050405020304" pitchFamily="18" charset="0"/>
                <a:cs typeface="Times New Roman" panose="02020603050405020304" pitchFamily="18" charset="0"/>
              </a:rPr>
              <a:t>Жекелеген қызмет түрлерімен айналысу құқығы үшін лицензиялық алым  Қазақстан Республикасының “Салық және бюджетке төленетін міндетті төлемдер туралы” кодексіне сәйкес лицензия беру кезінде, сондай-ақ  Қазақстан Республикасының “Салық және бюджетке төленетін міндетті төлемдер туралы” кодексінде  көзделген өзге де жағдайларда алынады.</a:t>
            </a:r>
            <a:endParaRPr lang="ru-RU" sz="2800" dirty="0">
              <a:latin typeface="Times New Roman" panose="02020603050405020304" pitchFamily="18" charset="0"/>
              <a:cs typeface="Times New Roman" panose="02020603050405020304" pitchFamily="18" charset="0"/>
            </a:endParaRPr>
          </a:p>
          <a:p>
            <a:pPr>
              <a:buNone/>
            </a:pPr>
            <a:r>
              <a:rPr lang="kk-KZ" sz="2800" dirty="0">
                <a:latin typeface="Times New Roman" panose="02020603050405020304" pitchFamily="18" charset="0"/>
                <a:cs typeface="Times New Roman" panose="02020603050405020304" pitchFamily="18" charset="0"/>
              </a:rPr>
              <a:t>    Лицензиялық алымның мөлшерлемелері  Қазақстан Республикасының “Салық және бюджетке төленетін міндетті төлемдер туралы” кодексіндебелгіленеді.</a:t>
            </a:r>
            <a:r>
              <a:rPr lang="ru-RU" sz="2800" dirty="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Лицензияға қосымшаларды (лицензияға қосымшалардың телнұсқаларын) беру кезінде лицензиялық алым алынбайды</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52796005"/>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0"/>
            <a:ext cx="8229600" cy="6454808"/>
          </a:xfrm>
        </p:spPr>
        <p:txBody>
          <a:bodyPr>
            <a:noAutofit/>
          </a:bodyPr>
          <a:lstStyle/>
          <a:p>
            <a:r>
              <a:rPr lang="kk-KZ" sz="2400" dirty="0">
                <a:latin typeface="Times New Roman" panose="02020603050405020304" pitchFamily="18" charset="0"/>
                <a:cs typeface="Times New Roman" panose="02020603050405020304" pitchFamily="18" charset="0"/>
              </a:rPr>
              <a:t>Лицензияны және (немесе) лицензияға қосымшаны не оларды беруден уәжді бас тартуды лицензиар </a:t>
            </a:r>
            <a:r>
              <a:rPr lang="kk-KZ" sz="2400" b="1" dirty="0">
                <a:latin typeface="Times New Roman" panose="02020603050405020304" pitchFamily="18" charset="0"/>
                <a:cs typeface="Times New Roman" panose="02020603050405020304" pitchFamily="18" charset="0"/>
              </a:rPr>
              <a:t>он бес жұмыс күнінен </a:t>
            </a:r>
            <a:r>
              <a:rPr lang="kk-KZ" sz="2400" dirty="0">
                <a:latin typeface="Times New Roman" panose="02020603050405020304" pitchFamily="18" charset="0"/>
                <a:cs typeface="Times New Roman" panose="02020603050405020304" pitchFamily="18" charset="0"/>
              </a:rPr>
              <a:t>кешіктірмей береді. Атом энергиясын пайдалану саласындағы, қаржы саласындағы және қаржы ресурстарын шоғырландыруға байланысты қызмет, білім беру, мұнай және газ саласындағы лицензия және (немесе) лицензияға қосымша не оларды беруден уәжді бас тарту Қазақстан Республикасының заңдарына сәйкес белгіленген тиісті құжаттармен қоса өтініш ұсынылған күннен бастап </a:t>
            </a:r>
            <a:r>
              <a:rPr lang="kk-KZ" sz="2400" b="1" dirty="0">
                <a:latin typeface="Times New Roman" panose="02020603050405020304" pitchFamily="18" charset="0"/>
                <a:cs typeface="Times New Roman" panose="02020603050405020304" pitchFamily="18" charset="0"/>
              </a:rPr>
              <a:t>отыз жұмыс күнінен </a:t>
            </a:r>
            <a:r>
              <a:rPr lang="kk-KZ" sz="2400" dirty="0">
                <a:latin typeface="Times New Roman" panose="02020603050405020304" pitchFamily="18" charset="0"/>
                <a:cs typeface="Times New Roman" panose="02020603050405020304" pitchFamily="18" charset="0"/>
              </a:rPr>
              <a:t>кешіктірілмей беріледі.</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Экспорттық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бақылауға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жататын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өнімнің</a:t>
            </a:r>
            <a:r>
              <a:rPr lang="ru-RU" sz="2400" dirty="0">
                <a:latin typeface="Times New Roman" panose="02020603050405020304" pitchFamily="18" charset="0"/>
                <a:cs typeface="Times New Roman" panose="02020603050405020304" pitchFamily="18" charset="0"/>
              </a:rPr>
              <a:t> импорты мен экспорты </a:t>
            </a:r>
            <a:r>
              <a:rPr lang="ru-RU" sz="2400" dirty="0" err="1">
                <a:latin typeface="Times New Roman" panose="02020603050405020304" pitchFamily="18" charset="0"/>
                <a:cs typeface="Times New Roman" panose="02020603050405020304" pitchFamily="18" charset="0"/>
              </a:rPr>
              <a:t>саласындағы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лицензиялар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лицензияға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қосымшалар</a:t>
            </a:r>
            <a:r>
              <a:rPr lang="ru-RU" sz="2400" dirty="0">
                <a:latin typeface="Times New Roman" panose="02020603050405020304" pitchFamily="18" charset="0"/>
                <a:cs typeface="Times New Roman" panose="02020603050405020304" pitchFamily="18" charset="0"/>
              </a:rPr>
              <a:t> лицензия </a:t>
            </a:r>
            <a:r>
              <a:rPr lang="ru-RU" sz="2400" dirty="0" err="1">
                <a:latin typeface="Times New Roman" panose="02020603050405020304" pitchFamily="18" charset="0"/>
                <a:cs typeface="Times New Roman" panose="02020603050405020304" pitchFamily="18" charset="0"/>
              </a:rPr>
              <a:t>осындай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растауды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алғаннан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кейін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берілетін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импорттаушы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елдің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түпкі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пайдаланушы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сертификатының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түпнұсқалығы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тексерілгендігін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растауды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қажеттігі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жағдайын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қоспағанда</a:t>
            </a:r>
            <a:r>
              <a:rPr lang="ru-RU" sz="2400"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отыз</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жұмыс</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күнінен</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кешіктірілмей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беріледі</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97382706"/>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16632"/>
            <a:ext cx="8229600" cy="6338176"/>
          </a:xfrm>
        </p:spPr>
        <p:txBody>
          <a:bodyPr>
            <a:normAutofit fontScale="62500" lnSpcReduction="20000"/>
          </a:bodyPr>
          <a:lstStyle/>
          <a:p>
            <a:pPr lvl="0">
              <a:buNone/>
            </a:pPr>
            <a:r>
              <a:rPr lang="ru-RU" sz="3400" dirty="0" err="1">
                <a:latin typeface="Times New Roman" panose="02020603050405020304" pitchFamily="18" charset="0"/>
                <a:cs typeface="Times New Roman" panose="02020603050405020304" pitchFamily="18" charset="0"/>
              </a:rPr>
              <a:t>Егер</a:t>
            </a:r>
            <a:r>
              <a:rPr lang="ru-RU" sz="3400" dirty="0">
                <a:latin typeface="Times New Roman" panose="02020603050405020304" pitchFamily="18" charset="0"/>
                <a:cs typeface="Times New Roman" panose="02020603050405020304" pitchFamily="18" charset="0"/>
              </a:rPr>
              <a:t>:</a:t>
            </a:r>
          </a:p>
          <a:p>
            <a:pPr lvl="0"/>
            <a:r>
              <a:rPr lang="ru-RU" sz="3400" dirty="0">
                <a:latin typeface="Times New Roman" panose="02020603050405020304" pitchFamily="18" charset="0"/>
                <a:cs typeface="Times New Roman" panose="02020603050405020304" pitchFamily="18" charset="0"/>
              </a:rPr>
              <a:t>      1) </a:t>
            </a:r>
            <a:r>
              <a:rPr lang="ru-RU" sz="3400" dirty="0" err="1">
                <a:latin typeface="Times New Roman" panose="02020603050405020304" pitchFamily="18" charset="0"/>
                <a:cs typeface="Times New Roman" panose="02020603050405020304" pitchFamily="18" charset="0"/>
              </a:rPr>
              <a:t>Қазақстан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Республикасының</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заңдарында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жеке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немесе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заңды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тұлғалардың</a:t>
            </a:r>
            <a:r>
              <a:rPr lang="ru-RU" sz="3400" dirty="0">
                <a:latin typeface="Times New Roman" panose="02020603050405020304" pitchFamily="18" charset="0"/>
                <a:cs typeface="Times New Roman" panose="02020603050405020304" pitchFamily="18" charset="0"/>
              </a:rPr>
              <a:t> осы </a:t>
            </a:r>
            <a:r>
              <a:rPr lang="ru-RU" sz="3400" dirty="0" err="1">
                <a:latin typeface="Times New Roman" panose="02020603050405020304" pitchFamily="18" charset="0"/>
                <a:cs typeface="Times New Roman" panose="02020603050405020304" pitchFamily="18" charset="0"/>
              </a:rPr>
              <a:t>санаты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үшін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қызмет</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түрімен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айналысуға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тыйым</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салынған</a:t>
            </a:r>
            <a:r>
              <a:rPr lang="ru-RU" sz="3400" dirty="0">
                <a:latin typeface="Times New Roman" panose="02020603050405020304" pitchFamily="18" charset="0"/>
                <a:cs typeface="Times New Roman" panose="02020603050405020304" pitchFamily="18" charset="0"/>
              </a:rPr>
              <a:t>;</a:t>
            </a:r>
          </a:p>
          <a:p>
            <a:pPr lvl="0"/>
            <a:r>
              <a:rPr lang="ru-RU" sz="3400" dirty="0">
                <a:latin typeface="Times New Roman" panose="02020603050405020304" pitchFamily="18" charset="0"/>
                <a:cs typeface="Times New Roman" panose="02020603050405020304" pitchFamily="18" charset="0"/>
              </a:rPr>
              <a:t>      2) </a:t>
            </a:r>
            <a:r>
              <a:rPr lang="ru-RU" sz="3400" dirty="0" err="1">
                <a:latin typeface="Times New Roman" panose="02020603050405020304" pitchFamily="18" charset="0"/>
                <a:cs typeface="Times New Roman" panose="02020603050405020304" pitchFamily="18" charset="0"/>
              </a:rPr>
              <a:t>лицензиялық</a:t>
            </a:r>
            <a:r>
              <a:rPr lang="ru-RU" sz="3400" dirty="0">
                <a:latin typeface="Times New Roman" panose="02020603050405020304" pitchFamily="18" charset="0"/>
                <a:cs typeface="Times New Roman" panose="02020603050405020304" pitchFamily="18" charset="0"/>
              </a:rPr>
              <a:t> алым </a:t>
            </a:r>
            <a:r>
              <a:rPr lang="ru-RU" sz="3400" dirty="0" err="1">
                <a:latin typeface="Times New Roman" panose="02020603050405020304" pitchFamily="18" charset="0"/>
                <a:cs typeface="Times New Roman" panose="02020603050405020304" pitchFamily="18" charset="0"/>
              </a:rPr>
              <a:t>енгізілмеген</a:t>
            </a:r>
            <a:r>
              <a:rPr lang="ru-RU" sz="3400" dirty="0">
                <a:latin typeface="Times New Roman" panose="02020603050405020304" pitchFamily="18" charset="0"/>
                <a:cs typeface="Times New Roman" panose="02020603050405020304" pitchFamily="18" charset="0"/>
              </a:rPr>
              <a:t>;</a:t>
            </a:r>
          </a:p>
          <a:p>
            <a:pPr lvl="0"/>
            <a:r>
              <a:rPr lang="ru-RU" sz="3400" dirty="0">
                <a:latin typeface="Times New Roman" panose="02020603050405020304" pitchFamily="18" charset="0"/>
                <a:cs typeface="Times New Roman" panose="02020603050405020304" pitchFamily="18" charset="0"/>
              </a:rPr>
              <a:t>      3) </a:t>
            </a:r>
            <a:r>
              <a:rPr lang="ru-RU" sz="3400" dirty="0" err="1">
                <a:latin typeface="Times New Roman" panose="02020603050405020304" pitchFamily="18" charset="0"/>
                <a:cs typeface="Times New Roman" panose="02020603050405020304" pitchFamily="18" charset="0"/>
              </a:rPr>
              <a:t>өтініш</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беруші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біліктілік</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талаптарына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сәйкес</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келмеген</a:t>
            </a:r>
            <a:r>
              <a:rPr lang="ru-RU" sz="3400" dirty="0">
                <a:latin typeface="Times New Roman" panose="02020603050405020304" pitchFamily="18" charset="0"/>
                <a:cs typeface="Times New Roman" panose="02020603050405020304" pitchFamily="18" charset="0"/>
              </a:rPr>
              <a:t>;</a:t>
            </a:r>
          </a:p>
          <a:p>
            <a:pPr lvl="0"/>
            <a:r>
              <a:rPr lang="ru-RU" sz="3400" dirty="0">
                <a:latin typeface="Times New Roman" panose="02020603050405020304" pitchFamily="18" charset="0"/>
                <a:cs typeface="Times New Roman" panose="02020603050405020304" pitchFamily="18" charset="0"/>
              </a:rPr>
              <a:t>      4) лицензиар </a:t>
            </a:r>
            <a:r>
              <a:rPr lang="ru-RU" sz="3400" dirty="0" err="1">
                <a:latin typeface="Times New Roman" panose="02020603050405020304" pitchFamily="18" charset="0"/>
                <a:cs typeface="Times New Roman" panose="02020603050405020304" pitchFamily="18" charset="0"/>
              </a:rPr>
              <a:t>тиісті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келісуші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мемлекеттік</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органнан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өтініш</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берушінің</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лицензиялау</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кезінде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қойылатын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талаптарға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сәйкес</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келмейтіні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туралы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жауап</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алған</a:t>
            </a:r>
            <a:r>
              <a:rPr lang="ru-RU" sz="3400" dirty="0">
                <a:latin typeface="Times New Roman" panose="02020603050405020304" pitchFamily="18" charset="0"/>
                <a:cs typeface="Times New Roman" panose="02020603050405020304" pitchFamily="18" charset="0"/>
              </a:rPr>
              <a:t>;</a:t>
            </a:r>
          </a:p>
          <a:p>
            <a:pPr lvl="0"/>
            <a:r>
              <a:rPr lang="ru-RU" sz="3400" dirty="0">
                <a:latin typeface="Times New Roman" panose="02020603050405020304" pitchFamily="18" charset="0"/>
                <a:cs typeface="Times New Roman" panose="02020603050405020304" pitchFamily="18" charset="0"/>
              </a:rPr>
              <a:t>      5) </a:t>
            </a:r>
            <a:r>
              <a:rPr lang="ru-RU" sz="3400" dirty="0" err="1">
                <a:latin typeface="Times New Roman" panose="02020603050405020304" pitchFamily="18" charset="0"/>
                <a:cs typeface="Times New Roman" panose="02020603050405020304" pitchFamily="18" charset="0"/>
              </a:rPr>
              <a:t>өтініш</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берушіге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қатысты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лицензиялауға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жататын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қызметті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немесе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жекелеген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қызмет</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түрлерін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тоқтата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тұру</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немесе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оларға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тыйым</a:t>
            </a:r>
            <a:r>
              <a:rPr lang="ru-RU" sz="3400" dirty="0">
                <a:latin typeface="Times New Roman" panose="02020603050405020304" pitchFamily="18" charset="0"/>
                <a:cs typeface="Times New Roman" panose="02020603050405020304" pitchFamily="18" charset="0"/>
              </a:rPr>
              <a:t> салу </a:t>
            </a:r>
            <a:r>
              <a:rPr lang="ru-RU" sz="3400" dirty="0" err="1">
                <a:latin typeface="Times New Roman" panose="02020603050405020304" pitchFamily="18" charset="0"/>
                <a:cs typeface="Times New Roman" panose="02020603050405020304" pitchFamily="18" charset="0"/>
              </a:rPr>
              <a:t>туралы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заңды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күшіне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енген</a:t>
            </a:r>
            <a:r>
              <a:rPr lang="ru-RU" sz="3400" dirty="0">
                <a:latin typeface="Times New Roman" panose="02020603050405020304" pitchFamily="18" charset="0"/>
                <a:cs typeface="Times New Roman" panose="02020603050405020304" pitchFamily="18" charset="0"/>
              </a:rPr>
              <a:t> сот </a:t>
            </a:r>
            <a:r>
              <a:rPr lang="ru-RU" sz="3400" dirty="0" err="1">
                <a:latin typeface="Times New Roman" panose="02020603050405020304" pitchFamily="18" charset="0"/>
                <a:cs typeface="Times New Roman" panose="02020603050405020304" pitchFamily="18" charset="0"/>
              </a:rPr>
              <a:t>шешімі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үкімі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болған</a:t>
            </a:r>
            <a:r>
              <a:rPr lang="ru-RU" sz="3400" dirty="0">
                <a:latin typeface="Times New Roman" panose="02020603050405020304" pitchFamily="18" charset="0"/>
                <a:cs typeface="Times New Roman" panose="02020603050405020304" pitchFamily="18" charset="0"/>
              </a:rPr>
              <a:t>;</a:t>
            </a:r>
          </a:p>
          <a:p>
            <a:pPr lvl="0"/>
            <a:r>
              <a:rPr lang="ru-RU" sz="3400" dirty="0">
                <a:latin typeface="Times New Roman" panose="02020603050405020304" pitchFamily="18" charset="0"/>
                <a:cs typeface="Times New Roman" panose="02020603050405020304" pitchFamily="18" charset="0"/>
              </a:rPr>
              <a:t>      6) сот </a:t>
            </a:r>
            <a:r>
              <a:rPr lang="ru-RU" sz="3400" dirty="0" err="1">
                <a:latin typeface="Times New Roman" panose="02020603050405020304" pitchFamily="18" charset="0"/>
                <a:cs typeface="Times New Roman" panose="02020603050405020304" pitchFamily="18" charset="0"/>
              </a:rPr>
              <a:t>орындаушысының</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ұсынуы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негізінде</a:t>
            </a:r>
            <a:r>
              <a:rPr lang="ru-RU" sz="3400" dirty="0">
                <a:latin typeface="Times New Roman" panose="02020603050405020304" pitchFamily="18" charset="0"/>
                <a:cs typeface="Times New Roman" panose="02020603050405020304" pitchFamily="18" charset="0"/>
              </a:rPr>
              <a:t> сот </a:t>
            </a:r>
            <a:r>
              <a:rPr lang="ru-RU" sz="3400" dirty="0" err="1">
                <a:latin typeface="Times New Roman" panose="02020603050405020304" pitchFamily="18" charset="0"/>
                <a:cs typeface="Times New Roman" panose="02020603050405020304" pitchFamily="18" charset="0"/>
              </a:rPr>
              <a:t>өтініш</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беруші-борышкерге</a:t>
            </a:r>
            <a:r>
              <a:rPr lang="ru-RU" sz="3400" dirty="0">
                <a:latin typeface="Times New Roman" panose="02020603050405020304" pitchFamily="18" charset="0"/>
                <a:cs typeface="Times New Roman" panose="02020603050405020304" pitchFamily="18" charset="0"/>
              </a:rPr>
              <a:t> лицензия </a:t>
            </a:r>
            <a:r>
              <a:rPr lang="ru-RU" sz="3400" dirty="0" err="1">
                <a:latin typeface="Times New Roman" panose="02020603050405020304" pitchFamily="18" charset="0"/>
                <a:cs typeface="Times New Roman" panose="02020603050405020304" pitchFamily="18" charset="0"/>
              </a:rPr>
              <a:t>беруге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уақытша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тыйым</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салған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жағдайларда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жүзеге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асырылады</a:t>
            </a:r>
            <a:r>
              <a:rPr lang="ru-RU" sz="3400" dirty="0">
                <a:latin typeface="Times New Roman" panose="02020603050405020304" pitchFamily="18" charset="0"/>
                <a:cs typeface="Times New Roman" panose="02020603050405020304" pitchFamily="18" charset="0"/>
              </a:rPr>
              <a:t>.</a:t>
            </a:r>
          </a:p>
          <a:p>
            <a:pPr lvl="0"/>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Қаржы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саласындағы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қызметпен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және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қаржы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ресурстарын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шоғырландыруға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байланысты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қызметпен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айналысуға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лицензияларды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және</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лицензияларға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қосымшаларды</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беруден</a:t>
            </a:r>
            <a:r>
              <a:rPr lang="ru-RU" sz="3400" dirty="0">
                <a:latin typeface="Times New Roman" panose="02020603050405020304" pitchFamily="18" charset="0"/>
                <a:cs typeface="Times New Roman" panose="02020603050405020304" pitchFamily="18" charset="0"/>
              </a:rPr>
              <a:t> бас </a:t>
            </a:r>
            <a:r>
              <a:rPr lang="ru-RU" sz="3400" dirty="0" err="1">
                <a:latin typeface="Times New Roman" panose="02020603050405020304" pitchFamily="18" charset="0"/>
                <a:cs typeface="Times New Roman" panose="02020603050405020304" pitchFamily="18" charset="0"/>
              </a:rPr>
              <a:t>тарту</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үшін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қосымша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негіздерді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Қазақстан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Республикасының</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заңдарына</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сәйкес</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Қазақстан</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Республикасының</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Ұлттық</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Банкі</a:t>
            </a:r>
            <a:r>
              <a:rPr lang="ru-RU" sz="3400" dirty="0">
                <a:latin typeface="Times New Roman" panose="02020603050405020304" pitchFamily="18" charset="0"/>
                <a:cs typeface="Times New Roman" panose="02020603050405020304" pitchFamily="18" charset="0"/>
              </a:rPr>
              <a:t> </a:t>
            </a:r>
            <a:r>
              <a:rPr lang="ru-RU" sz="3400" dirty="0" err="1">
                <a:latin typeface="Times New Roman" panose="02020603050405020304" pitchFamily="18" charset="0"/>
                <a:cs typeface="Times New Roman" panose="02020603050405020304" pitchFamily="18" charset="0"/>
              </a:rPr>
              <a:t>белгілейді</a:t>
            </a:r>
            <a:r>
              <a:rPr lang="ru-RU" sz="34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xmlns="" val="552183277"/>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16632"/>
            <a:ext cx="8229600" cy="6338176"/>
          </a:xfrm>
        </p:spPr>
        <p:txBody>
          <a:bodyPr>
            <a:normAutofit fontScale="62500" lnSpcReduction="20000"/>
          </a:bodyPr>
          <a:lstStyle/>
          <a:p>
            <a:r>
              <a:rPr lang="ru-RU" sz="3600" dirty="0">
                <a:latin typeface="Times New Roman" panose="02020603050405020304" pitchFamily="18" charset="0"/>
                <a:cs typeface="Times New Roman" panose="02020603050405020304" pitchFamily="18" charset="0"/>
              </a:rPr>
              <a:t>Лицензия/</a:t>
            </a:r>
            <a:r>
              <a:rPr lang="ru-RU" sz="3600" dirty="0" err="1">
                <a:latin typeface="Times New Roman" panose="02020603050405020304" pitchFamily="18" charset="0"/>
                <a:cs typeface="Times New Roman" panose="02020603050405020304" pitchFamily="18" charset="0"/>
              </a:rPr>
              <a:t>лицензияға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қосымша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мынадай</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жағдайларда</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1) </a:t>
            </a:r>
            <a:r>
              <a:rPr lang="ru-RU" sz="3600" dirty="0" err="1">
                <a:latin typeface="Times New Roman" panose="02020603050405020304" pitchFamily="18" charset="0"/>
                <a:cs typeface="Times New Roman" panose="02020603050405020304" pitchFamily="18" charset="0"/>
              </a:rPr>
              <a:t>берілген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мерзімі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өткенде</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2) </a:t>
            </a:r>
            <a:r>
              <a:rPr lang="ru-RU" sz="3600" dirty="0" err="1">
                <a:latin typeface="Times New Roman" panose="02020603050405020304" pitchFamily="18" charset="0"/>
                <a:cs typeface="Times New Roman" panose="02020603050405020304" pitchFamily="18" charset="0"/>
              </a:rPr>
              <a:t>жүзеге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асырылуы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үшін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берілген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әрекеттер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толық</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көлемде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жасалғанда</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3) </a:t>
            </a:r>
            <a:r>
              <a:rPr lang="ru-RU" sz="3600" dirty="0" err="1">
                <a:latin typeface="Times New Roman" panose="02020603050405020304" pitchFamily="18" charset="0"/>
                <a:cs typeface="Times New Roman" panose="02020603050405020304" pitchFamily="18" charset="0"/>
              </a:rPr>
              <a:t>лицензиядан</a:t>
            </a:r>
            <a:r>
              <a:rPr lang="ru-RU" sz="3600" dirty="0">
                <a:latin typeface="Times New Roman" panose="02020603050405020304" pitchFamily="18" charset="0"/>
                <a:cs typeface="Times New Roman" panose="02020603050405020304" pitchFamily="18" charset="0"/>
              </a:rPr>
              <a:t>/</a:t>
            </a:r>
            <a:r>
              <a:rPr lang="ru-RU" sz="3600" dirty="0" err="1">
                <a:latin typeface="Times New Roman" panose="02020603050405020304" pitchFamily="18" charset="0"/>
                <a:cs typeface="Times New Roman" panose="02020603050405020304" pitchFamily="18" charset="0"/>
              </a:rPr>
              <a:t>лицензияға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қосымшадан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айырғанда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оларды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қайтарып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алғанда</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4) </a:t>
            </a:r>
            <a:r>
              <a:rPr lang="ru-RU" sz="3600" dirty="0" err="1">
                <a:latin typeface="Times New Roman" panose="02020603050405020304" pitchFamily="18" charset="0"/>
                <a:cs typeface="Times New Roman" panose="02020603050405020304" pitchFamily="18" charset="0"/>
              </a:rPr>
              <a:t>жеке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тұлғаның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қызметі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тоқтатылғанда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заңды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тұлға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таратылғанда</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5) лицензиат </a:t>
            </a:r>
            <a:r>
              <a:rPr lang="ru-RU" sz="3600" dirty="0" err="1">
                <a:latin typeface="Times New Roman" panose="02020603050405020304" pitchFamily="18" charset="0"/>
                <a:cs typeface="Times New Roman" panose="02020603050405020304" pitchFamily="18" charset="0"/>
              </a:rPr>
              <a:t>лицензияның</a:t>
            </a:r>
            <a:r>
              <a:rPr lang="ru-RU" sz="3600" dirty="0">
                <a:latin typeface="Times New Roman" panose="02020603050405020304" pitchFamily="18" charset="0"/>
                <a:cs typeface="Times New Roman" panose="02020603050405020304" pitchFamily="18" charset="0"/>
              </a:rPr>
              <a:t>/</a:t>
            </a:r>
            <a:r>
              <a:rPr lang="ru-RU" sz="3600" dirty="0" err="1">
                <a:latin typeface="Times New Roman" panose="02020603050405020304" pitchFamily="18" charset="0"/>
                <a:cs typeface="Times New Roman" panose="02020603050405020304" pitchFamily="18" charset="0"/>
              </a:rPr>
              <a:t>лицензияға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қосымшаның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қолданысын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тоқтату</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туралы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ерікті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түрде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лицензиарға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өтініш</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жасағанда</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6) лицензия </a:t>
            </a:r>
            <a:r>
              <a:rPr lang="ru-RU" sz="3600" dirty="0" err="1">
                <a:latin typeface="Times New Roman" panose="02020603050405020304" pitchFamily="18" charset="0"/>
                <a:cs typeface="Times New Roman" panose="02020603050405020304" pitchFamily="18" charset="0"/>
              </a:rPr>
              <a:t>немесе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жекелеген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қызмет</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түрі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немесе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қызметтің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кіші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түрі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немесе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әрекет</a:t>
            </a:r>
            <a:r>
              <a:rPr lang="ru-RU" sz="3600" dirty="0">
                <a:latin typeface="Times New Roman" panose="02020603050405020304" pitchFamily="18" charset="0"/>
                <a:cs typeface="Times New Roman" panose="02020603050405020304" pitchFamily="18" charset="0"/>
              </a:rPr>
              <a:t> (операция) </a:t>
            </a:r>
            <a:r>
              <a:rPr lang="ru-RU" sz="3600" dirty="0" err="1">
                <a:latin typeface="Times New Roman" panose="02020603050405020304" pitchFamily="18" charset="0"/>
                <a:cs typeface="Times New Roman" panose="02020603050405020304" pitchFamily="18" charset="0"/>
              </a:rPr>
              <a:t>алып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тасталғанда</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7) лицензиат </a:t>
            </a:r>
            <a:r>
              <a:rPr lang="ru-RU" sz="3600" dirty="0" err="1">
                <a:latin typeface="Times New Roman" panose="02020603050405020304" pitchFamily="18" charset="0"/>
                <a:cs typeface="Times New Roman" panose="02020603050405020304" pitchFamily="18" charset="0"/>
              </a:rPr>
              <a:t>лицензиялануға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жататын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тұлғалар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қатарынан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алып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тасталғанда</a:t>
            </a:r>
            <a:r>
              <a:rPr lang="ru-RU" sz="3600" dirty="0">
                <a:latin typeface="Times New Roman" panose="02020603050405020304" pitchFamily="18" charset="0"/>
                <a:cs typeface="Times New Roman" panose="02020603050405020304" pitchFamily="18" charset="0"/>
              </a:rPr>
              <a:t>;</a:t>
            </a:r>
          </a:p>
          <a:p>
            <a:r>
              <a:rPr lang="ru-RU" sz="3600" dirty="0">
                <a:latin typeface="Times New Roman" panose="02020603050405020304" pitchFamily="18" charset="0"/>
                <a:cs typeface="Times New Roman" panose="02020603050405020304" pitchFamily="18" charset="0"/>
              </a:rPr>
              <a:t>      8) </a:t>
            </a:r>
            <a:r>
              <a:rPr lang="ru-RU" sz="3600" dirty="0" err="1">
                <a:latin typeface="Times New Roman" panose="02020603050405020304" pitchFamily="18" charset="0"/>
                <a:cs typeface="Times New Roman" panose="02020603050405020304" pitchFamily="18" charset="0"/>
              </a:rPr>
              <a:t>Қазақстан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Республикасының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заңдарында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көзделген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өзге</a:t>
            </a:r>
            <a:r>
              <a:rPr lang="ru-RU" sz="3600" dirty="0">
                <a:latin typeface="Times New Roman" panose="02020603050405020304" pitchFamily="18" charset="0"/>
                <a:cs typeface="Times New Roman" panose="02020603050405020304" pitchFamily="18" charset="0"/>
              </a:rPr>
              <a:t> де </a:t>
            </a:r>
            <a:r>
              <a:rPr lang="ru-RU" sz="3600" dirty="0" err="1">
                <a:latin typeface="Times New Roman" panose="02020603050405020304" pitchFamily="18" charset="0"/>
                <a:cs typeface="Times New Roman" panose="02020603050405020304" pitchFamily="18" charset="0"/>
              </a:rPr>
              <a:t>жағдайларда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өзінің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қолданысын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тоқтатады</a:t>
            </a:r>
            <a:r>
              <a:rPr lang="ru-RU" sz="36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xmlns="" val="4095157193"/>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16632"/>
            <a:ext cx="8229600" cy="6338176"/>
          </a:xfrm>
        </p:spPr>
        <p:txBody>
          <a:bodyPr>
            <a:normAutofit fontScale="85000" lnSpcReduction="20000"/>
          </a:bodyPr>
          <a:lstStyle/>
          <a:p>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Рұқсаттар</a:t>
            </a:r>
            <a:r>
              <a:rPr lang="ru-RU" sz="3500" dirty="0">
                <a:latin typeface="Times New Roman" panose="02020603050405020304" pitchFamily="18" charset="0"/>
                <a:cs typeface="Times New Roman" panose="02020603050405020304" pitchFamily="18" charset="0"/>
              </a:rPr>
              <a:t> беру </a:t>
            </a:r>
            <a:r>
              <a:rPr lang="ru-RU" sz="3500" dirty="0" err="1">
                <a:latin typeface="Times New Roman" panose="02020603050405020304" pitchFamily="18" charset="0"/>
                <a:cs typeface="Times New Roman" panose="02020603050405020304" pitchFamily="18" charset="0"/>
              </a:rPr>
              <a:t>біліктілік</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немесе</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рұқсат</a:t>
            </a:r>
            <a:r>
              <a:rPr lang="ru-RU" sz="3500" dirty="0">
                <a:latin typeface="Times New Roman" panose="02020603050405020304" pitchFamily="18" charset="0"/>
                <a:cs typeface="Times New Roman" panose="02020603050405020304" pitchFamily="18" charset="0"/>
              </a:rPr>
              <a:t> беру </a:t>
            </a:r>
            <a:r>
              <a:rPr lang="ru-RU" sz="3500" dirty="0" err="1">
                <a:latin typeface="Times New Roman" panose="02020603050405020304" pitchFamily="18" charset="0"/>
                <a:cs typeface="Times New Roman" panose="02020603050405020304" pitchFamily="18" charset="0"/>
              </a:rPr>
              <a:t>талаптарына</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сәйкес</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келетін</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барлық</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тұлғалар</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үшін</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тең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негіздерде</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және</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тең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жағдайларда</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жүзеге</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асырылады</a:t>
            </a:r>
            <a:r>
              <a:rPr lang="ru-RU" sz="3500" dirty="0">
                <a:latin typeface="Times New Roman" panose="02020603050405020304" pitchFamily="18" charset="0"/>
                <a:cs typeface="Times New Roman" panose="02020603050405020304" pitchFamily="18" charset="0"/>
              </a:rPr>
              <a:t>.</a:t>
            </a:r>
          </a:p>
          <a:p>
            <a:r>
              <a:rPr lang="ru-RU" sz="3500" dirty="0">
                <a:latin typeface="Times New Roman" panose="02020603050405020304" pitchFamily="18" charset="0"/>
                <a:cs typeface="Times New Roman" panose="02020603050405020304" pitchFamily="18" charset="0"/>
              </a:rPr>
              <a:t>      1) </a:t>
            </a:r>
            <a:r>
              <a:rPr lang="ru-RU" sz="3500" dirty="0" err="1">
                <a:latin typeface="Times New Roman" panose="02020603050405020304" pitchFamily="18" charset="0"/>
                <a:cs typeface="Times New Roman" panose="02020603050405020304" pitchFamily="18" charset="0"/>
              </a:rPr>
              <a:t>лицензияның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иеліктен</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шығарылатындығы</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туралы</a:t>
            </a:r>
            <a:r>
              <a:rPr lang="ru-RU" sz="3500" dirty="0">
                <a:latin typeface="Times New Roman" panose="02020603050405020304" pitchFamily="18" charset="0"/>
                <a:cs typeface="Times New Roman" panose="02020603050405020304" pitchFamily="18" charset="0"/>
              </a:rPr>
              <a:t>;</a:t>
            </a:r>
          </a:p>
          <a:p>
            <a:r>
              <a:rPr lang="ru-RU" sz="3500" dirty="0">
                <a:latin typeface="Times New Roman" panose="02020603050405020304" pitchFamily="18" charset="0"/>
                <a:cs typeface="Times New Roman" panose="02020603050405020304" pitchFamily="18" charset="0"/>
              </a:rPr>
              <a:t>      2) </a:t>
            </a:r>
            <a:r>
              <a:rPr lang="ru-RU" sz="3500" dirty="0" err="1">
                <a:latin typeface="Times New Roman" panose="02020603050405020304" pitchFamily="18" charset="0"/>
                <a:cs typeface="Times New Roman" panose="02020603050405020304" pitchFamily="18" charset="0"/>
              </a:rPr>
              <a:t>рұқсат</a:t>
            </a:r>
            <a:r>
              <a:rPr lang="ru-RU" sz="3500" dirty="0">
                <a:latin typeface="Times New Roman" panose="02020603050405020304" pitchFamily="18" charset="0"/>
                <a:cs typeface="Times New Roman" panose="02020603050405020304" pitchFamily="18" charset="0"/>
              </a:rPr>
              <a:t> беру </a:t>
            </a:r>
            <a:r>
              <a:rPr lang="ru-RU" sz="3500" dirty="0" err="1">
                <a:latin typeface="Times New Roman" panose="02020603050405020304" pitchFamily="18" charset="0"/>
                <a:cs typeface="Times New Roman" panose="02020603050405020304" pitchFamily="18" charset="0"/>
              </a:rPr>
              <a:t>кезінде</a:t>
            </a:r>
            <a:r>
              <a:rPr lang="ru-RU" sz="3500" dirty="0">
                <a:latin typeface="Times New Roman" panose="02020603050405020304" pitchFamily="18" charset="0"/>
                <a:cs typeface="Times New Roman" panose="02020603050405020304" pitchFamily="18" charset="0"/>
              </a:rPr>
              <a:t> конкурс </a:t>
            </a:r>
            <a:r>
              <a:rPr lang="ru-RU" sz="3500" dirty="0" err="1">
                <a:latin typeface="Times New Roman" panose="02020603050405020304" pitchFamily="18" charset="0"/>
                <a:cs typeface="Times New Roman" panose="02020603050405020304" pitchFamily="18" charset="0"/>
              </a:rPr>
              <a:t>рәсімдерінің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қолданылатындығы</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туралы</a:t>
            </a:r>
            <a:r>
              <a:rPr lang="ru-RU" sz="3500" dirty="0">
                <a:latin typeface="Times New Roman" panose="02020603050405020304" pitchFamily="18" charset="0"/>
                <a:cs typeface="Times New Roman" panose="02020603050405020304" pitchFamily="18" charset="0"/>
              </a:rPr>
              <a:t>;</a:t>
            </a:r>
          </a:p>
          <a:p>
            <a:r>
              <a:rPr lang="ru-RU" sz="3500" dirty="0">
                <a:latin typeface="Times New Roman" panose="02020603050405020304" pitchFamily="18" charset="0"/>
                <a:cs typeface="Times New Roman" panose="02020603050405020304" pitchFamily="18" charset="0"/>
              </a:rPr>
              <a:t>      3) </a:t>
            </a:r>
            <a:r>
              <a:rPr lang="ru-RU" sz="3500" dirty="0" err="1">
                <a:latin typeface="Times New Roman" panose="02020603050405020304" pitchFamily="18" charset="0"/>
                <a:cs typeface="Times New Roman" panose="02020603050405020304" pitchFamily="18" charset="0"/>
              </a:rPr>
              <a:t>рұқсаттың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қолданылу</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мерзімі</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туралы</a:t>
            </a:r>
            <a:r>
              <a:rPr lang="ru-RU" sz="3500" dirty="0">
                <a:latin typeface="Times New Roman" panose="02020603050405020304" pitchFamily="18" charset="0"/>
                <a:cs typeface="Times New Roman" panose="02020603050405020304" pitchFamily="18" charset="0"/>
              </a:rPr>
              <a:t>;</a:t>
            </a:r>
          </a:p>
          <a:p>
            <a:r>
              <a:rPr lang="ru-RU" sz="3500" dirty="0">
                <a:latin typeface="Times New Roman" panose="02020603050405020304" pitchFamily="18" charset="0"/>
                <a:cs typeface="Times New Roman" panose="02020603050405020304" pitchFamily="18" charset="0"/>
              </a:rPr>
              <a:t>      4) </a:t>
            </a:r>
            <a:r>
              <a:rPr lang="ru-RU" sz="3500" dirty="0" err="1">
                <a:latin typeface="Times New Roman" panose="02020603050405020304" pitchFamily="18" charset="0"/>
                <a:cs typeface="Times New Roman" panose="02020603050405020304" pitchFamily="18" charset="0"/>
              </a:rPr>
              <a:t>басқа</a:t>
            </a:r>
            <a:r>
              <a:rPr lang="ru-RU" sz="3500" dirty="0">
                <a:latin typeface="Times New Roman" panose="02020603050405020304" pitchFamily="18" charset="0"/>
                <a:cs typeface="Times New Roman" panose="02020603050405020304" pitchFamily="18" charset="0"/>
              </a:rPr>
              <a:t> да </a:t>
            </a:r>
            <a:r>
              <a:rPr lang="ru-RU" sz="3500" dirty="0" err="1">
                <a:latin typeface="Times New Roman" panose="02020603050405020304" pitchFamily="18" charset="0"/>
                <a:cs typeface="Times New Roman" panose="02020603050405020304" pitchFamily="18" charset="0"/>
              </a:rPr>
              <a:t>қажетті</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мәліметтер</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көрсетіледі</a:t>
            </a:r>
            <a:r>
              <a:rPr lang="ru-RU" sz="3500" dirty="0">
                <a:latin typeface="Times New Roman" panose="02020603050405020304" pitchFamily="18" charset="0"/>
                <a:cs typeface="Times New Roman" panose="02020603050405020304" pitchFamily="18" charset="0"/>
              </a:rPr>
              <a:t>.</a:t>
            </a:r>
          </a:p>
          <a:p>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Рұқсаттардың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күші</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Қазақстан</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Республикасының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заңдарында</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көзделген</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жағдайларды</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қоспағанда</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Қазақстан</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Республикасының</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бүкіл</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аумағына</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қолданылады</a:t>
            </a:r>
            <a:r>
              <a:rPr lang="ru-RU" sz="35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xmlns="" val="2514310967"/>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2020-2021 год УМКД\ПАТЕНТ 2019\МУЛЬТМЕДИА\Без названия.jpg"/>
          <p:cNvPicPr>
            <a:picLocks noChangeAspect="1" noChangeArrowheads="1"/>
          </p:cNvPicPr>
          <p:nvPr/>
        </p:nvPicPr>
        <p:blipFill>
          <a:blip r:embed="rId2" cstate="print"/>
          <a:srcRect/>
          <a:stretch>
            <a:fillRect/>
          </a:stretch>
        </p:blipFill>
        <p:spPr bwMode="auto">
          <a:xfrm>
            <a:off x="1905478" y="980727"/>
            <a:ext cx="6410938" cy="4802015"/>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2020-2021 год УМКД\ПАТЕНТ 2019\МУЛЬТМЕДИА\Без названия (1).jpg"/>
          <p:cNvPicPr>
            <a:picLocks noChangeAspect="1" noChangeArrowheads="1"/>
          </p:cNvPicPr>
          <p:nvPr/>
        </p:nvPicPr>
        <p:blipFill>
          <a:blip r:embed="rId2" cstate="print"/>
          <a:srcRect/>
          <a:stretch>
            <a:fillRect/>
          </a:stretch>
        </p:blipFill>
        <p:spPr bwMode="auto">
          <a:xfrm>
            <a:off x="611560" y="332656"/>
            <a:ext cx="8057624" cy="5603949"/>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2020-2021 год УМКД\ПАТЕНТ 2019\МУЛЬТМЕДИА\slide-24.jpg"/>
          <p:cNvPicPr>
            <a:picLocks noChangeAspect="1" noChangeArrowheads="1"/>
          </p:cNvPicPr>
          <p:nvPr/>
        </p:nvPicPr>
        <p:blipFill>
          <a:blip r:embed="rId2" cstate="print"/>
          <a:srcRect/>
          <a:stretch>
            <a:fillRect/>
          </a:stretch>
        </p:blipFill>
        <p:spPr bwMode="auto">
          <a:xfrm>
            <a:off x="1403648" y="692696"/>
            <a:ext cx="7416824" cy="5467276"/>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2020-2021 год УМКД\ПАТЕНТ 2019\МУЛЬТМЕДИА\screen32.jpg"/>
          <p:cNvPicPr>
            <a:picLocks noChangeAspect="1" noChangeArrowheads="1"/>
          </p:cNvPicPr>
          <p:nvPr/>
        </p:nvPicPr>
        <p:blipFill>
          <a:blip r:embed="rId2" cstate="print"/>
          <a:srcRect/>
          <a:stretch>
            <a:fillRect/>
          </a:stretch>
        </p:blipFill>
        <p:spPr bwMode="auto">
          <a:xfrm>
            <a:off x="1043608" y="764704"/>
            <a:ext cx="7560840" cy="5472608"/>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2020-2021 год УМКД\ПАТЕНТ 2019\МУЛЬТМЕДИА\screen6.jpg"/>
          <p:cNvPicPr>
            <a:picLocks noChangeAspect="1" noChangeArrowheads="1"/>
          </p:cNvPicPr>
          <p:nvPr/>
        </p:nvPicPr>
        <p:blipFill>
          <a:blip r:embed="rId2" cstate="print"/>
          <a:srcRect/>
          <a:stretch>
            <a:fillRect/>
          </a:stretch>
        </p:blipFill>
        <p:spPr bwMode="auto">
          <a:xfrm>
            <a:off x="539552" y="476672"/>
            <a:ext cx="8424936" cy="5760640"/>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er\Desktop\2020-2021 год УМКД\ПАТЕНТ 2019\МУЛЬТМЕДИА\screen4.jpg"/>
          <p:cNvPicPr>
            <a:picLocks noChangeAspect="1" noChangeArrowheads="1"/>
          </p:cNvPicPr>
          <p:nvPr/>
        </p:nvPicPr>
        <p:blipFill>
          <a:blip r:embed="rId2" cstate="print"/>
          <a:srcRect/>
          <a:stretch>
            <a:fillRect/>
          </a:stretch>
        </p:blipFill>
        <p:spPr bwMode="auto">
          <a:xfrm>
            <a:off x="251519" y="692696"/>
            <a:ext cx="8640961" cy="5688632"/>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15</TotalTime>
  <Words>276</Words>
  <Application>Microsoft Office PowerPoint</Application>
  <PresentationFormat>Экран (4:3)</PresentationFormat>
  <Paragraphs>39</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Яркая</vt:lpstr>
      <vt:lpstr>Кәсіпкерлікті лицензиялау тәртібі және лицензия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Кәсіпкерлікті лицензиялау тәртібі</dc:title>
  <dc:creator>Айдын Сураншиев</dc:creator>
  <cp:lastModifiedBy>User</cp:lastModifiedBy>
  <cp:revision>5</cp:revision>
  <dcterms:created xsi:type="dcterms:W3CDTF">2016-10-19T08:03:48Z</dcterms:created>
  <dcterms:modified xsi:type="dcterms:W3CDTF">2020-09-06T10:59:12Z</dcterms:modified>
</cp:coreProperties>
</file>